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1880" r:id="rId2"/>
    <p:sldId id="1896" r:id="rId3"/>
    <p:sldId id="1897" r:id="rId4"/>
    <p:sldId id="1898" r:id="rId5"/>
    <p:sldId id="1899" r:id="rId6"/>
    <p:sldId id="1927" r:id="rId7"/>
    <p:sldId id="1115" r:id="rId8"/>
    <p:sldId id="1881" r:id="rId9"/>
    <p:sldId id="1883" r:id="rId10"/>
    <p:sldId id="1884" r:id="rId11"/>
    <p:sldId id="1885" r:id="rId12"/>
    <p:sldId id="1886" r:id="rId13"/>
    <p:sldId id="1887" r:id="rId14"/>
    <p:sldId id="1900" r:id="rId15"/>
    <p:sldId id="1901" r:id="rId16"/>
    <p:sldId id="1930" r:id="rId17"/>
    <p:sldId id="1888" r:id="rId18"/>
    <p:sldId id="1902" r:id="rId19"/>
    <p:sldId id="1903" r:id="rId20"/>
    <p:sldId id="1904" r:id="rId21"/>
    <p:sldId id="1905" r:id="rId22"/>
    <p:sldId id="1906" r:id="rId23"/>
    <p:sldId id="1911" r:id="rId24"/>
    <p:sldId id="1908" r:id="rId25"/>
    <p:sldId id="1909" r:id="rId26"/>
    <p:sldId id="1892" r:id="rId27"/>
    <p:sldId id="1910" r:id="rId28"/>
    <p:sldId id="1907" r:id="rId29"/>
    <p:sldId id="1929" r:id="rId30"/>
    <p:sldId id="1912" r:id="rId31"/>
    <p:sldId id="1889" r:id="rId32"/>
    <p:sldId id="1890" r:id="rId33"/>
    <p:sldId id="1891" r:id="rId34"/>
    <p:sldId id="1913" r:id="rId35"/>
    <p:sldId id="1893" r:id="rId36"/>
    <p:sldId id="1894" r:id="rId37"/>
    <p:sldId id="1895" r:id="rId38"/>
    <p:sldId id="1882" r:id="rId39"/>
    <p:sldId id="1914" r:id="rId40"/>
    <p:sldId id="1916" r:id="rId41"/>
    <p:sldId id="1917" r:id="rId42"/>
    <p:sldId id="1915" r:id="rId43"/>
    <p:sldId id="1918" r:id="rId44"/>
    <p:sldId id="1919" r:id="rId45"/>
    <p:sldId id="1920" r:id="rId46"/>
    <p:sldId id="1922" r:id="rId47"/>
    <p:sldId id="1921" r:id="rId48"/>
    <p:sldId id="1923" r:id="rId49"/>
    <p:sldId id="1924" r:id="rId50"/>
    <p:sldId id="1926" r:id="rId51"/>
    <p:sldId id="192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57"/>
    <p:restoredTop sz="96327"/>
  </p:normalViewPr>
  <p:slideViewPr>
    <p:cSldViewPr snapToGrid="0">
      <p:cViewPr varScale="1">
        <p:scale>
          <a:sx n="323" d="100"/>
          <a:sy n="323" d="100"/>
        </p:scale>
        <p:origin x="21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174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7184D-24A8-7849-A93C-F6C4A28B9FEB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74980-5301-9041-82BB-1FF3D0CA2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74980-5301-9041-82BB-1FF3D0CA20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8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AA98A-5A02-21A4-06A0-C41023BAA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4AAB1-C30B-A3B2-85CE-202BA9A09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36489-A51C-91FC-0D31-CC98E37D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463E0-80E0-2D97-E3AF-36CBC552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AAAAC-5CC5-8C1A-A571-6CDEF579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7611-13F7-0688-5E1C-1A6AF23F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944B4-DFA8-9197-2F29-92152EA0D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C8C2A-9560-CA6D-B0F9-35A6CF2D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C530C-3A7F-B54A-3C09-16BD176B0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836F2-73DD-AD29-DE89-BDAE6F91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4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31CD22-8B66-A131-E8F5-AFBCE56ED5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C1F2D-95D1-658B-AF9D-2B65A02EA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8F453-7DD8-6418-19E6-DFC7C9CBC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B99F2-A24F-867E-2285-EDD46092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EFC8-AF6A-9534-7064-451A491D1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00DFC-38A4-12A4-588C-BA33B031F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B12EB-B6BD-05D1-5B65-6B31C00C8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0DABD-1536-F058-41B1-9103A67E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94E45-D576-D7BB-C639-569B3BA8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D5E5C-DA11-93FC-F381-0D7C20DE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ACC7A-19FD-179A-7355-ADAB697B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40DD7-959A-3BD1-2AFB-E8D6733FA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F0471-D89E-DC5E-75EE-34DCEFAA0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A5EDE-5C49-50C1-78A6-20A1E1FF6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7349C-7E6C-0595-1F3E-FCC2228C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8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D048D-A6D8-CA28-089B-93351891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FB27E-331E-273B-86AC-C2C0B7974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02538-8027-D12F-3D58-90A3C5AC4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06440-8058-E9F8-DBBA-723A8EF5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663C8-83B7-9D96-CCF3-D2010C15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205ED-F949-CE7F-F20B-4EE17101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6C62-E3D0-9EC5-E4A3-30D0B94A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16E3F-C598-FD18-389B-755F52E79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66C1-C15B-76BB-4F5F-9ED4A6A52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E9290-A2C9-4DC0-7CD6-882FC7BAB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405C4-D420-C107-BF92-9BC85612EF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C3C5DD-CC67-1D26-A674-1DE2929D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405C5-3CF2-1265-5613-689709238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F5798-72AE-CCB9-22BB-0524A4FA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9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9B75E-D85B-7C6E-A2F3-22DA7BD2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F590B-C55C-EB7B-594F-01EA41259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BF2C6-23EE-0E39-2ACC-17FCE425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6A21F-76CA-F9DC-4C33-70C7C08C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5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48A83-AB4C-4863-6B9D-6178C6CD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3711CA-DCF0-0C49-20D0-6416A1DD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28061-1280-FA6C-C1FD-BCAB3464F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4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9A03-0338-F59F-EE33-C8CAE788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9F2CD-F738-8BF4-4897-61A72673F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9C41F-D702-07DF-021B-45600C594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342CF6-0A82-A9F2-E9F3-2599D10A4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9E0F8-953C-A3A0-5F3F-779A6AF6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3E8E0-AEE9-424D-3631-D5002832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9566-EC13-A7A5-2F52-C9FBE579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2D892D-C614-2B9D-65DD-D21370E8A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61C13-2140-E250-84D0-32D956A12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B570E-23AA-0B25-E86F-C91F5983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741B6-7CCB-0BA4-8C9F-E08E81A3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https://github.com/kwchurch/CIKM_2023_tutorial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61DF7-7655-2150-48D9-F46EF9BE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9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F9742-2923-5160-D00D-765AD3B1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055A0-EB88-899D-208F-CC57A0A97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BF98-0F6A-7995-C044-B0A8A92C7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10/30/23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3DA5E-34D4-818C-8CFA-1318258C3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https://github.com/kwchurch/CIKM_2023_tutorial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268D3-1A1A-3314-CA66-39150F5FE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9EE9-F5CC-E840-B721-2FE4EA62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kwchurch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n.wikipedia.org/wiki/Chomsky_hierarchy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lonelyscholar.com/knut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cs.auckland.ac.nz/courses/compsci220s1t/archive/compsci220ft/lectures/GGlectures/220ch4_gramm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s.upenn.edu/~haroldfs/dravling/grice.html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eb.stanford.edu/~jurafsky/slp3/17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clanthology.org/J93-2004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linguistic_example_sentences" TargetMode="External"/><Relationship Id="rId2" Type="http://schemas.openxmlformats.org/officeDocument/2006/relationships/hyperlink" Target="https://en.wikipedia.org/wiki/Dangling_else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.archive.org/web/20220120200245/https:/dspace.mit.edu/bitstream/handle/1721.1/16401/03491413.pdf?sequence=1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aclanthology.org/2022.acl-long.60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www.youtube.com/watch?v=Unzc731iCU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aclanthology.org/events/acl-2022/" TargetMode="External"/><Relationship Id="rId4" Type="http://schemas.openxmlformats.org/officeDocument/2006/relationships/hyperlink" Target="http://34.204.188.58/cgi-bin/similar?embedding=s2_recommendations&amp;limit=20&amp;search=An+Information-theoretic+Approach+to+Prompt+Engineering+Without+Ground+Truth+Label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n.wikipedia.org/wiki/Sloppy_identity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220120200245/https:/dspace.mit.edu/bitstream/handle/1721.1/16401/03491413.pdf?sequence=1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slr.org/12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s.upenn.edu/~haroldfs/dravling/grice.html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n.wikipedia.org/wiki/Tone_sandhi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clanthology.org/W16-6008.pdf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eb.stanford.edu/~jurafsky/slp3/16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s.upenn.edu/~haroldfs/dravling/grice.html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clanthology.org/J82-3004.pdf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s.upenn.edu/~haroldfs/dravling/grice.html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s.upenn.edu/~haroldfs/dravling/grice.htm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youtu.be/Unzc731iCUY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sterclass.com/articles/writing-101-the-12-literary-archetypes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Government_and_binding_theory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ling.upenn.edu/courses/ling150/ch9.html#idiom-chunk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aclanthology.org/2022.acl-long.60.pdf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nguistics" TargetMode="External"/><Relationship Id="rId2" Type="http://schemas.openxmlformats.org/officeDocument/2006/relationships/hyperlink" Target="https://en.wikipedia.org/wiki/Linguistic_competence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n.wikipedia.org/wiki/Noam_Chomsky" TargetMode="External"/><Relationship Id="rId4" Type="http://schemas.openxmlformats.org/officeDocument/2006/relationships/hyperlink" Target="https://en.wikipedia.org/wiki/Linguistic_performance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2483691.2483693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itre.cis.upenn.edu/~myl/languagelog/archives/005514.html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34.204.188.58/cgi-bin/similar?CorpusId=CorpusId:236493269&amp;embedding=s2_recommendations&amp;limit=20" TargetMode="External"/><Relationship Id="rId2" Type="http://schemas.openxmlformats.org/officeDocument/2006/relationships/hyperlink" Target="http://34.204.188.58/cgi-bin/similar?embedding=s2_recommendations&amp;limit=20&amp;search=An+Information-theoretic+Approach+to+Prompt+Engineering+Without+Ground+Truth+Label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34.204.188.58/cgi-bin/similar?CorpusId=CorpusId:236493269&amp;embedding=proposed&amp;limit=20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s.upenn.edu/~haroldfs/dravling/grice.html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8.07258.pdf" TargetMode="External"/><Relationship Id="rId2" Type="http://schemas.openxmlformats.org/officeDocument/2006/relationships/hyperlink" Target="https://hai.stanford.edu/news/what-foundation-model-explainer-non-expert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s.upenn.edu/~haroldfs/dravling/grice.html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omsky_hierarchy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B5DAC-E203-D83C-1099-BC604DCD8D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CS6120: Lecture 11</a:t>
            </a:r>
            <a:br>
              <a:rPr lang="en-US" sz="4400" dirty="0"/>
            </a:br>
            <a:r>
              <a:rPr lang="en-US" sz="4400" b="0" i="0" dirty="0">
                <a:solidFill>
                  <a:srgbClr val="000000"/>
                </a:solidFill>
                <a:effectLst/>
                <a:latin typeface="Times" pitchFamily="2" charset="0"/>
              </a:rPr>
              <a:t>Topics that may become great (again)</a:t>
            </a:r>
            <a:r>
              <a:rPr lang="en-US" sz="44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CF710-F6C6-F658-2FA2-BCE00466E4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Kenneth Church</a:t>
            </a:r>
          </a:p>
          <a:p>
            <a:r>
              <a:rPr lang="en-US" dirty="0">
                <a:hlinkClick r:id="rId3"/>
              </a:rPr>
              <a:t>https://kwchurch.github.io/</a:t>
            </a:r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D8E49-03A8-AB17-8180-554D9024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EDBB8-42A5-D90D-DFFB-6B275184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38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66A6-984F-3B72-B662-2E3B6F6B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Chomsky Hierarchy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2CD8F-4F88-92CA-43DE-2425D0F31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31AF6-C4AA-C4B8-0190-A76A6AE7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1F675F-C33B-EF5B-F5C7-CB03BAE9C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5887" y="30707"/>
            <a:ext cx="1727450" cy="172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B7A74-EE6B-1D09-C662-17FF74615B2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Language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Set of Strings,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Grammar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/>
                  <a:t> </a:t>
                </a:r>
                <a:r>
                  <a:rPr lang="en-US" i="0" dirty="0"/>
                  <a:t>S</a:t>
                </a:r>
                <a:r>
                  <a:rPr lang="en-US" b="0" i="0" dirty="0"/>
                  <a:t>et of Parse Trees,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Automaton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/>
                  <a:t> Recognizer </a:t>
                </a:r>
              </a:p>
              <a:p>
                <a:pPr lvl="1"/>
                <a:r>
                  <a:rPr lang="en-US" dirty="0"/>
                  <a:t>Machine: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 {1</m:t>
                    </m:r>
                    <m:r>
                      <a:rPr lang="en-US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, 0}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Equivalence: Strong vs. Weak</a:t>
                </a:r>
              </a:p>
              <a:p>
                <a:pPr lvl="1"/>
                <a:r>
                  <a:rPr lang="en-US" dirty="0"/>
                  <a:t>Weak: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Strong: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B7A74-EE6B-1D09-C662-17FF74615B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4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28" descr="A screenshot of a computer&#10;&#10;Description automatically generated">
            <a:extLst>
              <a:ext uri="{FF2B5EF4-FFF2-40B4-BE49-F238E27FC236}">
                <a16:creationId xmlns:a16="http://schemas.microsoft.com/office/drawing/2014/main" id="{B3BE9C81-5C31-8755-4B2B-6E21C3EFB9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380826" y="1877745"/>
            <a:ext cx="5181600" cy="2123549"/>
          </a:xfrm>
        </p:spPr>
      </p:pic>
      <p:pic>
        <p:nvPicPr>
          <p:cNvPr id="9" name="Picture 4" descr="The Chomsky hierarchy">
            <a:extLst>
              <a:ext uri="{FF2B5EF4-FFF2-40B4-BE49-F238E27FC236}">
                <a16:creationId xmlns:a16="http://schemas.microsoft.com/office/drawing/2014/main" id="{87AFF189-534B-5B80-C5DF-2FC561145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572" y="4188351"/>
            <a:ext cx="2540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296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0505F3-3C71-91F7-B36A-6F4D7C1F8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CFEC8EF-2AB2-B3B0-9A33-3881A25568E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Finite-State: </a:t>
                </a:r>
              </a:p>
              <a:p>
                <a:pPr lvl="1"/>
                <a:r>
                  <a:rPr lang="en-US" dirty="0" err="1"/>
                  <a:t>ngrams</a:t>
                </a:r>
                <a:r>
                  <a:rPr lang="en-US" dirty="0"/>
                  <a:t>, </a:t>
                </a:r>
              </a:p>
              <a:p>
                <a:pPr lvl="1"/>
                <a:r>
                  <a:rPr lang="en-US" dirty="0"/>
                  <a:t>Markov Processes</a:t>
                </a:r>
              </a:p>
              <a:p>
                <a:pPr lvl="1"/>
                <a:r>
                  <a:rPr lang="en-US" dirty="0"/>
                  <a:t>grep</a:t>
                </a:r>
              </a:p>
              <a:p>
                <a:r>
                  <a:rPr lang="en-US" dirty="0"/>
                  <a:t>Context-Free: </a:t>
                </a:r>
              </a:p>
              <a:p>
                <a:pPr lvl="1"/>
                <a:r>
                  <a:rPr lang="en-US" dirty="0"/>
                  <a:t>parentheses</a:t>
                </a:r>
              </a:p>
              <a:p>
                <a:pPr lvl="1"/>
                <a:r>
                  <a:rPr lang="en-US" dirty="0"/>
                  <a:t>programming languages (syntax)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CFEC8EF-2AB2-B3B0-9A33-3881A2556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FACCF783-7E9F-695F-F962-E60E540F49E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US" dirty="0"/>
                  <a:t>Context-Sensitive: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𝑤𝑤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Turing Machines: </a:t>
                </a:r>
              </a:p>
              <a:p>
                <a:pPr lvl="1"/>
                <a:r>
                  <a:rPr lang="en-US" dirty="0"/>
                  <a:t>Lambda Calculus</a:t>
                </a:r>
              </a:p>
              <a:p>
                <a:pPr lvl="1"/>
                <a:r>
                  <a:rPr lang="en-US" dirty="0"/>
                  <a:t>Programming languages</a:t>
                </a:r>
              </a:p>
              <a:p>
                <a:pPr lvl="2"/>
                <a:r>
                  <a:rPr lang="en-US" dirty="0"/>
                  <a:t>(including semantics)</a:t>
                </a:r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FACCF783-7E9F-695F-F962-E60E540F49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20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52652-319C-0C32-9089-2607203F2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85EBF-8088-E2E0-E0FF-E9DE49F3B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42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989D4-84F6-3060-159D-F98043F6E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Compilers</a:t>
            </a:r>
            <a:br>
              <a:rPr lang="en-US" dirty="0"/>
            </a:br>
            <a:r>
              <a:rPr lang="en-US" dirty="0">
                <a:hlinkClick r:id="rId2"/>
              </a:rPr>
              <a:t>https://www.lonelyscholar.com/knuth</a:t>
            </a:r>
            <a:r>
              <a:rPr lang="en-US" dirty="0"/>
              <a:t> </a:t>
            </a:r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4A1E18ED-AECB-974F-0BCC-11244352B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23637"/>
            <a:ext cx="10515600" cy="4155314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6051B-FAF0-F4B4-4504-C3CC7FB54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876E1-322D-148A-C225-D45FBA29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12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D6C5EB0-4C74-4C6E-ACCD-A720A27B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365" y="0"/>
            <a:ext cx="1695635" cy="169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30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DF79A-6ECD-F3AD-2723-1BE86A23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Compilers &amp; Interpreters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5B23B-634D-F49A-25B9-955FD2C69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Compiler vs. Interpreter</a:t>
            </a:r>
          </a:p>
          <a:p>
            <a:pPr lvl="1"/>
            <a:r>
              <a:rPr lang="en-US" dirty="0"/>
              <a:t>C vs. python</a:t>
            </a:r>
          </a:p>
          <a:p>
            <a:pPr lvl="1"/>
            <a:r>
              <a:rPr lang="en-US" dirty="0"/>
              <a:t>Which is more valuable (according to a patent lawyer)?</a:t>
            </a:r>
          </a:p>
          <a:p>
            <a:r>
              <a:rPr lang="en-US" dirty="0"/>
              <a:t>Compiler: source code (</a:t>
            </a:r>
            <a:r>
              <a:rPr lang="en-US" dirty="0" err="1"/>
              <a:t>foo.c</a:t>
            </a:r>
            <a:r>
              <a:rPr lang="en-US" dirty="0"/>
              <a:t>) </a:t>
            </a:r>
            <a:r>
              <a:rPr lang="en-US" dirty="0">
                <a:sym typeface="Wingdings" pitchFamily="2" charset="2"/>
              </a:rPr>
              <a:t> object code (</a:t>
            </a:r>
            <a:r>
              <a:rPr lang="en-US" dirty="0" err="1">
                <a:sym typeface="Wingdings" pitchFamily="2" charset="2"/>
              </a:rPr>
              <a:t>a.out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pPr lvl="1"/>
            <a:r>
              <a:rPr lang="en-US" dirty="0"/>
              <a:t>Parse (step 1): source code </a:t>
            </a:r>
            <a:r>
              <a:rPr lang="en-US" dirty="0">
                <a:sym typeface="Wingdings" pitchFamily="2" charset="2"/>
              </a:rPr>
              <a:t> parse tree</a:t>
            </a:r>
          </a:p>
          <a:p>
            <a:pPr lvl="1"/>
            <a:r>
              <a:rPr lang="en-US" dirty="0">
                <a:sym typeface="Wingdings" pitchFamily="2" charset="2"/>
              </a:rPr>
              <a:t>Code generation (step 2): parse tree  object code</a:t>
            </a:r>
          </a:p>
          <a:p>
            <a:r>
              <a:rPr lang="en-US" dirty="0">
                <a:sym typeface="Wingdings" pitchFamily="2" charset="2"/>
              </a:rPr>
              <a:t>Intermediate representation: Parse Tree</a:t>
            </a:r>
            <a:endParaRPr lang="en-US" dirty="0"/>
          </a:p>
          <a:p>
            <a:r>
              <a:rPr lang="en-US" sz="1600" dirty="0">
                <a:hlinkClick r:id="rId2"/>
              </a:rPr>
              <a:t>https://www.cs.auckland.ac.nz/courses/compsci220s1t/archive/compsci220ft/lectures/GGlectures/220ch4_gramm.pdf</a:t>
            </a:r>
            <a:r>
              <a:rPr lang="en-US" sz="16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D426B-C7AA-66D6-D5BD-B83B77584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C2D8C-6E69-1988-495F-DAFEAEB9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E47F0-09F7-010B-CE50-4BED4B82B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551" y="5260019"/>
            <a:ext cx="1427949" cy="14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76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7162-271A-F1FE-38DE-6BB43CF6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73E2E-78CC-7A9D-6E52-369AA35991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Chomsky Hierarchy: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Generative Capacity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Parsing </a:t>
            </a:r>
          </a:p>
          <a:p>
            <a:pPr lvl="1"/>
            <a:r>
              <a:rPr lang="en-US" dirty="0"/>
              <a:t>(every way ambiguous structures)</a:t>
            </a:r>
          </a:p>
          <a:p>
            <a:pPr lvl="1"/>
            <a:r>
              <a:rPr lang="en-US" dirty="0"/>
              <a:t>PP-attachment &amp; Conjunction</a:t>
            </a:r>
          </a:p>
          <a:p>
            <a:r>
              <a:rPr lang="en-US" dirty="0"/>
              <a:t>Speech</a:t>
            </a:r>
          </a:p>
          <a:p>
            <a:pPr lvl="1"/>
            <a:r>
              <a:rPr lang="en-US" dirty="0"/>
              <a:t>Prosody (Pitch, Duration, Energy)</a:t>
            </a:r>
          </a:p>
          <a:p>
            <a:pPr lvl="1"/>
            <a:r>
              <a:rPr lang="en-US" dirty="0"/>
              <a:t>Chinese Tone</a:t>
            </a:r>
          </a:p>
          <a:p>
            <a:r>
              <a:rPr lang="en-US" dirty="0"/>
              <a:t>Discourse</a:t>
            </a:r>
          </a:p>
          <a:p>
            <a:pPr lvl="1"/>
            <a:r>
              <a:rPr lang="en-US" dirty="0"/>
              <a:t>Rhetoric</a:t>
            </a:r>
          </a:p>
          <a:p>
            <a:pPr lvl="1"/>
            <a:r>
              <a:rPr lang="en-US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2"/>
              </a:rPr>
              <a:t>Grice's Maxims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91650-4446-07D7-4CB6-682F44AF84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Interdisciplinary Collaboration</a:t>
            </a:r>
          </a:p>
          <a:p>
            <a:pPr lvl="1"/>
            <a:r>
              <a:rPr lang="en-US" dirty="0"/>
              <a:t>Linguistics</a:t>
            </a:r>
          </a:p>
          <a:p>
            <a:pPr lvl="1"/>
            <a:r>
              <a:rPr lang="en-US" dirty="0"/>
              <a:t>Lexicography</a:t>
            </a:r>
          </a:p>
          <a:p>
            <a:pPr lvl="1"/>
            <a:r>
              <a:rPr lang="en-US" dirty="0"/>
              <a:t>Psychology</a:t>
            </a:r>
          </a:p>
          <a:p>
            <a:pPr lvl="1"/>
            <a:r>
              <a:rPr lang="en-US" dirty="0"/>
              <a:t>Statistics</a:t>
            </a:r>
          </a:p>
          <a:p>
            <a:pPr lvl="1"/>
            <a:r>
              <a:rPr lang="en-US" dirty="0"/>
              <a:t>Medicine</a:t>
            </a:r>
          </a:p>
          <a:p>
            <a:pPr lvl="1"/>
            <a:r>
              <a:rPr lang="en-US" dirty="0"/>
              <a:t>Law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1D56-DA8F-0F18-254A-9D857914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6D702-6B7F-B5FA-3D45-F8C95A6C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7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C3234-9E3B-5B94-8E6D-D277331D8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of Parsing:</a:t>
            </a:r>
            <a:br>
              <a:rPr lang="en-US" dirty="0"/>
            </a:br>
            <a:r>
              <a:rPr lang="en-US" dirty="0">
                <a:hlinkClick r:id="rId2"/>
              </a:rPr>
              <a:t>https://web.stanford.edu/~jurafsky/slp3/17.pdf</a:t>
            </a:r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7BBF3D-75ED-02EC-3912-B80C5E3E6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Grammar</a:t>
            </a:r>
          </a:p>
        </p:txBody>
      </p:sp>
      <p:pic>
        <p:nvPicPr>
          <p:cNvPr id="8" name="Content Placeholder 7" descr="A blue and white chart with black text&#10;&#10;Description automatically generated">
            <a:extLst>
              <a:ext uri="{FF2B5EF4-FFF2-40B4-BE49-F238E27FC236}">
                <a16:creationId xmlns:a16="http://schemas.microsoft.com/office/drawing/2014/main" id="{A585ED80-DE1B-383C-867E-3391070AD3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2736319"/>
            <a:ext cx="5157787" cy="3222099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CD62E5C-E4EA-6956-57CC-D9EAB82445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Parse Tree</a:t>
            </a:r>
          </a:p>
        </p:txBody>
      </p:sp>
      <p:pic>
        <p:nvPicPr>
          <p:cNvPr id="10" name="Content Placeholder 9" descr="A diagram of a tree&#10;&#10;Description automatically generated">
            <a:extLst>
              <a:ext uri="{FF2B5EF4-FFF2-40B4-BE49-F238E27FC236}">
                <a16:creationId xmlns:a16="http://schemas.microsoft.com/office/drawing/2014/main" id="{9F5ECF49-1C0E-83A3-C1EB-FA923F8A497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172200" y="2887406"/>
            <a:ext cx="5183188" cy="2919926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EA43B-867F-60ED-BEB6-52ED80DA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D6FF0-AD62-175A-66A4-E0C09050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15</a:t>
            </a:fld>
            <a:endParaRPr lang="en-US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BC14F887-8539-7CD3-8356-8A8711C865E7}"/>
              </a:ext>
            </a:extLst>
          </p:cNvPr>
          <p:cNvSpPr/>
          <p:nvPr/>
        </p:nvSpPr>
        <p:spPr>
          <a:xfrm>
            <a:off x="10342179" y="3184634"/>
            <a:ext cx="1545021" cy="961697"/>
          </a:xfrm>
          <a:prstGeom prst="wedgeRoundRectCallout">
            <a:avLst>
              <a:gd name="adj1" fmla="val -123899"/>
              <a:gd name="adj2" fmla="val 2111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Non-Terminal</a:t>
            </a:r>
          </a:p>
          <a:p>
            <a:pPr algn="ctr"/>
            <a:r>
              <a:rPr lang="en-US" dirty="0"/>
              <a:t>Phrase</a:t>
            </a:r>
          </a:p>
          <a:p>
            <a:pPr algn="ctr"/>
            <a:r>
              <a:rPr lang="en-US" dirty="0"/>
              <a:t>Constituent 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1CA08943-C348-7B37-8C07-C8F9DEAD1732}"/>
              </a:ext>
            </a:extLst>
          </p:cNvPr>
          <p:cNvSpPr/>
          <p:nvPr/>
        </p:nvSpPr>
        <p:spPr>
          <a:xfrm>
            <a:off x="10579701" y="4695349"/>
            <a:ext cx="1545021" cy="777694"/>
          </a:xfrm>
          <a:prstGeom prst="wedgeRoundRectCallout">
            <a:avLst>
              <a:gd name="adj1" fmla="val -130022"/>
              <a:gd name="adj2" fmla="val 2958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Terminal </a:t>
            </a:r>
          </a:p>
          <a:p>
            <a:pPr algn="ctr"/>
            <a:r>
              <a:rPr lang="en-US" dirty="0"/>
              <a:t>Lexical Entry</a:t>
            </a:r>
          </a:p>
          <a:p>
            <a:pPr algn="ctr"/>
            <a:r>
              <a:rPr lang="en-US" dirty="0"/>
              <a:t>Leaf</a:t>
            </a:r>
          </a:p>
        </p:txBody>
      </p:sp>
    </p:spTree>
    <p:extLst>
      <p:ext uri="{BB962C8B-B14F-4D97-AF65-F5344CB8AC3E}">
        <p14:creationId xmlns:p14="http://schemas.microsoft.com/office/powerpoint/2010/main" val="2092843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DA357CE-6161-8185-2222-0503909E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300" dirty="0"/>
              <a:t>Should a Corpus be Balanced?</a:t>
            </a:r>
            <a:br>
              <a:rPr lang="en-US" dirty="0"/>
            </a:br>
            <a:r>
              <a:rPr lang="en-US" sz="4000" dirty="0"/>
              <a:t>Penn </a:t>
            </a:r>
            <a:r>
              <a:rPr lang="en-US" sz="4000" dirty="0" err="1"/>
              <a:t>TreeBank</a:t>
            </a:r>
            <a:r>
              <a:rPr lang="en-US" sz="4000" dirty="0"/>
              <a:t>: </a:t>
            </a:r>
            <a:r>
              <a:rPr lang="en-US" sz="4000" dirty="0">
                <a:hlinkClick r:id="rId2"/>
              </a:rPr>
              <a:t>https://aclanthology.org/J93-2004.pdf</a:t>
            </a:r>
            <a:r>
              <a:rPr lang="en-US" sz="4000" dirty="0"/>
              <a:t> </a:t>
            </a:r>
            <a:endParaRPr lang="en-US" dirty="0"/>
          </a:p>
        </p:txBody>
      </p:sp>
      <p:pic>
        <p:nvPicPr>
          <p:cNvPr id="14" name="Content Placeholder 13" descr="A document with numbers and text&#10;&#10;Description automatically generated">
            <a:extLst>
              <a:ext uri="{FF2B5EF4-FFF2-40B4-BE49-F238E27FC236}">
                <a16:creationId xmlns:a16="http://schemas.microsoft.com/office/drawing/2014/main" id="{B33A1CC9-F5E2-042D-C731-B9C38AE23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0462" y="1825625"/>
            <a:ext cx="7212914" cy="484741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82C202-E00F-EB1F-91AE-59EE5731F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3D6561-0543-D346-A8B6-676849AF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46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154C-DF79-8F5F-86A0-99A09AA95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Syntactic Ambiguity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813758-7075-782A-4ACF-DFBA1219E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Programming Languages </a:t>
            </a:r>
          </a:p>
          <a:p>
            <a:r>
              <a:rPr lang="en-US" dirty="0"/>
              <a:t>(Considered Bad)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D8737D-4BCC-0517-26CD-F375A778DC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i="1" dirty="0"/>
          </a:p>
          <a:p>
            <a:r>
              <a:rPr lang="en-US" i="1" dirty="0"/>
              <a:t>if … then … else …</a:t>
            </a:r>
          </a:p>
          <a:p>
            <a:pPr lvl="1"/>
            <a:r>
              <a:rPr lang="en-US" sz="1800" b="1" dirty="0">
                <a:hlinkClick r:id="rId2"/>
              </a:rPr>
              <a:t>https://en.wikipedia.org/wiki/Dangling_else</a:t>
            </a:r>
            <a:r>
              <a:rPr lang="en-US" sz="1800" b="1" dirty="0"/>
              <a:t> </a:t>
            </a:r>
          </a:p>
          <a:p>
            <a:pPr lvl="1"/>
            <a:r>
              <a:rPr lang="en-US" b="1" dirty="0"/>
              <a:t>if</a:t>
            </a:r>
            <a:r>
              <a:rPr lang="en-US" dirty="0"/>
              <a:t> a </a:t>
            </a:r>
            <a:r>
              <a:rPr lang="en-US" b="1" dirty="0"/>
              <a:t>then</a:t>
            </a:r>
            <a:r>
              <a:rPr lang="en-US" dirty="0"/>
              <a:t> (</a:t>
            </a:r>
            <a:r>
              <a:rPr lang="en-US" b="1" dirty="0"/>
              <a:t>if</a:t>
            </a:r>
            <a:r>
              <a:rPr lang="en-US" dirty="0"/>
              <a:t> b </a:t>
            </a:r>
            <a:r>
              <a:rPr lang="en-US" b="1" dirty="0"/>
              <a:t>then</a:t>
            </a:r>
            <a:r>
              <a:rPr lang="en-US" dirty="0"/>
              <a:t> s) </a:t>
            </a:r>
            <a:r>
              <a:rPr lang="en-US" b="1" dirty="0"/>
              <a:t>else</a:t>
            </a:r>
            <a:r>
              <a:rPr lang="en-US" dirty="0"/>
              <a:t> s2 </a:t>
            </a:r>
          </a:p>
          <a:p>
            <a:pPr lvl="1"/>
            <a:r>
              <a:rPr lang="en-US" b="1" dirty="0"/>
              <a:t>if</a:t>
            </a:r>
            <a:r>
              <a:rPr lang="en-US" dirty="0"/>
              <a:t> a </a:t>
            </a:r>
            <a:r>
              <a:rPr lang="en-US" b="1" dirty="0"/>
              <a:t>then</a:t>
            </a:r>
            <a:r>
              <a:rPr lang="en-US" dirty="0"/>
              <a:t> (</a:t>
            </a:r>
            <a:r>
              <a:rPr lang="en-US" b="1" dirty="0"/>
              <a:t>if</a:t>
            </a:r>
            <a:r>
              <a:rPr lang="en-US" dirty="0"/>
              <a:t> b </a:t>
            </a:r>
            <a:r>
              <a:rPr lang="en-US" b="1" dirty="0"/>
              <a:t>then</a:t>
            </a:r>
            <a:r>
              <a:rPr lang="en-US" dirty="0"/>
              <a:t> s </a:t>
            </a:r>
            <a:r>
              <a:rPr lang="en-US" b="1" dirty="0"/>
              <a:t>else</a:t>
            </a:r>
            <a:r>
              <a:rPr lang="en-US" dirty="0"/>
              <a:t> s2)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2F8873-1BE3-DF97-955A-6A67D193E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Natural Languages </a:t>
            </a:r>
          </a:p>
          <a:p>
            <a:r>
              <a:rPr lang="en-US" dirty="0"/>
              <a:t>(Reality or Academic Non-</a:t>
            </a:r>
            <a:r>
              <a:rPr lang="en-US" dirty="0" err="1"/>
              <a:t>Issuue</a:t>
            </a:r>
            <a:r>
              <a:rPr lang="en-US" dirty="0"/>
              <a:t>?)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ABD709-DB3D-86A8-6107-845DAB2BD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541579" cy="3684588"/>
          </a:xfrm>
        </p:spPr>
        <p:txBody>
          <a:bodyPr>
            <a:normAutofit fontScale="92500" lnSpcReduction="10000"/>
          </a:bodyPr>
          <a:lstStyle/>
          <a:p>
            <a:endParaRPr lang="en-US" i="1" dirty="0"/>
          </a:p>
          <a:p>
            <a:r>
              <a:rPr lang="en-US" i="1" dirty="0"/>
              <a:t>I shot an elephant in my pajamas</a:t>
            </a:r>
          </a:p>
          <a:p>
            <a:pPr lvl="1"/>
            <a:r>
              <a:rPr lang="en-US" i="1" dirty="0"/>
              <a:t>I shot </a:t>
            </a:r>
            <a:r>
              <a:rPr lang="en-US" dirty="0"/>
              <a:t>[</a:t>
            </a:r>
            <a:r>
              <a:rPr lang="en-US" i="1" dirty="0"/>
              <a:t>an elephant in my pajamas</a:t>
            </a:r>
            <a:r>
              <a:rPr lang="en-US" dirty="0"/>
              <a:t>]</a:t>
            </a:r>
          </a:p>
          <a:p>
            <a:pPr lvl="1"/>
            <a:r>
              <a:rPr lang="en-US" i="1" dirty="0"/>
              <a:t>I shot </a:t>
            </a:r>
            <a:r>
              <a:rPr lang="en-US" dirty="0"/>
              <a:t>[ </a:t>
            </a:r>
            <a:r>
              <a:rPr lang="en-US" i="1" dirty="0"/>
              <a:t>an elephant</a:t>
            </a:r>
            <a:r>
              <a:rPr lang="en-US" dirty="0"/>
              <a:t>][</a:t>
            </a:r>
            <a:r>
              <a:rPr lang="en-US" i="1" dirty="0"/>
              <a:t>in my pajamas</a:t>
            </a:r>
            <a:r>
              <a:rPr lang="en-US" dirty="0"/>
              <a:t>]</a:t>
            </a:r>
            <a:endParaRPr lang="en-US" i="1" dirty="0"/>
          </a:p>
          <a:p>
            <a:endParaRPr lang="en-US" i="1" dirty="0"/>
          </a:p>
          <a:p>
            <a:r>
              <a:rPr lang="en-US" i="1" dirty="0"/>
              <a:t>Time flies like an arrow</a:t>
            </a:r>
          </a:p>
          <a:p>
            <a:r>
              <a:rPr lang="en-US" i="1" dirty="0"/>
              <a:t>Fruit flies like a banana</a:t>
            </a:r>
          </a:p>
          <a:p>
            <a:endParaRPr lang="en-US" i="1" dirty="0"/>
          </a:p>
          <a:p>
            <a:r>
              <a:rPr lang="en-US" sz="1200" i="1" dirty="0">
                <a:hlinkClick r:id="rId3"/>
              </a:rPr>
              <a:t>https://en.wikipedia.org/wiki/List_of_linguistic_example_sentences</a:t>
            </a:r>
            <a:r>
              <a:rPr lang="en-US" sz="1200" i="1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130C3-64C1-CCE9-BCC4-90AC63F50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C213E-AB1C-2854-DFC9-A09AC543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17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ABD1768-3EF1-E50D-73CE-EBE5702DB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35" y="1750491"/>
            <a:ext cx="1049114" cy="104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0F0317A-B106-46C2-6208-B5E7C4F5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089" y="1553531"/>
            <a:ext cx="1251751" cy="125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052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B245-8651-C900-A814-F9671752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Constituency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4608ED99-1ED7-B3B5-FF2B-9DB421C70C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Conjunction: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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&amp;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NP </a:t>
                </a:r>
                <a:r>
                  <a:rPr lang="en-US" dirty="0">
                    <a:sym typeface="Wingdings" pitchFamily="2" charset="2"/>
                  </a:rPr>
                  <a:t> NP &amp; NP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S  S &amp; S</a:t>
                </a:r>
              </a:p>
              <a:p>
                <a:r>
                  <a:rPr lang="en-US" dirty="0">
                    <a:sym typeface="Wingdings" pitchFamily="2" charset="2"/>
                  </a:rPr>
                  <a:t>Wh-movement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I saw an elephant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What did I see?</a:t>
                </a:r>
              </a:p>
              <a:p>
                <a:pPr lvl="1"/>
                <a:r>
                  <a:rPr lang="en-US" dirty="0" err="1">
                    <a:sym typeface="Wingdings" pitchFamily="2" charset="2"/>
                  </a:rPr>
                  <a:t>Wh</a:t>
                </a:r>
                <a:r>
                  <a:rPr lang="en-US" dirty="0">
                    <a:sym typeface="Wingdings" pitchFamily="2" charset="2"/>
                  </a:rPr>
                  <a:t>(</a:t>
                </a:r>
                <a:r>
                  <a:rPr lang="en-US" i="1" dirty="0">
                    <a:sym typeface="Wingdings" pitchFamily="2" charset="2"/>
                  </a:rPr>
                  <a:t>t</a:t>
                </a:r>
                <a:r>
                  <a:rPr lang="en-US" dirty="0">
                    <a:sym typeface="Wingdings" pitchFamily="2" charset="2"/>
                  </a:rPr>
                  <a:t>) [ I saw </a:t>
                </a:r>
                <a:r>
                  <a:rPr lang="en-US" i="1" dirty="0">
                    <a:sym typeface="Wingdings" pitchFamily="2" charset="2"/>
                  </a:rPr>
                  <a:t>t</a:t>
                </a:r>
                <a:r>
                  <a:rPr lang="en-US" dirty="0">
                    <a:sym typeface="Wingdings" pitchFamily="2" charset="2"/>
                  </a:rPr>
                  <a:t>] </a:t>
                </a:r>
                <a:endParaRPr lang="en-US" dirty="0"/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4608ED99-1ED7-B3B5-FF2B-9DB421C70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1581BF-354B-AD32-DC0C-16C0EDA69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136EE3-61F8-C16B-AC4E-668A0A388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10" descr="A diagram of a police officer&#10;&#10;Description automatically generated with medium confidence">
            <a:extLst>
              <a:ext uri="{FF2B5EF4-FFF2-40B4-BE49-F238E27FC236}">
                <a16:creationId xmlns:a16="http://schemas.microsoft.com/office/drawing/2014/main" id="{D579E85E-2C7E-756B-1409-CA652576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029" y="934107"/>
            <a:ext cx="7772400" cy="53757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FA2199-2334-01E4-57E9-2BE75198F570}"/>
              </a:ext>
            </a:extLst>
          </p:cNvPr>
          <p:cNvSpPr txBox="1"/>
          <p:nvPr/>
        </p:nvSpPr>
        <p:spPr>
          <a:xfrm>
            <a:off x="1832742" y="6571083"/>
            <a:ext cx="9939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https://web.archive.org/web/20220120200245/https://dspace.mit.edu/bitstream/handle/1721.1/16401/03491413.pdf?sequence=1</a:t>
            </a:r>
            <a:r>
              <a:rPr lang="en-US" sz="1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88A34-C8B7-D5B8-0131-905E0FE10C31}"/>
              </a:ext>
            </a:extLst>
          </p:cNvPr>
          <p:cNvSpPr txBox="1"/>
          <p:nvPr/>
        </p:nvSpPr>
        <p:spPr>
          <a:xfrm>
            <a:off x="6096000" y="385388"/>
            <a:ext cx="266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Ivan Sag, 1976, PhD Thesis</a:t>
            </a:r>
          </a:p>
        </p:txBody>
      </p:sp>
    </p:spTree>
    <p:extLst>
      <p:ext uri="{BB962C8B-B14F-4D97-AF65-F5344CB8AC3E}">
        <p14:creationId xmlns:p14="http://schemas.microsoft.com/office/powerpoint/2010/main" val="1463164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B68C8-84C0-3528-62CA-7661E38B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67D4B-1B0D-A390-9832-FDCCAA04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19</a:t>
            </a:fld>
            <a:endParaRPr lang="en-US"/>
          </a:p>
        </p:txBody>
      </p:sp>
      <p:pic>
        <p:nvPicPr>
          <p:cNvPr id="10" name="Content Placeholder 9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499515B-8330-BCAC-C886-1A0B4822E55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35724" y="1043849"/>
            <a:ext cx="11297723" cy="2814048"/>
          </a:xfrm>
        </p:spPr>
      </p:pic>
    </p:spTree>
    <p:extLst>
      <p:ext uri="{BB962C8B-B14F-4D97-AF65-F5344CB8AC3E}">
        <p14:creationId xmlns:p14="http://schemas.microsoft.com/office/powerpoint/2010/main" val="356788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E7336-7B83-179E-2479-EA655E20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544BC-862E-A998-ADF3-B4D9661FE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Oral:</a:t>
            </a:r>
          </a:p>
          <a:p>
            <a:pPr lvl="1"/>
            <a:r>
              <a:rPr lang="en-US" dirty="0"/>
              <a:t>20-40 minutes</a:t>
            </a:r>
          </a:p>
          <a:p>
            <a:r>
              <a:rPr lang="en-US" dirty="0"/>
              <a:t>Written</a:t>
            </a:r>
          </a:p>
          <a:p>
            <a:pPr lvl="1"/>
            <a:r>
              <a:rPr lang="en-US" dirty="0"/>
              <a:t>5-20 pages</a:t>
            </a:r>
          </a:p>
          <a:p>
            <a:pPr lvl="1"/>
            <a:r>
              <a:rPr lang="en-US" dirty="0"/>
              <a:t>lots of references</a:t>
            </a:r>
          </a:p>
          <a:p>
            <a:r>
              <a:rPr lang="en-US" dirty="0"/>
              <a:t>Say everything three times</a:t>
            </a:r>
          </a:p>
          <a:p>
            <a:pPr lvl="1"/>
            <a:r>
              <a:rPr lang="en-US" dirty="0"/>
              <a:t>Winston: How to Speak</a:t>
            </a:r>
          </a:p>
          <a:p>
            <a:pPr lvl="1"/>
            <a:r>
              <a:rPr lang="en-US" dirty="0">
                <a:hlinkClick r:id="rId2"/>
              </a:rPr>
              <a:t>https://www.youtube.com/watch?v=Unzc731iCUY</a:t>
            </a:r>
            <a:r>
              <a:rPr lang="en-US" dirty="0"/>
              <a:t> </a:t>
            </a:r>
          </a:p>
          <a:p>
            <a:r>
              <a:rPr lang="en-US" dirty="0"/>
              <a:t>Examples: </a:t>
            </a:r>
          </a:p>
          <a:p>
            <a:pPr lvl="1"/>
            <a:r>
              <a:rPr lang="en-US" sz="1400" dirty="0">
                <a:hlinkClick r:id="rId3"/>
              </a:rPr>
              <a:t>https://aclanthology.org/2022.acl-long.60</a:t>
            </a:r>
            <a:endParaRPr lang="en-US" sz="1400" dirty="0"/>
          </a:p>
          <a:p>
            <a:pPr lvl="1"/>
            <a:r>
              <a:rPr lang="en-US" sz="1400" dirty="0">
                <a:hlinkClick r:id="rId4"/>
              </a:rPr>
              <a:t>http://34.204.188.58/cgi-bin/similar?embedding=s2_recommendations&amp;limit=20&amp;search=An+Information-theoretic+Approach+to+Prompt+Engineering+Without+Ground+Truth+Labels</a:t>
            </a:r>
            <a:r>
              <a:rPr lang="en-US" sz="1400" dirty="0"/>
              <a:t>  </a:t>
            </a:r>
          </a:p>
          <a:p>
            <a:pPr lvl="1"/>
            <a:r>
              <a:rPr lang="en-US" sz="1400" dirty="0">
                <a:hlinkClick r:id="rId5"/>
              </a:rPr>
              <a:t>https://aclanthology.org/events/acl-2022/</a:t>
            </a:r>
            <a:r>
              <a:rPr lang="en-US" sz="1400" dirty="0"/>
              <a:t>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27AF6-77B4-F27C-D836-E97A7F7AF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22956-A9D9-8299-756E-5FACD722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92AEE84-A2FB-34D5-A493-552A0A971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463" y="4396206"/>
            <a:ext cx="1010799" cy="101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FF432B2-A150-4FE6-48B6-0C63F4321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753" y="3231003"/>
            <a:ext cx="1075509" cy="107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F6B9CC9-AA80-01C5-7249-D94E5A6B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419" y="5543321"/>
            <a:ext cx="1041838" cy="10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753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D827EF-A595-17EB-B9FE-3515C937D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555" y="5372529"/>
            <a:ext cx="10515600" cy="132556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https://en.wikipedia.org/wiki/Sloppy_identity</a:t>
            </a:r>
            <a:r>
              <a:rPr lang="en-US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A058CF-DEED-9E31-888E-27F1D6E6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7AD96B-DDA0-A248-17C0-E2F480F6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2" descr="undefined">
            <a:extLst>
              <a:ext uri="{FF2B5EF4-FFF2-40B4-BE49-F238E27FC236}">
                <a16:creationId xmlns:a16="http://schemas.microsoft.com/office/drawing/2014/main" id="{897969C2-6949-CB1E-6321-4B2DCC7716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8318"/>
            <a:ext cx="5181600" cy="342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ndefined">
            <a:extLst>
              <a:ext uri="{FF2B5EF4-FFF2-40B4-BE49-F238E27FC236}">
                <a16:creationId xmlns:a16="http://schemas.microsoft.com/office/drawing/2014/main" id="{AAC24BBF-DA94-0389-62AF-29407BEFABB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73662"/>
            <a:ext cx="5181600" cy="32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D41707-54C7-7464-7E3C-B1C6E8704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73" y="146926"/>
            <a:ext cx="12041524" cy="1114315"/>
          </a:xfrm>
          <a:prstGeom prst="rect">
            <a:avLst/>
          </a:prstGeom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F2F6BF63-FDF5-2E8E-C121-772D33C93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358152"/>
            <a:ext cx="1860331" cy="186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143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95217-9353-5DA1-6AD4-F70FFA48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DBCEE-8252-1BCB-A2C1-37E84FEF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21</a:t>
            </a:fld>
            <a:endParaRPr lang="en-US"/>
          </a:p>
        </p:txBody>
      </p:sp>
      <p:pic>
        <p:nvPicPr>
          <p:cNvPr id="8" name="Content Placeholder 7" descr="A paper with text on it&#10;&#10;Description automatically generated">
            <a:extLst>
              <a:ext uri="{FF2B5EF4-FFF2-40B4-BE49-F238E27FC236}">
                <a16:creationId xmlns:a16="http://schemas.microsoft.com/office/drawing/2014/main" id="{D70E08CE-8341-76FA-1879-2B0DF99A9C4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827679" y="0"/>
            <a:ext cx="7611017" cy="642692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136D5A-6308-F1CB-9312-FBF602315032}"/>
              </a:ext>
            </a:extLst>
          </p:cNvPr>
          <p:cNvSpPr txBox="1"/>
          <p:nvPr/>
        </p:nvSpPr>
        <p:spPr>
          <a:xfrm>
            <a:off x="343989" y="2775891"/>
            <a:ext cx="266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Ivan Sag, 1976, PhD Thesis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7D148E-DDC3-42BA-9E65-065CCFD9C9FE}"/>
              </a:ext>
            </a:extLst>
          </p:cNvPr>
          <p:cNvSpPr txBox="1"/>
          <p:nvPr/>
        </p:nvSpPr>
        <p:spPr>
          <a:xfrm>
            <a:off x="1832742" y="6571083"/>
            <a:ext cx="9939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https://web.archive.org/web/20220120200245/https://dspace.mit.edu/bitstream/handle/1721.1/16401/03491413.pdf?sequence=1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6315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BFEA7E-22EE-A6AF-F950-CF84EC422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Conjunction &amp; Prosody</a:t>
            </a:r>
          </a:p>
        </p:txBody>
      </p:sp>
      <p:pic>
        <p:nvPicPr>
          <p:cNvPr id="8" name="Content Placeholder 7" descr="A group of black lines&#10;&#10;Description automatically generated">
            <a:extLst>
              <a:ext uri="{FF2B5EF4-FFF2-40B4-BE49-F238E27FC236}">
                <a16:creationId xmlns:a16="http://schemas.microsoft.com/office/drawing/2014/main" id="{2DBAC7A7-DD12-A016-5DA3-64FC641B94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288721"/>
            <a:ext cx="5181600" cy="142514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5505D2-AE0E-23B5-139E-393457B7B7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Contrastive Stress</a:t>
            </a:r>
          </a:p>
          <a:p>
            <a:r>
              <a:rPr lang="en-US" dirty="0"/>
              <a:t>Phrase Final Lengthening</a:t>
            </a:r>
          </a:p>
          <a:p>
            <a:r>
              <a:rPr lang="en-US" dirty="0"/>
              <a:t>Accents</a:t>
            </a:r>
          </a:p>
          <a:p>
            <a:endParaRPr lang="en-US" dirty="0"/>
          </a:p>
          <a:p>
            <a:r>
              <a:rPr lang="en-US" dirty="0"/>
              <a:t>Practical Opportunity</a:t>
            </a:r>
          </a:p>
          <a:p>
            <a:pPr lvl="1"/>
            <a:r>
              <a:rPr lang="en-US" dirty="0"/>
              <a:t>Books on Tape</a:t>
            </a:r>
          </a:p>
          <a:p>
            <a:pPr lvl="2"/>
            <a:r>
              <a:rPr lang="en-US" dirty="0">
                <a:hlinkClick r:id="rId3"/>
              </a:rPr>
              <a:t>https://www.openslr.org/12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Construct parallel corpus of speech and text</a:t>
            </a:r>
          </a:p>
          <a:p>
            <a:pPr lvl="1"/>
            <a:r>
              <a:rPr lang="en-US" dirty="0"/>
              <a:t>Use constraints from both to annotate conjunctions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00DA7-A80E-1993-4622-D2A02CB5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3353A-FB16-C963-A6E9-D41FB1AF0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56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7162-271A-F1FE-38DE-6BB43CF6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73E2E-78CC-7A9D-6E52-369AA35991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Chomsky Hierarchy: </a:t>
            </a:r>
          </a:p>
          <a:p>
            <a:pPr lvl="1"/>
            <a:r>
              <a:rPr lang="en-US" dirty="0"/>
              <a:t>Generative Capacity</a:t>
            </a:r>
          </a:p>
          <a:p>
            <a:r>
              <a:rPr lang="en-US" dirty="0"/>
              <a:t>Parsing </a:t>
            </a:r>
          </a:p>
          <a:p>
            <a:pPr lvl="1"/>
            <a:r>
              <a:rPr lang="en-US" dirty="0"/>
              <a:t>(every way ambiguous structures)</a:t>
            </a:r>
          </a:p>
          <a:p>
            <a:pPr lvl="1"/>
            <a:r>
              <a:rPr lang="en-US" dirty="0"/>
              <a:t>PP-attachment &amp; Conjunction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Speech</a:t>
            </a:r>
          </a:p>
          <a:p>
            <a:pPr lvl="1"/>
            <a:r>
              <a:rPr lang="en-US" b="1" dirty="0"/>
              <a:t>Prosody (Pitch, Duration, Energy)</a:t>
            </a:r>
          </a:p>
          <a:p>
            <a:pPr lvl="1"/>
            <a:r>
              <a:rPr lang="en-US" dirty="0"/>
              <a:t>Chinese Tone</a:t>
            </a:r>
          </a:p>
          <a:p>
            <a:r>
              <a:rPr lang="en-US" dirty="0"/>
              <a:t>Discourse</a:t>
            </a:r>
          </a:p>
          <a:p>
            <a:pPr lvl="1"/>
            <a:r>
              <a:rPr lang="en-US" dirty="0"/>
              <a:t>Rhetoric</a:t>
            </a:r>
          </a:p>
          <a:p>
            <a:pPr lvl="1"/>
            <a:r>
              <a:rPr lang="en-US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2"/>
              </a:rPr>
              <a:t>Grice's Maxims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91650-4446-07D7-4CB6-682F44AF84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Interdisciplinary Collaboration</a:t>
            </a:r>
          </a:p>
          <a:p>
            <a:pPr lvl="1"/>
            <a:r>
              <a:rPr lang="en-US" dirty="0"/>
              <a:t>Linguistics</a:t>
            </a:r>
          </a:p>
          <a:p>
            <a:pPr lvl="1"/>
            <a:r>
              <a:rPr lang="en-US" dirty="0"/>
              <a:t>Lexicography</a:t>
            </a:r>
          </a:p>
          <a:p>
            <a:pPr lvl="1"/>
            <a:r>
              <a:rPr lang="en-US" dirty="0"/>
              <a:t>Psychology</a:t>
            </a:r>
          </a:p>
          <a:p>
            <a:pPr lvl="1"/>
            <a:r>
              <a:rPr lang="en-US" dirty="0"/>
              <a:t>Statistics</a:t>
            </a:r>
          </a:p>
          <a:p>
            <a:pPr lvl="1"/>
            <a:r>
              <a:rPr lang="en-US" dirty="0"/>
              <a:t>Medicine</a:t>
            </a:r>
          </a:p>
          <a:p>
            <a:pPr lvl="1"/>
            <a:r>
              <a:rPr lang="en-US" dirty="0"/>
              <a:t>Law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1D56-DA8F-0F18-254A-9D857914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6D702-6B7F-B5FA-3D45-F8C95A6C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00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28169-A259-4B30-8132-4EB8F8FD3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11FEB-BB79-0AD3-C293-5CBE9AF6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24</a:t>
            </a:fld>
            <a:endParaRPr lang="en-US"/>
          </a:p>
        </p:txBody>
      </p:sp>
      <p:pic>
        <p:nvPicPr>
          <p:cNvPr id="8" name="Content Placeholder 7" descr="A close-up of a document&#10;&#10;Description automatically generated">
            <a:extLst>
              <a:ext uri="{FF2B5EF4-FFF2-40B4-BE49-F238E27FC236}">
                <a16:creationId xmlns:a16="http://schemas.microsoft.com/office/drawing/2014/main" id="{29F41994-0D1A-2487-98C4-16A9E89A8DF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81199" y="136525"/>
            <a:ext cx="7463245" cy="6531532"/>
          </a:xfrm>
        </p:spPr>
      </p:pic>
    </p:spTree>
    <p:extLst>
      <p:ext uri="{BB962C8B-B14F-4D97-AF65-F5344CB8AC3E}">
        <p14:creationId xmlns:p14="http://schemas.microsoft.com/office/powerpoint/2010/main" val="2333598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829C7-D6C7-D69E-C37C-3450E036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01E9C2-8264-3037-CB7C-949BB176A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A diagram of a diagram&#10;&#10;Description automatically generated">
            <a:extLst>
              <a:ext uri="{FF2B5EF4-FFF2-40B4-BE49-F238E27FC236}">
                <a16:creationId xmlns:a16="http://schemas.microsoft.com/office/drawing/2014/main" id="{FCFF563B-1055-4A69-183E-18A332E27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419" y="1454331"/>
            <a:ext cx="7260141" cy="5356567"/>
          </a:xfrm>
          <a:prstGeom prst="rect">
            <a:avLst/>
          </a:prstGeom>
        </p:spPr>
      </p:pic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:a16="http://schemas.microsoft.com/office/drawing/2014/main" id="{A457D35B-0224-5902-18E2-FD0FEB146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1" y="47102"/>
            <a:ext cx="7772400" cy="155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44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75235-0475-977A-D560-1F18ECC64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Prosody in Speech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7C27D-2A37-F196-49EF-9C8E689DE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Prosody </a:t>
            </a:r>
            <a:r>
              <a:rPr lang="en-US" dirty="0">
                <a:sym typeface="Wingdings" pitchFamily="2" charset="2"/>
              </a:rPr>
              <a:t> Pitch, Duration, Energy</a:t>
            </a:r>
          </a:p>
          <a:p>
            <a:r>
              <a:rPr lang="en-US" dirty="0">
                <a:sym typeface="Wingdings" pitchFamily="2" charset="2"/>
              </a:rPr>
              <a:t>Prosodic Constraints involving Constituents</a:t>
            </a:r>
          </a:p>
          <a:p>
            <a:pPr lvl="1"/>
            <a:r>
              <a:rPr lang="en-US" dirty="0">
                <a:sym typeface="Wingdings" pitchFamily="2" charset="2"/>
              </a:rPr>
              <a:t>English: Stress, Phrase Final Lengthening</a:t>
            </a:r>
          </a:p>
          <a:p>
            <a:pPr lvl="1"/>
            <a:r>
              <a:rPr lang="en-US" dirty="0">
                <a:sym typeface="Wingdings" pitchFamily="2" charset="2"/>
              </a:rPr>
              <a:t>Chinese: Tone (</a:t>
            </a:r>
            <a:r>
              <a:rPr lang="en-US" dirty="0">
                <a:sym typeface="Wingdings" pitchFamily="2" charset="2"/>
                <a:hlinkClick r:id="rId2"/>
              </a:rPr>
              <a:t>https://en.wikipedia.org/wiki/Tone_sandhi</a:t>
            </a:r>
            <a:r>
              <a:rPr lang="en-US" dirty="0">
                <a:sym typeface="Wingdings" pitchFamily="2" charset="2"/>
              </a:rPr>
              <a:t>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DF301-9A7C-D6FC-6000-E25070F75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5CE8E-4A2D-F7A7-10BB-CB031DEE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26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419ECDD-F879-FB6C-E0BF-160E752FA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689" y="2015231"/>
            <a:ext cx="1913138" cy="19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491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79A14BD3-C267-E84E-81D1-EEC757558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300" y="77574"/>
            <a:ext cx="7569489" cy="680801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829C7-D6C7-D69E-C37C-3450E0365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01E9C2-8264-3037-CB7C-949BB176A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:a16="http://schemas.microsoft.com/office/drawing/2014/main" id="{A457D35B-0224-5902-18E2-FD0FEB146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0" y="77574"/>
            <a:ext cx="4665489" cy="93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50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1C778C6-0704-7FBB-E873-89F46396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892" y="1425356"/>
            <a:ext cx="5136931" cy="1633154"/>
          </a:xfrm>
        </p:spPr>
        <p:txBody>
          <a:bodyPr>
            <a:noAutofit/>
          </a:bodyPr>
          <a:lstStyle/>
          <a:p>
            <a:r>
              <a:rPr lang="en-US" sz="2400" dirty="0">
                <a:hlinkClick r:id="rId2"/>
              </a:rPr>
              <a:t>https://aclanthology.org/W16-6008.pdf</a:t>
            </a:r>
            <a:r>
              <a:rPr lang="en-US" sz="2400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0849B-11FD-6F7B-6EC0-956BCF00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B1749-4BE6-ED25-8B4D-BB289E51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28</a:t>
            </a:fld>
            <a:endParaRPr lang="en-US"/>
          </a:p>
        </p:txBody>
      </p:sp>
      <p:pic>
        <p:nvPicPr>
          <p:cNvPr id="8" name="Content Placeholder 7" descr="A document with numbers and text&#10;&#10;Description automatically generated">
            <a:extLst>
              <a:ext uri="{FF2B5EF4-FFF2-40B4-BE49-F238E27FC236}">
                <a16:creationId xmlns:a16="http://schemas.microsoft.com/office/drawing/2014/main" id="{24D2B623-21A1-B688-E5F5-7D1B8700A34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672138" y="103188"/>
            <a:ext cx="6519862" cy="6850062"/>
          </a:xfr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A405DE90-A2DA-148B-2855-30560AEA0E1F}"/>
              </a:ext>
            </a:extLst>
          </p:cNvPr>
          <p:cNvSpPr/>
          <p:nvPr/>
        </p:nvSpPr>
        <p:spPr>
          <a:xfrm>
            <a:off x="9029701" y="1975890"/>
            <a:ext cx="1253358" cy="532086"/>
          </a:xfrm>
          <a:prstGeom prst="wedgeRoundRectCallout">
            <a:avLst>
              <a:gd name="adj1" fmla="val -31839"/>
              <a:gd name="adj2" fmla="val 7138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Diarization</a:t>
            </a:r>
            <a:endParaRPr lang="en-US" dirty="0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B22E6155-82FE-5D25-8AC2-0A359620445B}"/>
              </a:ext>
            </a:extLst>
          </p:cNvPr>
          <p:cNvSpPr/>
          <p:nvPr/>
        </p:nvSpPr>
        <p:spPr>
          <a:xfrm>
            <a:off x="9029701" y="1975890"/>
            <a:ext cx="1253358" cy="532086"/>
          </a:xfrm>
          <a:prstGeom prst="wedgeRoundRectCallout">
            <a:avLst>
              <a:gd name="adj1" fmla="val 4639"/>
              <a:gd name="adj2" fmla="val 7287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89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76B7B4-550C-E24D-E886-6ACCE16C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Speech: </a:t>
            </a:r>
            <a:r>
              <a:rPr lang="en-US" dirty="0">
                <a:hlinkClick r:id="rId2"/>
              </a:rPr>
              <a:t>JM16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E2B09-14E2-0984-2D80-AF11C8207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Speech-to-Text (STT): Recognition (ASR)</a:t>
            </a:r>
          </a:p>
          <a:p>
            <a:r>
              <a:rPr lang="en-US" dirty="0"/>
              <a:t>Text-to-Speech (TTS): Synthesis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6AFF0-5560-61E9-BA9C-F80B9E0C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7BA63-E61E-7AD0-D72E-FA4C1174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0B1E6F-A9D2-256B-DE95-7E6FA1BB0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766" y="70943"/>
            <a:ext cx="2522483" cy="25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37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49DBF-48C4-74AA-1BEA-D287DDCBC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Say everything three times</a:t>
            </a:r>
            <a:br>
              <a:rPr lang="en-US" dirty="0"/>
            </a:br>
            <a:r>
              <a:rPr lang="en-US" dirty="0"/>
              <a:t>Winston: How to Speak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4526C-7E70-9EAB-0962-44DD3C4BC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Introduction: </a:t>
            </a:r>
          </a:p>
          <a:p>
            <a:pPr lvl="1"/>
            <a:r>
              <a:rPr lang="en-US" dirty="0"/>
              <a:t>Say what you will say</a:t>
            </a:r>
          </a:p>
          <a:p>
            <a:r>
              <a:rPr lang="en-US" dirty="0"/>
              <a:t>Body:</a:t>
            </a:r>
          </a:p>
          <a:p>
            <a:pPr lvl="1"/>
            <a:r>
              <a:rPr lang="en-US" dirty="0"/>
              <a:t>Say it</a:t>
            </a:r>
          </a:p>
          <a:p>
            <a:r>
              <a:rPr lang="en-US" dirty="0"/>
              <a:t>Conclusion:</a:t>
            </a:r>
          </a:p>
          <a:p>
            <a:pPr lvl="1"/>
            <a:r>
              <a:rPr lang="en-US" dirty="0"/>
              <a:t>Say what you said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6AC4E-1686-6CC1-13D5-446073A9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78084-3BAD-FF94-E93A-0C76FD9C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</a:t>
            </a:fld>
            <a:endParaRPr lang="en-US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EDF807B-068E-1A5C-5108-F895FA03622E}"/>
              </a:ext>
            </a:extLst>
          </p:cNvPr>
          <p:cNvSpPr/>
          <p:nvPr/>
        </p:nvSpPr>
        <p:spPr>
          <a:xfrm>
            <a:off x="4635062" y="1830333"/>
            <a:ext cx="1253358" cy="532086"/>
          </a:xfrm>
          <a:prstGeom prst="wedgeRoundRectCallout">
            <a:avLst>
              <a:gd name="adj1" fmla="val -161399"/>
              <a:gd name="adj2" fmla="val -1157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Promise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21563CF-2A33-66D6-A875-21D129C6CA0C}"/>
              </a:ext>
            </a:extLst>
          </p:cNvPr>
          <p:cNvSpPr/>
          <p:nvPr/>
        </p:nvSpPr>
        <p:spPr>
          <a:xfrm>
            <a:off x="4897820" y="3638113"/>
            <a:ext cx="1253358" cy="532086"/>
          </a:xfrm>
          <a:prstGeom prst="wedgeRoundRectCallout">
            <a:avLst>
              <a:gd name="adj1" fmla="val -161399"/>
              <a:gd name="adj2" fmla="val -1157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Delivery</a:t>
            </a:r>
          </a:p>
        </p:txBody>
      </p:sp>
    </p:spTree>
    <p:extLst>
      <p:ext uri="{BB962C8B-B14F-4D97-AF65-F5344CB8AC3E}">
        <p14:creationId xmlns:p14="http://schemas.microsoft.com/office/powerpoint/2010/main" val="3688904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7162-271A-F1FE-38DE-6BB43CF6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73E2E-78CC-7A9D-6E52-369AA35991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Chomsky Hierarchy: </a:t>
            </a:r>
          </a:p>
          <a:p>
            <a:pPr lvl="1"/>
            <a:r>
              <a:rPr lang="en-US" dirty="0"/>
              <a:t>Generative Capacity</a:t>
            </a:r>
          </a:p>
          <a:p>
            <a:r>
              <a:rPr lang="en-US" dirty="0"/>
              <a:t>Parsing 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(every way ambiguous structures)</a:t>
            </a:r>
          </a:p>
          <a:p>
            <a:pPr lvl="1"/>
            <a:r>
              <a:rPr lang="en-US" dirty="0"/>
              <a:t>PP-attachment &amp; Conjunction</a:t>
            </a:r>
          </a:p>
          <a:p>
            <a:r>
              <a:rPr lang="en-US" dirty="0"/>
              <a:t>Speech</a:t>
            </a:r>
          </a:p>
          <a:p>
            <a:pPr lvl="1"/>
            <a:r>
              <a:rPr lang="en-US" dirty="0"/>
              <a:t>Prosody (Pitch, Duration, Energy)</a:t>
            </a:r>
          </a:p>
          <a:p>
            <a:pPr lvl="1"/>
            <a:r>
              <a:rPr lang="en-US" dirty="0"/>
              <a:t>Chinese Tone</a:t>
            </a:r>
          </a:p>
          <a:p>
            <a:r>
              <a:rPr lang="en-US" dirty="0"/>
              <a:t>Discourse</a:t>
            </a:r>
          </a:p>
          <a:p>
            <a:pPr lvl="1"/>
            <a:r>
              <a:rPr lang="en-US" dirty="0"/>
              <a:t>Rhetoric</a:t>
            </a:r>
          </a:p>
          <a:p>
            <a:pPr lvl="1"/>
            <a:r>
              <a:rPr lang="en-US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2"/>
              </a:rPr>
              <a:t>Grice's Maxims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91650-4446-07D7-4CB6-682F44AF84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Interdisciplinary Collaboration</a:t>
            </a:r>
          </a:p>
          <a:p>
            <a:pPr lvl="1"/>
            <a:r>
              <a:rPr lang="en-US" dirty="0"/>
              <a:t>Linguistics</a:t>
            </a:r>
          </a:p>
          <a:p>
            <a:pPr lvl="1"/>
            <a:r>
              <a:rPr lang="en-US" dirty="0"/>
              <a:t>Lexicography</a:t>
            </a:r>
          </a:p>
          <a:p>
            <a:pPr lvl="1"/>
            <a:r>
              <a:rPr lang="en-US" dirty="0"/>
              <a:t>Psychology</a:t>
            </a:r>
          </a:p>
          <a:p>
            <a:pPr lvl="1"/>
            <a:r>
              <a:rPr lang="en-US" dirty="0"/>
              <a:t>Statistics</a:t>
            </a:r>
          </a:p>
          <a:p>
            <a:pPr lvl="1"/>
            <a:r>
              <a:rPr lang="en-US" dirty="0"/>
              <a:t>Medicine</a:t>
            </a:r>
          </a:p>
          <a:p>
            <a:pPr lvl="1"/>
            <a:r>
              <a:rPr lang="en-US" dirty="0"/>
              <a:t>Law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1D56-DA8F-0F18-254A-9D857914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6D702-6B7F-B5FA-3D45-F8C95A6C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50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CC1F118-006F-9107-9329-D696E880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Catalan Numbers: Everyway ambiguous</a:t>
            </a:r>
            <a:br>
              <a:rPr lang="en-US" dirty="0"/>
            </a:br>
            <a:r>
              <a:rPr lang="en-US" dirty="0">
                <a:hlinkClick r:id="rId2"/>
              </a:rPr>
              <a:t>https://aclanthology.org/J82-3004.pdf</a:t>
            </a:r>
            <a:r>
              <a:rPr lang="en-US" dirty="0"/>
              <a:t> </a:t>
            </a:r>
          </a:p>
        </p:txBody>
      </p:sp>
      <p:pic>
        <p:nvPicPr>
          <p:cNvPr id="13" name="Content Placeholder 1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25561012-0BB9-3662-0BB6-B4F1473A60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2989" y="1879857"/>
            <a:ext cx="5181600" cy="2604086"/>
          </a:xfrm>
        </p:spPr>
      </p:pic>
      <p:pic>
        <p:nvPicPr>
          <p:cNvPr id="15" name="Content Placeholder 1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24041AC-AAC9-C384-36D3-13F93A394A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6255" y="4745770"/>
            <a:ext cx="5181600" cy="1348752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3379B1-9B2B-20DA-52DB-BDEFE89AC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EC33CD-09E8-FE57-A7CD-4577CE40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31</a:t>
            </a:fld>
            <a:endParaRPr lang="en-US"/>
          </a:p>
        </p:txBody>
      </p:sp>
      <p:pic>
        <p:nvPicPr>
          <p:cNvPr id="17" name="Picture 16" descr="A white sheet with black text&#10;&#10;Description automatically generated">
            <a:extLst>
              <a:ext uri="{FF2B5EF4-FFF2-40B4-BE49-F238E27FC236}">
                <a16:creationId xmlns:a16="http://schemas.microsoft.com/office/drawing/2014/main" id="{1C5834FD-83F8-5C3D-1BAE-95831FC3D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52" y="1975282"/>
            <a:ext cx="5589885" cy="38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57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041D0AF-2E18-F5B6-DE52-74075004F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Conjunction</a:t>
            </a:r>
            <a:br>
              <a:rPr lang="en-US" dirty="0"/>
            </a:br>
            <a:r>
              <a:rPr lang="en-US" sz="2400" dirty="0"/>
              <a:t>ACC = argument cluster coordination; RNR = right node raising</a:t>
            </a:r>
          </a:p>
        </p:txBody>
      </p:sp>
      <p:pic>
        <p:nvPicPr>
          <p:cNvPr id="10" name="Content Placeholder 9" descr="A text on a white background&#10;&#10;Description automatically generated">
            <a:extLst>
              <a:ext uri="{FF2B5EF4-FFF2-40B4-BE49-F238E27FC236}">
                <a16:creationId xmlns:a16="http://schemas.microsoft.com/office/drawing/2014/main" id="{2B55CABE-B42E-C10E-6973-9C5BA3350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073" y="2190030"/>
            <a:ext cx="9575800" cy="34798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0D1A4-733C-DF36-FADB-05DDF11C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EBA58-E664-6472-EEB8-6E0F19CF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41098A-67A4-E32B-46D4-671DFE7E189A}"/>
              </a:ext>
            </a:extLst>
          </p:cNvPr>
          <p:cNvSpPr txBox="1"/>
          <p:nvPr/>
        </p:nvSpPr>
        <p:spPr>
          <a:xfrm>
            <a:off x="1147538" y="5757804"/>
            <a:ext cx="95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Beavers, John, &amp; Sag, Ivan A. (2004). </a:t>
            </a:r>
            <a:r>
              <a:rPr lang="en-US" i="1" dirty="0"/>
              <a:t>Coordinate Ellipsis and Apparent Non-Constituent Coordination</a:t>
            </a:r>
          </a:p>
        </p:txBody>
      </p:sp>
    </p:spTree>
    <p:extLst>
      <p:ext uri="{BB962C8B-B14F-4D97-AF65-F5344CB8AC3E}">
        <p14:creationId xmlns:p14="http://schemas.microsoft.com/office/powerpoint/2010/main" val="3338342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36D5BA-A64B-E9E9-5C23-750207352C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Argument for Non-Standard Constituents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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𝑋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𝑎𝑛𝑑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036D5BA-A64B-E9E9-5C23-750207352C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 t="-13333" b="-1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A diagram of a record&#10;&#10;Description automatically generated with medium confidence">
            <a:extLst>
              <a:ext uri="{FF2B5EF4-FFF2-40B4-BE49-F238E27FC236}">
                <a16:creationId xmlns:a16="http://schemas.microsoft.com/office/drawing/2014/main" id="{C0D3BFA6-86E4-672F-D5C1-968563B6A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75252"/>
            <a:ext cx="10515600" cy="405208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D7D11-3879-1EB0-C336-A8EF7DA6A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32ABB-7815-300E-C0E2-2BDA245B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9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7162-271A-F1FE-38DE-6BB43CF6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73E2E-78CC-7A9D-6E52-369AA35991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Chomsky Hierarchy: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Generative Capacity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Parsing </a:t>
            </a:r>
          </a:p>
          <a:p>
            <a:pPr lvl="1">
              <a:buFont typeface="Wingdings" pitchFamily="2" charset="2"/>
              <a:buChar char="ü"/>
            </a:pPr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(every way ambiguous structures)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PP-attachment &amp; Conjunction</a:t>
            </a:r>
          </a:p>
          <a:p>
            <a:pPr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Speech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Prosody (Pitch, Duration, Energy)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Chinese Tone</a:t>
            </a:r>
          </a:p>
          <a:p>
            <a:pPr>
              <a:buFont typeface="Wingdings" pitchFamily="2" charset="2"/>
              <a:buChar char="Ø"/>
            </a:pPr>
            <a:r>
              <a:rPr lang="en-US" b="1" dirty="0"/>
              <a:t>Discourse</a:t>
            </a:r>
          </a:p>
          <a:p>
            <a:pPr lvl="1"/>
            <a:r>
              <a:rPr lang="en-US" dirty="0"/>
              <a:t>Rhetoric</a:t>
            </a:r>
          </a:p>
          <a:p>
            <a:pPr lvl="1"/>
            <a:r>
              <a:rPr lang="en-US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2"/>
              </a:rPr>
              <a:t>Grice's Maxims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91650-4446-07D7-4CB6-682F44AF84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Interdisciplinary Collaboration</a:t>
            </a:r>
          </a:p>
          <a:p>
            <a:pPr lvl="1"/>
            <a:r>
              <a:rPr lang="en-US" dirty="0"/>
              <a:t>Linguistics</a:t>
            </a:r>
          </a:p>
          <a:p>
            <a:pPr lvl="1"/>
            <a:r>
              <a:rPr lang="en-US" dirty="0"/>
              <a:t>Lexicography</a:t>
            </a:r>
          </a:p>
          <a:p>
            <a:pPr lvl="1"/>
            <a:r>
              <a:rPr lang="en-US" dirty="0"/>
              <a:t>Psychology</a:t>
            </a:r>
          </a:p>
          <a:p>
            <a:pPr lvl="1"/>
            <a:r>
              <a:rPr lang="en-US" dirty="0"/>
              <a:t>Statistics</a:t>
            </a:r>
          </a:p>
          <a:p>
            <a:pPr lvl="1"/>
            <a:r>
              <a:rPr lang="en-US" dirty="0"/>
              <a:t>Medicine</a:t>
            </a:r>
          </a:p>
          <a:p>
            <a:pPr lvl="1"/>
            <a:r>
              <a:rPr lang="en-US" dirty="0"/>
              <a:t>Law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1D56-DA8F-0F18-254A-9D857914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6D702-6B7F-B5FA-3D45-F8C95A6C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66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08F3F-1FAF-B1F7-8C64-6E485293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2"/>
              </a:rPr>
              <a:t>Grice's Maxims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7F070-2EDB-97CB-44C0-6EF144692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Times" pitchFamily="2" charset="0"/>
              </a:rPr>
              <a:t>The maxim of quantity</a:t>
            </a:r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, where one tries to be as informative as one possibly can, and gives as much information as is needed, and no more.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Times" pitchFamily="2" charset="0"/>
              </a:rPr>
              <a:t>The maxim of quality</a:t>
            </a:r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, where one tries to be truthful, and does not give information that is false or that is not supported by evidence.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Times" pitchFamily="2" charset="0"/>
              </a:rPr>
              <a:t>The maxim of relation</a:t>
            </a:r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, where one tries to be relevant, and says things that are pertinent to the discussion.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Times" pitchFamily="2" charset="0"/>
              </a:rPr>
              <a:t>The maxim of manner</a:t>
            </a:r>
            <a:r>
              <a:rPr lang="en-US" b="0" i="0" dirty="0">
                <a:solidFill>
                  <a:srgbClr val="000000"/>
                </a:solidFill>
                <a:effectLst/>
                <a:latin typeface="Times" pitchFamily="2" charset="0"/>
              </a:rPr>
              <a:t>, when one tries to be as clear, as brief, and as orderly as one can in what one says, and where one avoids obscurity and ambiguity.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C1181-2A30-C512-A77A-7583C7C8E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FCD5A-F41D-1776-0FDE-E89ABEE4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15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356C-5D41-6D37-3EF5-F663F1287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Genre: Texts have beginning, Middle &amp;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980D7-6D85-5BFA-1948-96890F800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hlinkClick r:id="rId2"/>
              </a:rPr>
              <a:t>Academic Writing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Say everything three times</a:t>
            </a:r>
          </a:p>
          <a:p>
            <a:pPr lvl="2"/>
            <a:r>
              <a:rPr lang="en-US" dirty="0"/>
              <a:t>Promise (intro): Say what you will say</a:t>
            </a:r>
          </a:p>
          <a:p>
            <a:pPr lvl="2"/>
            <a:r>
              <a:rPr lang="en-US" dirty="0"/>
              <a:t>Delivery (conclusion): Say what you said</a:t>
            </a:r>
          </a:p>
          <a:p>
            <a:pPr lvl="2"/>
            <a:r>
              <a:rPr lang="en-US" dirty="0"/>
              <a:t>Body: Say it (connect dots between promise and delivery)</a:t>
            </a:r>
          </a:p>
          <a:p>
            <a:r>
              <a:rPr lang="en-US" dirty="0"/>
              <a:t>News:</a:t>
            </a:r>
          </a:p>
          <a:p>
            <a:pPr lvl="1"/>
            <a:r>
              <a:rPr lang="en-US" dirty="0"/>
              <a:t>Lead with lead</a:t>
            </a:r>
          </a:p>
          <a:p>
            <a:pPr lvl="1"/>
            <a:r>
              <a:rPr lang="en-US" dirty="0"/>
              <a:t>No conclusion (your article will get cut to fit space constraints)</a:t>
            </a:r>
          </a:p>
          <a:p>
            <a:r>
              <a:rPr lang="en-US" i="1" dirty="0"/>
              <a:t>Who-done-it </a:t>
            </a:r>
          </a:p>
          <a:p>
            <a:pPr lvl="1"/>
            <a:r>
              <a:rPr lang="en-US" dirty="0"/>
              <a:t>No lead (don’t spill the punch line)</a:t>
            </a:r>
          </a:p>
          <a:p>
            <a:pPr lvl="1"/>
            <a:r>
              <a:rPr lang="en-US" dirty="0"/>
              <a:t>First suspect never did it</a:t>
            </a:r>
          </a:p>
          <a:p>
            <a:pPr lvl="1"/>
            <a:r>
              <a:rPr lang="en-US" dirty="0"/>
              <a:t>Conclusion (punch line)</a:t>
            </a:r>
          </a:p>
          <a:p>
            <a:r>
              <a:rPr lang="en-US" dirty="0"/>
              <a:t>Greek tragedy</a:t>
            </a:r>
          </a:p>
          <a:p>
            <a:pPr lvl="1"/>
            <a:r>
              <a:rPr lang="en-US" dirty="0"/>
              <a:t>Tragic hero starts out with a tragic flaw that ultimately leads to his tragic downfall</a:t>
            </a:r>
          </a:p>
          <a:p>
            <a:r>
              <a:rPr lang="en-US" dirty="0"/>
              <a:t>Character arc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BAD92-2B6C-5708-D4D1-A2754475B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9599F-3ECD-8384-597A-2B36E393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07C16-40A7-F4C2-876E-55C2D6A76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2753" y="1646238"/>
            <a:ext cx="1959622" cy="195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25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CDE748-ED38-3B07-2FE5-D2887A01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0" dirty="0">
                <a:solidFill>
                  <a:srgbClr val="000000"/>
                </a:solidFill>
                <a:effectLst/>
                <a:latin typeface="Helvetica" pitchFamily="2" charset="0"/>
              </a:rPr>
              <a:t>Writing 101: The 12 Literary Archetypes</a:t>
            </a:r>
            <a:br>
              <a:rPr lang="en-US" i="0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US" sz="2200" i="0" dirty="0">
                <a:solidFill>
                  <a:srgbClr val="000000"/>
                </a:solidFill>
                <a:effectLst/>
                <a:latin typeface="Helvetica" pitchFamily="2" charset="0"/>
                <a:hlinkClick r:id="rId2"/>
              </a:rPr>
              <a:t>https://www.masterclass.com/articles/writing-101-the-12-literary-archetypes</a:t>
            </a:r>
            <a:r>
              <a:rPr lang="en-US" sz="2200" i="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9A264E-1008-1FDD-29F9-12FE763ECA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b="1" dirty="0"/>
              <a:t>Lover: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The romantic lead who’s guided by the heart.</a:t>
            </a:r>
            <a:endParaRPr lang="en-US" b="1" dirty="0"/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Strengths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humanism, passion, conviction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Weaknesses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naivete, irrationality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Example: Romeo and Juliet</a:t>
            </a:r>
          </a:p>
          <a:p>
            <a:pPr algn="l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The Hero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The protagonist who rises to meet a challenge and saves the day.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Strengths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courage, perseverance, honor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Weaknesses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overconfidence, hubris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Example: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Achilles (</a:t>
            </a:r>
            <a:r>
              <a:rPr lang="en-US" b="0" i="1" dirty="0">
                <a:solidFill>
                  <a:srgbClr val="000000"/>
                </a:solidFill>
                <a:effectLst/>
                <a:latin typeface="Helvetica" pitchFamily="2" charset="0"/>
              </a:rPr>
              <a:t>The Iliad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</a:p>
          <a:p>
            <a:pPr algn="l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The Magician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 powerful figure who has harnessed the ways of the universe to achieve key goals.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Strengths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omniscience, omnipotence, discipline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Weaknesses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corruptibility, arrogance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Example: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Darth Vader (</a:t>
            </a:r>
            <a:r>
              <a:rPr lang="en-US" b="0" i="1" dirty="0">
                <a:solidFill>
                  <a:srgbClr val="000000"/>
                </a:solidFill>
                <a:effectLst/>
                <a:latin typeface="Helvetica" pitchFamily="2" charset="0"/>
              </a:rPr>
              <a:t>Star Wars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</a:p>
          <a:p>
            <a:pPr algn="l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The Outlaw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The rebel who won’t abide by society’s demands.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Strengths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independent thinking, virtue, owes no favors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Weaknesses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self-involved, potentially criminal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Example: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Batman (</a:t>
            </a:r>
            <a:r>
              <a:rPr lang="en-US" b="0" i="1" dirty="0">
                <a:solidFill>
                  <a:srgbClr val="000000"/>
                </a:solidFill>
                <a:effectLst/>
                <a:latin typeface="Helvetica" pitchFamily="2" charset="0"/>
              </a:rPr>
              <a:t>The Dark Knight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</a:p>
          <a:p>
            <a:pPr algn="l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The Explorer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 character naturally driven to push the boundaries of the status quo and explore the unknown.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Strengths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curious, driven, motivated by self-improvement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Weaknesses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restless, unreliable, never satisfier</a:t>
            </a:r>
          </a:p>
          <a:p>
            <a:pPr lvl="1" fontAlgn="base"/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Odysseus (</a:t>
            </a:r>
            <a:r>
              <a:rPr lang="en-US" b="0" i="1" dirty="0">
                <a:solidFill>
                  <a:srgbClr val="000000"/>
                </a:solidFill>
                <a:effectLst/>
                <a:latin typeface="Helvetica" pitchFamily="2" charset="0"/>
              </a:rPr>
              <a:t>The Odyssey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</a:p>
          <a:p>
            <a:pPr algn="l" fontAlgn="base"/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The Sage: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 wise figure with knowledge for those who inquire. The mother figure or mentor is often based on this archetype.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Strengths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wisdom, experience, insight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Weaknesses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cautious, hesitant to actually join the action</a:t>
            </a:r>
          </a:p>
          <a:p>
            <a:pPr lvl="1" fontAlgn="base"/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Athena (</a:t>
            </a:r>
            <a:r>
              <a:rPr lang="en-US" b="0" i="1" dirty="0">
                <a:solidFill>
                  <a:srgbClr val="000000"/>
                </a:solidFill>
                <a:effectLst/>
                <a:latin typeface="Helvetica" pitchFamily="2" charset="0"/>
              </a:rPr>
              <a:t>The Odyssey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</a:p>
          <a:p>
            <a:pPr fontAlgn="base"/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fontAlgn="base"/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fontAlgn="base"/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A62EF6-A3AA-5F2D-9440-69F4019CC0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32500" lnSpcReduction="20000"/>
          </a:bodyPr>
          <a:lstStyle/>
          <a:p>
            <a:pPr algn="l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The Innocent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 morally pure character, often a child, whose only intentions are good.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Strengths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morality, kindness, sincerity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Weaknesses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vulnerable, naive, rarely skilled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Example: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Tiny Tim (</a:t>
            </a:r>
            <a:r>
              <a:rPr lang="en-US" b="0" i="1" dirty="0">
                <a:solidFill>
                  <a:srgbClr val="000000"/>
                </a:solidFill>
                <a:effectLst/>
                <a:latin typeface="Helvetica" pitchFamily="2" charset="0"/>
              </a:rPr>
              <a:t>A Christmas Carol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algn="l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The Creator: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 motivated visionary who creates art or structures during the narrative.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Strengths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creativity, willpower, conviction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Weaknesses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self-involvement, single-mindedness, lack of practical skills</a:t>
            </a:r>
          </a:p>
          <a:p>
            <a:pPr lvl="1" fontAlgn="base"/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Example: Zeus (</a:t>
            </a:r>
            <a:r>
              <a:rPr lang="en-US" b="0" i="1" dirty="0">
                <a:solidFill>
                  <a:srgbClr val="000000"/>
                </a:solidFill>
                <a:effectLst/>
                <a:latin typeface="Helvetica" pitchFamily="2" charset="0"/>
              </a:rPr>
              <a:t>The Iliad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</a:p>
          <a:p>
            <a:pPr algn="l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The Ruler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 character with legal or emotional power over others.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Strengths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omnipotence, status, resources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Weaknesses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aloofness, disliked by others, out of touch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Example: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Tony Soprano (</a:t>
            </a:r>
            <a:r>
              <a:rPr lang="en-US" b="0" i="1" dirty="0">
                <a:solidFill>
                  <a:srgbClr val="000000"/>
                </a:solidFill>
                <a:effectLst/>
                <a:latin typeface="inherit"/>
              </a:rPr>
              <a:t>The Sopranos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algn="l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The Caregiver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 character who continually supports others and makes sacrifices on their behalf.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Strengths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honorable, selfless, loyal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Weaknesses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lacking personal ambition or leadership</a:t>
            </a:r>
          </a:p>
          <a:p>
            <a:pPr lvl="1" fontAlgn="base"/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Example: Mary Poppins (</a:t>
            </a:r>
            <a:r>
              <a:rPr lang="en-US" b="0" i="1" dirty="0">
                <a:solidFill>
                  <a:srgbClr val="000000"/>
                </a:solidFill>
                <a:effectLst/>
                <a:latin typeface="inherit"/>
              </a:rPr>
              <a:t>Mary Poppins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</a:p>
          <a:p>
            <a:pPr algn="l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The Everyman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 relatable character who feels recognizable from daily life.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Strengths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grounded, salt-of-the-earth, relatable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Weaknesses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lacking special powers, often unprepared for what’s to come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Example: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Bilbo Baggins (</a:t>
            </a:r>
            <a:r>
              <a:rPr lang="en-US" b="0" i="1" dirty="0">
                <a:solidFill>
                  <a:srgbClr val="000000"/>
                </a:solidFill>
                <a:effectLst/>
                <a:latin typeface="Helvetica" pitchFamily="2" charset="0"/>
              </a:rPr>
              <a:t>The Hobbit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algn="l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The Jester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: 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 funny character or trickster who provides comic relief, but may also speak important truths.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Strengths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funny, disarming, insightful</a:t>
            </a:r>
          </a:p>
          <a:p>
            <a:pPr lvl="1" fontAlgn="base"/>
            <a:r>
              <a:rPr lang="en-US" b="1" i="0" dirty="0">
                <a:solidFill>
                  <a:srgbClr val="000000"/>
                </a:solidFill>
                <a:effectLst/>
                <a:latin typeface="inherit"/>
              </a:rPr>
              <a:t>Weaknesses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" pitchFamily="2" charset="0"/>
              </a:rPr>
              <a:t>: can be obnoxious and superficial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Example: King Lear’s Fool</a:t>
            </a: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234A8-2D9C-53B4-B7E0-E1C214E7D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46E75-4D55-B0C5-6690-FA1118A4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43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3254-6A5F-D100-7D43-BD9B8238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Linguistics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9F523-28F5-19A3-8507-022BFD28D7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Constituency</a:t>
            </a:r>
          </a:p>
          <a:p>
            <a:r>
              <a:rPr lang="en-US" dirty="0"/>
              <a:t>Predicate-Argument Structure</a:t>
            </a:r>
          </a:p>
          <a:p>
            <a:pPr lvl="1"/>
            <a:r>
              <a:rPr lang="en-US" dirty="0"/>
              <a:t>Subject-Verb-Object Relations</a:t>
            </a:r>
          </a:p>
          <a:p>
            <a:pPr lvl="1"/>
            <a:r>
              <a:rPr lang="en-US" dirty="0"/>
              <a:t>Raising / Control (</a:t>
            </a:r>
            <a:r>
              <a:rPr lang="en-US" dirty="0" err="1"/>
              <a:t>Equi</a:t>
            </a:r>
            <a:r>
              <a:rPr lang="en-US" dirty="0"/>
              <a:t>)</a:t>
            </a:r>
          </a:p>
          <a:p>
            <a:r>
              <a:rPr lang="en-US" dirty="0"/>
              <a:t>Logical Form (Binding Theory)</a:t>
            </a:r>
          </a:p>
          <a:p>
            <a:pPr lvl="1"/>
            <a:r>
              <a:rPr lang="en-US" dirty="0">
                <a:hlinkClick r:id="rId2"/>
              </a:rPr>
              <a:t>https://en.wikipedia.org/wiki/Government_and_binding_theory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Wh-movement</a:t>
            </a:r>
          </a:p>
          <a:p>
            <a:pPr lvl="1"/>
            <a:r>
              <a:rPr lang="en-US" dirty="0"/>
              <a:t>Quantifier Scope</a:t>
            </a:r>
          </a:p>
          <a:p>
            <a:pPr lvl="1"/>
            <a:r>
              <a:rPr lang="en-US" dirty="0"/>
              <a:t>Pronoun Binding (Co-reference)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97447-0AB8-899D-5457-436E10396D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Sound &amp; Meaning</a:t>
            </a:r>
          </a:p>
          <a:p>
            <a:pPr lvl="1"/>
            <a:r>
              <a:rPr lang="en-US" dirty="0"/>
              <a:t>But not:</a:t>
            </a:r>
          </a:p>
          <a:p>
            <a:pPr lvl="2"/>
            <a:r>
              <a:rPr lang="en-US" dirty="0"/>
              <a:t>Spelling</a:t>
            </a:r>
          </a:p>
          <a:p>
            <a:pPr lvl="2"/>
            <a:r>
              <a:rPr lang="en-US" dirty="0"/>
              <a:t>Lexicography</a:t>
            </a:r>
          </a:p>
          <a:p>
            <a:pPr lvl="2"/>
            <a:r>
              <a:rPr lang="en-US" dirty="0"/>
              <a:t>Historical Linguistics</a:t>
            </a:r>
          </a:p>
          <a:p>
            <a:pPr lvl="2"/>
            <a:r>
              <a:rPr lang="en-US" dirty="0"/>
              <a:t>Sociolinguistics</a:t>
            </a:r>
          </a:p>
          <a:p>
            <a:pPr lvl="2"/>
            <a:r>
              <a:rPr lang="en-US" dirty="0"/>
              <a:t>Distribution </a:t>
            </a:r>
          </a:p>
          <a:p>
            <a:pPr lvl="3"/>
            <a:r>
              <a:rPr lang="en-US" dirty="0"/>
              <a:t>(PMI, Word2vec, BERT, perplexity)</a:t>
            </a:r>
          </a:p>
          <a:p>
            <a:pPr lvl="2"/>
            <a:r>
              <a:rPr lang="en-US" dirty="0"/>
              <a:t>Psycholinguistics </a:t>
            </a:r>
          </a:p>
          <a:p>
            <a:pPr lvl="3"/>
            <a:r>
              <a:rPr lang="en-US" dirty="0"/>
              <a:t>(Reaction Times, Memory Limitations, Errors)</a:t>
            </a:r>
          </a:p>
          <a:p>
            <a:pPr lvl="2"/>
            <a:r>
              <a:rPr lang="en-US" dirty="0"/>
              <a:t>Education</a:t>
            </a:r>
          </a:p>
          <a:p>
            <a:pPr lvl="2"/>
            <a:r>
              <a:rPr lang="en-US" dirty="0"/>
              <a:t>Statistics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810F0-97C6-97E3-7C37-F34576DC2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C04A3-5F49-0EB0-79AB-3AF3C39D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97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13737-3B85-6F67-3A23-8A2A091FF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Raising vs. Control</a:t>
            </a:r>
            <a:br>
              <a:rPr lang="en-US" dirty="0"/>
            </a:br>
            <a:r>
              <a:rPr lang="en-US" sz="1200" dirty="0">
                <a:hlinkClick r:id="rId2"/>
              </a:rPr>
              <a:t>https://www.ling.upenn.edu/courses/ling150/ch9.html#idiom-chunks</a:t>
            </a:r>
            <a:r>
              <a:rPr lang="en-US" sz="1200" dirty="0"/>
              <a:t>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7AB7E31-9DCA-B828-8CD1-EEB226FE5E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Idiom chunks:</a:t>
                </a:r>
              </a:p>
              <a:p>
                <a:pPr lvl="1"/>
                <a:r>
                  <a:rPr lang="en-US" i="1" dirty="0"/>
                  <a:t>The cat is out of the bag</a:t>
                </a:r>
              </a:p>
              <a:p>
                <a:pPr lvl="1"/>
                <a:r>
                  <a:rPr lang="en-US" i="1" dirty="0"/>
                  <a:t>The cat </a:t>
                </a:r>
                <a:r>
                  <a:rPr lang="en-US" b="1" i="1" u="sng" dirty="0"/>
                  <a:t>seems</a:t>
                </a:r>
                <a:r>
                  <a:rPr lang="en-US" i="1" dirty="0"/>
                  <a:t> to be out of the bag</a:t>
                </a:r>
              </a:p>
              <a:p>
                <a:pPr lvl="1"/>
                <a:r>
                  <a:rPr lang="en-US" i="1" dirty="0"/>
                  <a:t>The cat </a:t>
                </a:r>
                <a:r>
                  <a:rPr lang="en-US" b="1" i="1" u="sng" dirty="0"/>
                  <a:t>wants</a:t>
                </a:r>
                <a:r>
                  <a:rPr lang="en-US" i="1" dirty="0"/>
                  <a:t> to be out of the bag</a:t>
                </a:r>
              </a:p>
              <a:p>
                <a:r>
                  <a:rPr lang="en-US" dirty="0"/>
                  <a:t>Implications</a:t>
                </a:r>
              </a:p>
              <a:p>
                <a:pPr lvl="1"/>
                <a:r>
                  <a:rPr lang="en-US" i="1" dirty="0"/>
                  <a:t>Want</a:t>
                </a:r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⇒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There exists a cat</a:t>
                </a:r>
              </a:p>
              <a:p>
                <a:pPr lvl="1"/>
                <a:r>
                  <a:rPr lang="en-US" i="1" dirty="0">
                    <a:sym typeface="Wingdings" pitchFamily="2" charset="2"/>
                  </a:rPr>
                  <a:t>Seems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There exists a cat</a:t>
                </a:r>
                <a:endParaRPr lang="en-US" dirty="0"/>
              </a:p>
              <a:p>
                <a:r>
                  <a:rPr lang="en-US" dirty="0"/>
                  <a:t>Lexical entries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Want: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𝑠𝑢𝑏𝑗</m:t>
                    </m:r>
                    <m:r>
                      <a:rPr lang="en-US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𝑝𝑟𝑒𝑑</m:t>
                    </m:r>
                    <m:r>
                      <a:rPr lang="en-US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endParaRPr lang="en-US" dirty="0">
                  <a:sym typeface="Wingdings" pitchFamily="2" charset="2"/>
                </a:endParaRPr>
              </a:p>
              <a:p>
                <a:pPr lvl="1"/>
                <a:r>
                  <a:rPr lang="en-US" dirty="0">
                    <a:sym typeface="Wingdings" pitchFamily="2" charset="2"/>
                  </a:rPr>
                  <a:t>Seems: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E7AB7E31-9DCA-B828-8CD1-EEB226FE5E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 b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C658B-7BC0-424A-C90B-899877B58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62260-6EF2-F95E-0719-62396DAC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39</a:t>
            </a:fld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97CF461-09ED-508B-20B6-30A67FDD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952" y="136525"/>
            <a:ext cx="2163817" cy="216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006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219B5A-50A9-BE1E-12F4-17A693DAC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Outline</a:t>
            </a:r>
            <a:br>
              <a:rPr lang="en-US" dirty="0"/>
            </a:br>
            <a:r>
              <a:rPr lang="en-US" sz="1400" dirty="0">
                <a:hlinkClick r:id="rId2"/>
              </a:rPr>
              <a:t>https://aclanthology.org/2022.acl-long.60.pdf</a:t>
            </a:r>
            <a:r>
              <a:rPr lang="en-US" sz="1400" dirty="0"/>
              <a:t> 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46B67F-1ED5-56CC-C1D4-2D4FFF54D8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Abstract</a:t>
            </a:r>
          </a:p>
          <a:p>
            <a:r>
              <a:rPr lang="en-US" dirty="0"/>
              <a:t>Introduction</a:t>
            </a:r>
          </a:p>
          <a:p>
            <a:r>
              <a:rPr lang="en-US" dirty="0"/>
              <a:t>Related Work</a:t>
            </a:r>
          </a:p>
          <a:p>
            <a:r>
              <a:rPr lang="en-US" dirty="0"/>
              <a:t>Methods</a:t>
            </a:r>
          </a:p>
          <a:p>
            <a:pPr lvl="1"/>
            <a:r>
              <a:rPr lang="en-US" dirty="0"/>
              <a:t>Task Definition</a:t>
            </a:r>
          </a:p>
          <a:p>
            <a:pPr lvl="1"/>
            <a:r>
              <a:rPr lang="en-US" dirty="0"/>
              <a:t>Mutual Information</a:t>
            </a:r>
          </a:p>
          <a:p>
            <a:r>
              <a:rPr lang="en-US" dirty="0"/>
              <a:t>Experimental Setup</a:t>
            </a:r>
          </a:p>
          <a:p>
            <a:pPr lvl="1"/>
            <a:r>
              <a:rPr lang="en-US" dirty="0"/>
              <a:t>Datasets</a:t>
            </a:r>
          </a:p>
          <a:p>
            <a:pPr lvl="1"/>
            <a:r>
              <a:rPr lang="en-US" dirty="0"/>
              <a:t>Models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72793D-870E-D9D9-D9EF-1F8D938970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Results</a:t>
            </a:r>
          </a:p>
          <a:p>
            <a:pPr lvl="1"/>
            <a:r>
              <a:rPr lang="en-US" dirty="0"/>
              <a:t>Template Selection Performance</a:t>
            </a:r>
          </a:p>
          <a:p>
            <a:pPr lvl="1"/>
            <a:r>
              <a:rPr lang="en-US" dirty="0"/>
              <a:t>Correlation between Template Mutual Information and Accuracy</a:t>
            </a:r>
          </a:p>
          <a:p>
            <a:pPr lvl="1"/>
            <a:r>
              <a:rPr lang="en-US" dirty="0"/>
              <a:t>Compared to Few Labeled Examples</a:t>
            </a:r>
          </a:p>
          <a:p>
            <a:pPr lvl="1"/>
            <a:r>
              <a:rPr lang="en-US" dirty="0"/>
              <a:t>Method Robustness and </a:t>
            </a:r>
            <a:r>
              <a:rPr lang="en-US" dirty="0" err="1"/>
              <a:t>Ensembling</a:t>
            </a:r>
            <a:endParaRPr lang="en-US" dirty="0"/>
          </a:p>
          <a:p>
            <a:pPr lvl="1"/>
            <a:r>
              <a:rPr lang="en-US" dirty="0"/>
              <a:t>Transferability across Models</a:t>
            </a:r>
          </a:p>
          <a:p>
            <a:r>
              <a:rPr lang="en-US" dirty="0"/>
              <a:t>Conclusion</a:t>
            </a:r>
          </a:p>
          <a:p>
            <a:r>
              <a:rPr lang="en-US" dirty="0"/>
              <a:t>Ethics</a:t>
            </a:r>
          </a:p>
          <a:p>
            <a:r>
              <a:rPr lang="en-US" dirty="0"/>
              <a:t>Limitations (missing)</a:t>
            </a:r>
          </a:p>
          <a:p>
            <a:r>
              <a:rPr lang="en-US" dirty="0"/>
              <a:t>Acknowledgements</a:t>
            </a:r>
          </a:p>
          <a:p>
            <a:r>
              <a:rPr lang="en-US" dirty="0"/>
              <a:t>References</a:t>
            </a:r>
          </a:p>
          <a:p>
            <a:r>
              <a:rPr lang="en-US" dirty="0"/>
              <a:t>Appendices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11F2F-A01C-67AE-595E-0EAD3532B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FE39F-A936-3922-2601-6EAF7EC9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57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3254-6A5F-D100-7D43-BD9B8238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Semantics &amp; Phonology</a:t>
            </a:r>
          </a:p>
        </p:txBody>
      </p:sp>
      <p:pic>
        <p:nvPicPr>
          <p:cNvPr id="8" name="Content Placeholder 7" descr="A book with text on it&#10;&#10;Description automatically generated">
            <a:extLst>
              <a:ext uri="{FF2B5EF4-FFF2-40B4-BE49-F238E27FC236}">
                <a16:creationId xmlns:a16="http://schemas.microsoft.com/office/drawing/2014/main" id="{91397B92-22A3-5406-8186-C4A61A968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20803"/>
            <a:ext cx="5181600" cy="416098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97447-0AB8-899D-5457-436E10396D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Sound &amp; Meaning</a:t>
            </a:r>
          </a:p>
          <a:p>
            <a:pPr lvl="1"/>
            <a:r>
              <a:rPr lang="en-US" dirty="0"/>
              <a:t>But not:</a:t>
            </a:r>
          </a:p>
          <a:p>
            <a:pPr lvl="2"/>
            <a:r>
              <a:rPr lang="en-US" dirty="0"/>
              <a:t>Spelling</a:t>
            </a:r>
          </a:p>
          <a:p>
            <a:pPr lvl="2"/>
            <a:r>
              <a:rPr lang="en-US" dirty="0"/>
              <a:t>Lexicography</a:t>
            </a:r>
          </a:p>
          <a:p>
            <a:pPr lvl="2"/>
            <a:r>
              <a:rPr lang="en-US" dirty="0"/>
              <a:t>Historical Linguistics</a:t>
            </a:r>
          </a:p>
          <a:p>
            <a:pPr lvl="2"/>
            <a:r>
              <a:rPr lang="en-US" dirty="0"/>
              <a:t>Sociolinguistics</a:t>
            </a:r>
          </a:p>
          <a:p>
            <a:pPr lvl="2"/>
            <a:r>
              <a:rPr lang="en-US" dirty="0"/>
              <a:t>Distribution </a:t>
            </a:r>
          </a:p>
          <a:p>
            <a:pPr lvl="3"/>
            <a:r>
              <a:rPr lang="en-US" dirty="0"/>
              <a:t>(PMI, Word2vec, BERT, perplexity)</a:t>
            </a:r>
          </a:p>
          <a:p>
            <a:pPr lvl="2"/>
            <a:r>
              <a:rPr lang="en-US" dirty="0"/>
              <a:t>Psycholinguistics </a:t>
            </a:r>
          </a:p>
          <a:p>
            <a:pPr lvl="3"/>
            <a:r>
              <a:rPr lang="en-US" dirty="0"/>
              <a:t>(Reaction Times, Memory Limitations, Errors)</a:t>
            </a:r>
          </a:p>
          <a:p>
            <a:pPr lvl="2"/>
            <a:r>
              <a:rPr lang="en-US" dirty="0"/>
              <a:t>Education</a:t>
            </a:r>
          </a:p>
          <a:p>
            <a:pPr lvl="2"/>
            <a:r>
              <a:rPr lang="en-US" dirty="0"/>
              <a:t>Statistics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810F0-97C6-97E3-7C37-F34576DC2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C04A3-5F49-0EB0-79AB-3AF3C39D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42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94F442-0930-3422-F8A8-5B6448CA6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Competence vs. 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48CAF-6B1A-F246-D4BA-CF0DB6E579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hlinkClick r:id="rId2"/>
              </a:rPr>
              <a:t>https://en.wikipedia.org/wiki/Linguistic_competence</a:t>
            </a:r>
            <a:r>
              <a:rPr lang="en-US" sz="1600" dirty="0"/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823F40-FBF2-EBB5-6288-EA11062276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Linguistics"/>
              </a:rPr>
              <a:t>linguistics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linguistic competence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is the system of unconscious knowledge </a:t>
            </a:r>
          </a:p>
          <a:p>
            <a:pPr lvl="1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that one knows when they know a language. 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It is distinguished from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Linguistic performance"/>
              </a:rPr>
              <a:t>linguistic performance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pPr lvl="1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which includes all other factors that allow one to use one's language in practice.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923385B-4B44-B358-5907-43CB350E1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hlinkClick r:id="rId4"/>
              </a:rPr>
              <a:t>https://en.wikipedia.org/wiki/Linguistic_performance</a:t>
            </a:r>
            <a:r>
              <a:rPr lang="en-US" sz="1600" dirty="0"/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0BF101-E365-2BB2-5EC9-D41542F3F1B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term 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linguistic performance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was used by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Noam Chomsky"/>
              </a:rPr>
              <a:t>Noam Chomsky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 1960 to describe </a:t>
            </a:r>
          </a:p>
          <a:p>
            <a:pPr lvl="1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"the actual use of language in concrete situations".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6DB80-B60D-797F-910A-D0CD4EFE5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E399E-5D91-EA19-7610-A95EB648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31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82F2B-584D-18C9-443E-F4DCF041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F37C27-2A18-E3D9-BE3F-BD0B74146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42</a:t>
            </a:fld>
            <a:endParaRPr lang="en-US"/>
          </a:p>
        </p:txBody>
      </p:sp>
      <p:pic>
        <p:nvPicPr>
          <p:cNvPr id="7" name="Content Placeholder 6" descr="A close-up of a text&#10;&#10;Description automatically generated">
            <a:extLst>
              <a:ext uri="{FF2B5EF4-FFF2-40B4-BE49-F238E27FC236}">
                <a16:creationId xmlns:a16="http://schemas.microsoft.com/office/drawing/2014/main" id="{721DEECB-3AC3-640F-BE1E-8D232AD1DCF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0763" y="274027"/>
            <a:ext cx="11477335" cy="41238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A44EE8-100E-845F-06D7-CCE7365FC95B}"/>
              </a:ext>
            </a:extLst>
          </p:cNvPr>
          <p:cNvSpPr txBox="1"/>
          <p:nvPr/>
        </p:nvSpPr>
        <p:spPr>
          <a:xfrm>
            <a:off x="425143" y="5304645"/>
            <a:ext cx="538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https://dl.acm.org/doi/pdf/10.1145/2483691.2483693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EC80FD-A912-1925-5C04-251412230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079" y="4419258"/>
            <a:ext cx="2329355" cy="232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448AA5-B88F-61B3-AEFF-DD42AE6B4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E69D8B-4ADE-1BBB-99EF-E8CF2C04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A close-up of a question&#10;&#10;Description automatically generated">
            <a:extLst>
              <a:ext uri="{FF2B5EF4-FFF2-40B4-BE49-F238E27FC236}">
                <a16:creationId xmlns:a16="http://schemas.microsoft.com/office/drawing/2014/main" id="{B8075D30-127D-20C8-2D5D-78A423C8E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9" y="630845"/>
            <a:ext cx="11278451" cy="51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39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5BBDA3-E3A1-A9F1-52C0-9683C5D9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Lexicography Perspective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A36425-D22D-8895-2583-BF753CD3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Vocabulary</a:t>
            </a:r>
          </a:p>
          <a:p>
            <a:r>
              <a:rPr lang="en-US" dirty="0"/>
              <a:t>Technical Terminology</a:t>
            </a:r>
          </a:p>
          <a:p>
            <a:r>
              <a:rPr lang="en-US" dirty="0"/>
              <a:t>Regionalisms</a:t>
            </a:r>
          </a:p>
          <a:p>
            <a:r>
              <a:rPr lang="en-US" dirty="0"/>
              <a:t>Gazetteers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FBE65B-3351-B6A2-3E8F-AF517054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9D9DF7-0533-6F45-BF6A-17F464A3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91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6ABBB-E703-4820-884C-5D9B273C3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77CA0-6F36-CAFD-644E-D62DEEE9D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45</a:t>
            </a:fld>
            <a:endParaRPr lang="en-US"/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54E56CCC-2568-2630-D42D-627FC4777C2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7233" y="170996"/>
            <a:ext cx="10898777" cy="6334510"/>
          </a:xfrm>
        </p:spPr>
      </p:pic>
    </p:spTree>
    <p:extLst>
      <p:ext uri="{BB962C8B-B14F-4D97-AF65-F5344CB8AC3E}">
        <p14:creationId xmlns:p14="http://schemas.microsoft.com/office/powerpoint/2010/main" val="10534626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A25A07D-852D-14A8-AB82-CEC10AA1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466703" cy="1325563"/>
          </a:xfrm>
        </p:spPr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6D102-AA70-62DA-E6D5-67C411E54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78EA5-40E6-B130-5601-7CFACF98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46</a:t>
            </a:fld>
            <a:endParaRPr lang="en-US"/>
          </a:p>
        </p:txBody>
      </p:sp>
      <p:pic>
        <p:nvPicPr>
          <p:cNvPr id="10" name="Content Placeholder 9" descr="A graph on a paper&#10;&#10;Description automatically generated">
            <a:extLst>
              <a:ext uri="{FF2B5EF4-FFF2-40B4-BE49-F238E27FC236}">
                <a16:creationId xmlns:a16="http://schemas.microsoft.com/office/drawing/2014/main" id="{0C0DAFE6-6B17-9B47-49A8-A6C1BB222BF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959600" y="214313"/>
            <a:ext cx="5232400" cy="6192837"/>
          </a:xfrm>
        </p:spPr>
      </p:pic>
      <p:pic>
        <p:nvPicPr>
          <p:cNvPr id="12" name="Content Placeholder 11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3845F50B-9195-448E-AA11-51F4D875337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35132" y="1728470"/>
            <a:ext cx="6496594" cy="4062362"/>
          </a:xfrm>
        </p:spPr>
      </p:pic>
    </p:spTree>
    <p:extLst>
      <p:ext uri="{BB962C8B-B14F-4D97-AF65-F5344CB8AC3E}">
        <p14:creationId xmlns:p14="http://schemas.microsoft.com/office/powerpoint/2010/main" val="1355758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AEFFBA9-259F-A537-4A28-73F876F9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92B2303-66C3-5CE6-CF05-C1DC8DECFA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/>
              <a:t>to be or not to be</a:t>
            </a:r>
          </a:p>
          <a:p>
            <a:pPr lvl="1"/>
            <a:r>
              <a:rPr lang="en-US" dirty="0"/>
              <a:t>4 types</a:t>
            </a:r>
          </a:p>
          <a:p>
            <a:pPr lvl="1"/>
            <a:r>
              <a:rPr lang="en-US" dirty="0"/>
              <a:t>6 tokens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C72901B-07E8-87F2-C021-AF59683DAF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5984E-D665-8568-FDA2-079A00C4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8AF644-D859-C69B-C56E-48D2D5257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A page of a paper&#10;&#10;Description automatically generated with medium confidence">
            <a:extLst>
              <a:ext uri="{FF2B5EF4-FFF2-40B4-BE49-F238E27FC236}">
                <a16:creationId xmlns:a16="http://schemas.microsoft.com/office/drawing/2014/main" id="{760710F5-C843-3D73-F1B7-A1980AA0D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837" y="-65314"/>
            <a:ext cx="6935492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D267EA-CC50-7BFF-0212-1DE0609249D9}"/>
              </a:ext>
            </a:extLst>
          </p:cNvPr>
          <p:cNvSpPr txBox="1"/>
          <p:nvPr/>
        </p:nvSpPr>
        <p:spPr>
          <a:xfrm>
            <a:off x="368372" y="4857202"/>
            <a:ext cx="6426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http://itre.cis.upenn.edu/~myl/languagelog/archives/005514.html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030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BBE4F-CD0F-3A69-4C44-6FBE95EB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6B491-0B45-E948-E444-6FA6A600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48</a:t>
            </a:fld>
            <a:endParaRPr lang="en-US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0D157B1A-9E75-7FB7-8534-E7AEB81CB59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02822" y="178972"/>
            <a:ext cx="8138161" cy="6500056"/>
          </a:xfrm>
        </p:spPr>
      </p:pic>
    </p:spTree>
    <p:extLst>
      <p:ext uri="{BB962C8B-B14F-4D97-AF65-F5344CB8AC3E}">
        <p14:creationId xmlns:p14="http://schemas.microsoft.com/office/powerpoint/2010/main" val="10946745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D974E3-D217-3483-6FE2-8D875A324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BA9B86-723E-CDB9-CD2D-8ADB85A0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 descr="A screenshot of a question&#10;&#10;Description automatically generated">
            <a:extLst>
              <a:ext uri="{FF2B5EF4-FFF2-40B4-BE49-F238E27FC236}">
                <a16:creationId xmlns:a16="http://schemas.microsoft.com/office/drawing/2014/main" id="{B68D8595-EF2E-26DB-EEEC-4F908B485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4" y="486063"/>
            <a:ext cx="11542190" cy="497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23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7ED3A-867F-6898-A745-F2530333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2EEE07-8FB4-8017-CD37-5AB383F3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Scholar</a:t>
            </a:r>
          </a:p>
          <a:p>
            <a:r>
              <a:rPr lang="en-US" dirty="0"/>
              <a:t>Semantic Scholar</a:t>
            </a:r>
          </a:p>
          <a:p>
            <a:r>
              <a:rPr lang="en-US" dirty="0"/>
              <a:t>JSALT-2023</a:t>
            </a:r>
          </a:p>
          <a:p>
            <a:pPr lvl="1"/>
            <a:r>
              <a:rPr lang="en-US" sz="1800" dirty="0">
                <a:hlinkClick r:id="rId2"/>
              </a:rPr>
              <a:t>http://34.204.188.58/similar.html</a:t>
            </a:r>
          </a:p>
          <a:p>
            <a:pPr lvl="1"/>
            <a:r>
              <a:rPr lang="en-US" sz="1800" dirty="0">
                <a:hlinkClick r:id="rId2"/>
              </a:rPr>
              <a:t>http://34.204.188.58/cgi-bin/similar?embedding=s2_recommendations&amp;limit=20&amp;search=An+Information-theoretic+Approach+to+Prompt+Engineering+Without+Ground+Truth+Labels</a:t>
            </a:r>
            <a:r>
              <a:rPr lang="en-US" sz="1800" dirty="0"/>
              <a:t>  </a:t>
            </a:r>
          </a:p>
          <a:p>
            <a:pPr lvl="1"/>
            <a:r>
              <a:rPr lang="en-US" sz="1800" dirty="0">
                <a:hlinkClick r:id="rId3"/>
              </a:rPr>
              <a:t>http://34.204.188.58/cgi-bin/similar?CorpusId=CorpusId:236493269&amp;embedding=s2_recommendations&amp;limit=20</a:t>
            </a:r>
            <a:r>
              <a:rPr lang="en-US" sz="1800" dirty="0"/>
              <a:t> </a:t>
            </a:r>
          </a:p>
          <a:p>
            <a:pPr lvl="1"/>
            <a:r>
              <a:rPr lang="en-US" sz="1800" dirty="0">
                <a:hlinkClick r:id="rId4"/>
              </a:rPr>
              <a:t>http://34.204.188.58/cgi-bin/similar?CorpusId=CorpusId:236493269&amp;embedding=proposed&amp;limit=20</a:t>
            </a:r>
            <a:r>
              <a:rPr lang="en-US" sz="1800" dirty="0"/>
              <a:t> 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60BE7-9FFA-E468-CA13-94F175C95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F6896-F1FC-2E6F-3354-E940E4C9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155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C63950-A300-9503-A035-BD5AFE1D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E3F52-4230-17D0-E1B8-C4A49F74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EA1A5383-F1B0-EC41-114E-59B00E778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309639"/>
            <a:ext cx="11739637" cy="518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54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7162-271A-F1FE-38DE-6BB43CF6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73E2E-78CC-7A9D-6E52-369AA35991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Chomsky Hierarchy: </a:t>
            </a:r>
          </a:p>
          <a:p>
            <a:pPr lvl="1"/>
            <a:r>
              <a:rPr lang="en-US" dirty="0"/>
              <a:t>Generative Capacity</a:t>
            </a:r>
          </a:p>
          <a:p>
            <a:r>
              <a:rPr lang="en-US" dirty="0"/>
              <a:t>Parsing </a:t>
            </a:r>
          </a:p>
          <a:p>
            <a:pPr lvl="1"/>
            <a:r>
              <a:rPr lang="en-US" dirty="0"/>
              <a:t>(every way ambiguous structures)</a:t>
            </a:r>
          </a:p>
          <a:p>
            <a:pPr lvl="1"/>
            <a:r>
              <a:rPr lang="en-US" dirty="0"/>
              <a:t>PP-attachment &amp; Conjunction</a:t>
            </a:r>
          </a:p>
          <a:p>
            <a:r>
              <a:rPr lang="en-US" dirty="0"/>
              <a:t>Speech</a:t>
            </a:r>
          </a:p>
          <a:p>
            <a:pPr lvl="1"/>
            <a:r>
              <a:rPr lang="en-US" dirty="0"/>
              <a:t>Prosody (Pitch, Duration, Energy)</a:t>
            </a:r>
          </a:p>
          <a:p>
            <a:pPr lvl="1"/>
            <a:r>
              <a:rPr lang="en-US" dirty="0"/>
              <a:t>Chinese Tone</a:t>
            </a:r>
          </a:p>
          <a:p>
            <a:r>
              <a:rPr lang="en-US" dirty="0"/>
              <a:t>Discourse</a:t>
            </a:r>
          </a:p>
          <a:p>
            <a:pPr lvl="1"/>
            <a:r>
              <a:rPr lang="en-US" dirty="0"/>
              <a:t>Rhetoric</a:t>
            </a:r>
          </a:p>
          <a:p>
            <a:pPr lvl="1"/>
            <a:r>
              <a:rPr lang="en-US" b="0" i="0" u="none" strike="noStrike" dirty="0"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Grice's Maxims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91650-4446-07D7-4CB6-682F44AF84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Interdisciplinary Collaboration</a:t>
            </a:r>
          </a:p>
          <a:p>
            <a:pPr lvl="1"/>
            <a:r>
              <a:rPr lang="en-US" dirty="0"/>
              <a:t>Linguistics</a:t>
            </a:r>
          </a:p>
          <a:p>
            <a:pPr lvl="1"/>
            <a:r>
              <a:rPr lang="en-US" dirty="0"/>
              <a:t>Lexicography</a:t>
            </a:r>
          </a:p>
          <a:p>
            <a:pPr lvl="1"/>
            <a:r>
              <a:rPr lang="en-US" dirty="0"/>
              <a:t>Psychology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Statistics</a:t>
            </a:r>
          </a:p>
          <a:p>
            <a:pPr lvl="1"/>
            <a:r>
              <a:rPr lang="en-US" dirty="0"/>
              <a:t>Medicine</a:t>
            </a:r>
          </a:p>
          <a:p>
            <a:pPr lvl="1"/>
            <a:r>
              <a:rPr lang="en-US" dirty="0"/>
              <a:t>Law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1D56-DA8F-0F18-254A-9D857914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6D702-6B7F-B5FA-3D45-F8C95A6C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00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9F179-7344-DE19-7A83-7DADA439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Foundation Models</a:t>
            </a:r>
            <a:br>
              <a:rPr lang="en-US" dirty="0"/>
            </a:br>
            <a:r>
              <a:rPr lang="en-US" sz="2700" dirty="0">
                <a:hlinkClick r:id="rId2"/>
              </a:rPr>
              <a:t>https://hai.stanford.edu/news/what-foundation-model-explainer-non-experts</a:t>
            </a:r>
            <a:br>
              <a:rPr lang="en-US" sz="2700" dirty="0"/>
            </a:br>
            <a:r>
              <a:rPr lang="en-US" sz="2700" dirty="0">
                <a:hlinkClick r:id="rId3"/>
              </a:rPr>
              <a:t>https://arxiv.org/pdf/2108.07258.pdf</a:t>
            </a:r>
            <a:r>
              <a:rPr lang="en-US" sz="2700" dirty="0"/>
              <a:t>  </a:t>
            </a:r>
            <a:endParaRPr lang="en-US" dirty="0"/>
          </a:p>
        </p:txBody>
      </p:sp>
      <p:pic>
        <p:nvPicPr>
          <p:cNvPr id="7" name="Content Placeholder 6" descr="A document with text on it&#10;&#10;Description automatically generated">
            <a:extLst>
              <a:ext uri="{FF2B5EF4-FFF2-40B4-BE49-F238E27FC236}">
                <a16:creationId xmlns:a16="http://schemas.microsoft.com/office/drawing/2014/main" id="{555004F2-B820-C640-7C7C-9569E62CC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07110" y="1770444"/>
            <a:ext cx="5176104" cy="666119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A9931-84AD-69A3-B887-73230831B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10A3F-1871-9434-6EB5-E23468E2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23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0219A-7A55-2EAF-90AD-88107985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70" y="291453"/>
            <a:ext cx="470020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Easy, </a:t>
            </a:r>
            <a:br>
              <a:rPr lang="en-US" dirty="0"/>
            </a:br>
            <a:r>
              <a:rPr lang="en-US" dirty="0"/>
              <a:t>the Hard </a:t>
            </a:r>
            <a:br>
              <a:rPr lang="en-US" dirty="0"/>
            </a:br>
            <a:r>
              <a:rPr lang="en-US" dirty="0"/>
              <a:t>and the Ugly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DEF51B-0D4E-376C-8D79-326F27EE7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4246" y="2088634"/>
            <a:ext cx="7238920" cy="46870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Easy</a:t>
            </a:r>
          </a:p>
          <a:p>
            <a:pPr lvl="1"/>
            <a:r>
              <a:rPr lang="en-US" dirty="0"/>
              <a:t>Prompt Engineering</a:t>
            </a:r>
          </a:p>
          <a:p>
            <a:pPr lvl="1"/>
            <a:r>
              <a:rPr lang="en-US" dirty="0"/>
              <a:t>Inference (</a:t>
            </a:r>
            <a:r>
              <a:rPr lang="en-US" i="1" dirty="0"/>
              <a:t>fit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Fine-Tuning (</a:t>
            </a:r>
            <a:r>
              <a:rPr lang="en-US" i="1" dirty="0"/>
              <a:t>predict</a:t>
            </a:r>
            <a:r>
              <a:rPr lang="en-US" dirty="0"/>
              <a:t>)</a:t>
            </a:r>
          </a:p>
          <a:p>
            <a:r>
              <a:rPr lang="en-US" dirty="0"/>
              <a:t>Hard</a:t>
            </a:r>
          </a:p>
          <a:p>
            <a:pPr lvl="1"/>
            <a:r>
              <a:rPr lang="en-US" dirty="0"/>
              <a:t>Pre-training</a:t>
            </a:r>
          </a:p>
          <a:p>
            <a:r>
              <a:rPr lang="en-US" dirty="0"/>
              <a:t>Ugly (Responsible AI)</a:t>
            </a:r>
          </a:p>
          <a:p>
            <a:pPr lvl="1"/>
            <a:r>
              <a:rPr lang="en-US" dirty="0"/>
              <a:t>Bias</a:t>
            </a:r>
          </a:p>
          <a:p>
            <a:pPr lvl="1"/>
            <a:r>
              <a:rPr lang="en-US" dirty="0"/>
              <a:t>Toxicity</a:t>
            </a:r>
          </a:p>
          <a:p>
            <a:pPr lvl="1"/>
            <a:r>
              <a:rPr lang="en-US" dirty="0"/>
              <a:t>Misinformation</a:t>
            </a:r>
          </a:p>
          <a:p>
            <a:pPr lvl="1"/>
            <a:r>
              <a:rPr lang="en-US" dirty="0"/>
              <a:t>Hallucinations</a:t>
            </a:r>
          </a:p>
          <a:p>
            <a:pPr lvl="1"/>
            <a:r>
              <a:rPr lang="en-US" dirty="0"/>
              <a:t>Plagiarism</a:t>
            </a:r>
          </a:p>
          <a:p>
            <a:endParaRPr lang="en-US" dirty="0"/>
          </a:p>
        </p:txBody>
      </p:sp>
      <p:pic>
        <p:nvPicPr>
          <p:cNvPr id="4" name="good-bad-ugly-whistle.mp3">
            <a:hlinkClick r:id="" action="ppaction://media"/>
            <a:extLst>
              <a:ext uri="{FF2B5EF4-FFF2-40B4-BE49-F238E27FC236}">
                <a16:creationId xmlns:a16="http://schemas.microsoft.com/office/drawing/2014/main" id="{45DB7F64-4B6F-E747-60B7-57D379057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2574" y="412750"/>
            <a:ext cx="812800" cy="812800"/>
          </a:xfrm>
          <a:prstGeom prst="rect">
            <a:avLst/>
          </a:prstGeom>
        </p:spPr>
      </p:pic>
      <p:pic>
        <p:nvPicPr>
          <p:cNvPr id="9" name="Content Placeholder 8" descr="A person in a cowboy hat and cape&#10;&#10;Description automatically generated with low confidence">
            <a:extLst>
              <a:ext uri="{FF2B5EF4-FFF2-40B4-BE49-F238E27FC236}">
                <a16:creationId xmlns:a16="http://schemas.microsoft.com/office/drawing/2014/main" id="{EEB35C75-150A-77E8-5B98-B9E461D0E2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894065" y="288188"/>
            <a:ext cx="8297935" cy="65698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13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7162-271A-F1FE-38DE-6BB43CF6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73E2E-78CC-7A9D-6E52-369AA35991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Chomsky Hierarchy: </a:t>
            </a:r>
          </a:p>
          <a:p>
            <a:pPr lvl="1"/>
            <a:r>
              <a:rPr lang="en-US" dirty="0"/>
              <a:t>Generative Capacity</a:t>
            </a:r>
          </a:p>
          <a:p>
            <a:r>
              <a:rPr lang="en-US" dirty="0"/>
              <a:t>Parsing </a:t>
            </a:r>
          </a:p>
          <a:p>
            <a:pPr lvl="1"/>
            <a:r>
              <a:rPr lang="en-US" dirty="0"/>
              <a:t>(every way ambiguous structures)</a:t>
            </a:r>
          </a:p>
          <a:p>
            <a:pPr lvl="1"/>
            <a:r>
              <a:rPr lang="en-US" dirty="0"/>
              <a:t>PP-attachment &amp; Conjunction</a:t>
            </a:r>
          </a:p>
          <a:p>
            <a:r>
              <a:rPr lang="en-US" dirty="0"/>
              <a:t>Speech</a:t>
            </a:r>
          </a:p>
          <a:p>
            <a:pPr lvl="1"/>
            <a:r>
              <a:rPr lang="en-US" dirty="0"/>
              <a:t>Prosody (Pitch, Duration, Energy)</a:t>
            </a:r>
          </a:p>
          <a:p>
            <a:pPr lvl="1"/>
            <a:r>
              <a:rPr lang="en-US" dirty="0"/>
              <a:t>Chinese Tone</a:t>
            </a:r>
          </a:p>
          <a:p>
            <a:r>
              <a:rPr lang="en-US" dirty="0"/>
              <a:t>Discourse</a:t>
            </a:r>
          </a:p>
          <a:p>
            <a:pPr lvl="1"/>
            <a:r>
              <a:rPr lang="en-US" dirty="0"/>
              <a:t>Rhetoric</a:t>
            </a:r>
          </a:p>
          <a:p>
            <a:pPr lvl="1"/>
            <a:r>
              <a:rPr lang="en-US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2"/>
              </a:rPr>
              <a:t>Grice's Maxims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91650-4446-07D7-4CB6-682F44AF84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Interdisciplinary Collaboration</a:t>
            </a:r>
          </a:p>
          <a:p>
            <a:pPr lvl="1"/>
            <a:r>
              <a:rPr lang="en-US" dirty="0"/>
              <a:t>Linguistics</a:t>
            </a:r>
          </a:p>
          <a:p>
            <a:pPr lvl="1"/>
            <a:r>
              <a:rPr lang="en-US" dirty="0"/>
              <a:t>Lexicography</a:t>
            </a:r>
          </a:p>
          <a:p>
            <a:pPr lvl="1"/>
            <a:r>
              <a:rPr lang="en-US" dirty="0"/>
              <a:t>Psychology</a:t>
            </a:r>
          </a:p>
          <a:p>
            <a:pPr lvl="1"/>
            <a:r>
              <a:rPr lang="en-US" dirty="0"/>
              <a:t>Statistics</a:t>
            </a:r>
          </a:p>
          <a:p>
            <a:pPr lvl="1"/>
            <a:r>
              <a:rPr lang="en-US" dirty="0"/>
              <a:t>Medicine</a:t>
            </a:r>
          </a:p>
          <a:p>
            <a:pPr lvl="1"/>
            <a:r>
              <a:rPr lang="en-US" dirty="0"/>
              <a:t>Law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1D56-DA8F-0F18-254A-9D857914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6D702-6B7F-B5FA-3D45-F8C95A6C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40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66A6-984F-3B72-B662-2E3B6F6B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Chomsky Hierarchy</a:t>
            </a:r>
            <a:endParaRPr lang="en-US" dirty="0"/>
          </a:p>
        </p:txBody>
      </p:sp>
      <p:pic>
        <p:nvPicPr>
          <p:cNvPr id="29" name="Content Placeholder 28" descr="A screenshot of a computer&#10;&#10;Description automatically generated">
            <a:extLst>
              <a:ext uri="{FF2B5EF4-FFF2-40B4-BE49-F238E27FC236}">
                <a16:creationId xmlns:a16="http://schemas.microsoft.com/office/drawing/2014/main" id="{6C1D0F31-74FA-A974-87F3-709AB3245C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373761" y="1735581"/>
            <a:ext cx="8705700" cy="356781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2CD8F-4F88-92CA-43DE-2425D0F31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10/30/23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31AF6-C4AA-C4B8-0190-A76A6AE7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9EE9-F5CC-E840-B721-2FE4EA623452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1F675F-C33B-EF5B-F5C7-CB03BAE9C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5887" y="30707"/>
            <a:ext cx="1727450" cy="172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Chomsky hierarchy">
            <a:extLst>
              <a:ext uri="{FF2B5EF4-FFF2-40B4-BE49-F238E27FC236}">
                <a16:creationId xmlns:a16="http://schemas.microsoft.com/office/drawing/2014/main" id="{A72F9D12-66C8-D810-BEF1-210D3998D1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43" y="1690688"/>
            <a:ext cx="2540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746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22701</TotalTime>
  <Words>2378</Words>
  <Application>Microsoft Macintosh PowerPoint</Application>
  <PresentationFormat>Widescreen</PresentationFormat>
  <Paragraphs>527</Paragraphs>
  <Slides>51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Helvetica</vt:lpstr>
      <vt:lpstr>inherit</vt:lpstr>
      <vt:lpstr>Roboto</vt:lpstr>
      <vt:lpstr>Times</vt:lpstr>
      <vt:lpstr>Wingdings</vt:lpstr>
      <vt:lpstr>Office Theme</vt:lpstr>
      <vt:lpstr>CS6120: Lecture 11 Topics that may become great (again) </vt:lpstr>
      <vt:lpstr>Your Projects</vt:lpstr>
      <vt:lpstr>Say everything three times Winston: How to Speak</vt:lpstr>
      <vt:lpstr>Paper Outline https://aclanthology.org/2022.acl-long.60.pdf </vt:lpstr>
      <vt:lpstr>References</vt:lpstr>
      <vt:lpstr>Foundation Models https://hai.stanford.edu/news/what-foundation-model-explainer-non-experts https://arxiv.org/pdf/2108.07258.pdf  </vt:lpstr>
      <vt:lpstr>The Easy,  the Hard  and the Ugly</vt:lpstr>
      <vt:lpstr>Agenda</vt:lpstr>
      <vt:lpstr>Chomsky Hierarchy</vt:lpstr>
      <vt:lpstr>Chomsky Hierarchy</vt:lpstr>
      <vt:lpstr>Examples:</vt:lpstr>
      <vt:lpstr>Compilers https://www.lonelyscholar.com/knuth </vt:lpstr>
      <vt:lpstr>Compilers &amp; Interpreters</vt:lpstr>
      <vt:lpstr>Agenda</vt:lpstr>
      <vt:lpstr>Example of Parsing: https://web.stanford.edu/~jurafsky/slp3/17.pdf </vt:lpstr>
      <vt:lpstr>Should a Corpus be Balanced? Penn TreeBank: https://aclanthology.org/J93-2004.pdf </vt:lpstr>
      <vt:lpstr>Syntactic Ambiguity</vt:lpstr>
      <vt:lpstr>Constituency</vt:lpstr>
      <vt:lpstr>PowerPoint Presentation</vt:lpstr>
      <vt:lpstr>https://en.wikipedia.org/wiki/Sloppy_identity </vt:lpstr>
      <vt:lpstr>PowerPoint Presentation</vt:lpstr>
      <vt:lpstr>Conjunction &amp; Prosody</vt:lpstr>
      <vt:lpstr>Agenda</vt:lpstr>
      <vt:lpstr>PowerPoint Presentation</vt:lpstr>
      <vt:lpstr>PowerPoint Presentation</vt:lpstr>
      <vt:lpstr>Prosody in Speech</vt:lpstr>
      <vt:lpstr>PowerPoint Presentation</vt:lpstr>
      <vt:lpstr>https://aclanthology.org/W16-6008.pdf </vt:lpstr>
      <vt:lpstr>Speech: JM16</vt:lpstr>
      <vt:lpstr>Agenda</vt:lpstr>
      <vt:lpstr>Catalan Numbers: Everyway ambiguous https://aclanthology.org/J82-3004.pdf </vt:lpstr>
      <vt:lpstr>Conjunction ACC = argument cluster coordination; RNR = right node raising</vt:lpstr>
      <vt:lpstr>Argument for Non-Standard Constituents X  X and X</vt:lpstr>
      <vt:lpstr>Agenda</vt:lpstr>
      <vt:lpstr>Grice's Maxims</vt:lpstr>
      <vt:lpstr>Genre: Texts have beginning, Middle &amp; End</vt:lpstr>
      <vt:lpstr>Writing 101: The 12 Literary Archetypes https://www.masterclass.com/articles/writing-101-the-12-literary-archetypes </vt:lpstr>
      <vt:lpstr>Formal Linguistics</vt:lpstr>
      <vt:lpstr>Raising vs. Control https://www.ling.upenn.edu/courses/ling150/ch9.html#idiom-chunks </vt:lpstr>
      <vt:lpstr>Semantics &amp; Phonology</vt:lpstr>
      <vt:lpstr>Competence vs. Performance</vt:lpstr>
      <vt:lpstr>PowerPoint Presentation</vt:lpstr>
      <vt:lpstr>PowerPoint Presentation</vt:lpstr>
      <vt:lpstr>Lexicography Perspective</vt:lpstr>
      <vt:lpstr>PowerPoint Presentation</vt:lpstr>
      <vt:lpstr>Statistics</vt:lpstr>
      <vt:lpstr>PowerPoint Presentation</vt:lpstr>
      <vt:lpstr>PowerPoint Presentation</vt:lpstr>
      <vt:lpstr>PowerPoint Presentation</vt:lpstr>
      <vt:lpstr>PowerPoint Presentation</vt:lpstr>
      <vt:lpstr>Agenda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Church</dc:creator>
  <cp:lastModifiedBy>Kenneth Church</cp:lastModifiedBy>
  <cp:revision>175</cp:revision>
  <dcterms:created xsi:type="dcterms:W3CDTF">2023-08-31T19:51:53Z</dcterms:created>
  <dcterms:modified xsi:type="dcterms:W3CDTF">2023-11-26T21:47:49Z</dcterms:modified>
</cp:coreProperties>
</file>