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1880" r:id="rId2"/>
    <p:sldId id="1971" r:id="rId3"/>
    <p:sldId id="1973" r:id="rId4"/>
    <p:sldId id="1962" r:id="rId5"/>
    <p:sldId id="1968" r:id="rId6"/>
    <p:sldId id="1969" r:id="rId7"/>
    <p:sldId id="1964" r:id="rId8"/>
    <p:sldId id="1963" r:id="rId9"/>
    <p:sldId id="1965" r:id="rId10"/>
    <p:sldId id="1967" r:id="rId11"/>
    <p:sldId id="1949" r:id="rId12"/>
    <p:sldId id="1958" r:id="rId13"/>
    <p:sldId id="1959" r:id="rId14"/>
    <p:sldId id="1961" r:id="rId15"/>
    <p:sldId id="1948" r:id="rId16"/>
    <p:sldId id="1960" r:id="rId17"/>
    <p:sldId id="1096" r:id="rId18"/>
    <p:sldId id="1095" r:id="rId19"/>
    <p:sldId id="1953" r:id="rId20"/>
    <p:sldId id="1954" r:id="rId21"/>
    <p:sldId id="326" r:id="rId22"/>
    <p:sldId id="1955" r:id="rId23"/>
    <p:sldId id="1956" r:id="rId24"/>
    <p:sldId id="1970" r:id="rId25"/>
    <p:sldId id="1957" r:id="rId26"/>
    <p:sldId id="1947" r:id="rId27"/>
    <p:sldId id="1950" r:id="rId28"/>
    <p:sldId id="1951" r:id="rId29"/>
    <p:sldId id="1952" r:id="rId30"/>
    <p:sldId id="19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/>
    <p:restoredTop sz="96327"/>
  </p:normalViewPr>
  <p:slideViewPr>
    <p:cSldViewPr snapToGrid="0">
      <p:cViewPr varScale="1">
        <p:scale>
          <a:sx n="260" d="100"/>
          <a:sy n="260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7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184D-24A8-7849-A93C-F6C4A28B9FEB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74980-5301-9041-82BB-1FF3D0C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4980-5301-9041-82BB-1FF3D0CA20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07005137d9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207005137d9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A98A-5A02-21A4-06A0-C41023BAA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4AAB1-C30B-A3B2-85CE-202BA9A0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36489-A51C-91FC-0D31-CC98E37D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463E0-80E0-2D97-E3AF-36CBC552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AAAC-5CC5-8C1A-A571-6CDEF579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7611-13F7-0688-5E1C-1A6AF23F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944B4-DFA8-9197-2F29-92152EA0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C8C2A-9560-CA6D-B0F9-35A6CF2D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530C-3A7F-B54A-3C09-16BD176B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36F2-73DD-AD29-DE89-BDAE6F91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4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1CD22-8B66-A131-E8F5-AFBCE56ED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C1F2D-95D1-658B-AF9D-2B65A02EA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F453-7DD8-6418-19E6-DFC7C9CB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99F2-A24F-867E-2285-EDD46092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EFC8-AF6A-9534-7064-451A491D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183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DFC-38A4-12A4-588C-BA33B031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12EB-B6BD-05D1-5B65-6B31C00C8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0DABD-1536-F058-41B1-9103A67E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4E45-D576-D7BB-C639-569B3BA8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5E5C-DA11-93FC-F381-0D7C20DE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1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CC7A-19FD-179A-7355-ADAB697B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0DD7-959A-3BD1-2AFB-E8D6733F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F0471-D89E-DC5E-75EE-34DCEFAA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A5EDE-5C49-50C1-78A6-20A1E1FF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349C-7E6C-0595-1F3E-FCC2228C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048D-A6D8-CA28-089B-93351891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B27E-331E-273B-86AC-C2C0B7974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02538-8027-D12F-3D58-90A3C5AC4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06440-8058-E9F8-DBBA-723A8EF5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663C8-83B7-9D96-CCF3-D2010C15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205ED-F949-CE7F-F20B-4EE17101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6C62-E3D0-9EC5-E4A3-30D0B94A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6E3F-C598-FD18-389B-755F52E79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66C1-C15B-76BB-4F5F-9ED4A6A52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E9290-A2C9-4DC0-7CD6-882FC7BAB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405C4-D420-C107-BF92-9BC85612E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3C5DD-CC67-1D26-A674-1DE2929D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405C5-3CF2-1265-5613-68970923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F5798-72AE-CCB9-22BB-0524A4FA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B75E-D85B-7C6E-A2F3-22DA7BD2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F590B-C55C-EB7B-594F-01EA4125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BF2C6-23EE-0E39-2ACC-17FCE425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6A21F-76CA-F9DC-4C33-70C7C08C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48A83-AB4C-4863-6B9D-6178C6CD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711CA-DCF0-0C49-20D0-6416A1DD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28061-1280-FA6C-C1FD-BCAB3464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4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9A03-0338-F59F-EE33-C8CAE788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F2CD-F738-8BF4-4897-61A72673F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9C41F-D702-07DF-021B-45600C594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42CF6-0A82-A9F2-E9F3-2599D10A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9E0F8-953C-A3A0-5F3F-779A6AF6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3E8E0-AEE9-424D-3631-D5002832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9566-EC13-A7A5-2F52-C9FBE579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D892D-C614-2B9D-65DD-D21370E8A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61C13-2140-E250-84D0-32D956A12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B570E-23AA-0B25-E86F-C91F5983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741B6-7CCB-0BA4-8C9F-E08E81A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61DF7-7655-2150-48D9-F46EF9BE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F9742-2923-5160-D00D-765AD3B1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055A0-EB88-899D-208F-CC57A0A97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DBF98-0F6A-7995-C044-B0A8A92C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DA5E-34D4-818C-8CFA-1318258C3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268D3-1A1A-3314-CA66-39150F5FE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wchurch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clanthology.org/S16-2003" TargetMode="External"/><Relationship Id="rId3" Type="http://schemas.openxmlformats.org/officeDocument/2006/relationships/hyperlink" Target="https://aclanthology.org/P80-1004" TargetMode="External"/><Relationship Id="rId7" Type="http://schemas.openxmlformats.org/officeDocument/2006/relationships/hyperlink" Target="https://aclanthology.org/P10-1071" TargetMode="External"/><Relationship Id="rId2" Type="http://schemas.openxmlformats.org/officeDocument/2006/relationships/hyperlink" Target="https://www.youtube.com/watch?v=MPhg_Hhsvh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clanthology.org/W07-0103" TargetMode="External"/><Relationship Id="rId5" Type="http://schemas.openxmlformats.org/officeDocument/2006/relationships/hyperlink" Target="https://aclanthology.org/W06-3506" TargetMode="External"/><Relationship Id="rId4" Type="http://schemas.openxmlformats.org/officeDocument/2006/relationships/hyperlink" Target="https://aclanthology.org/J83-%20300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c.upenn.edu/" TargetMode="External"/><Relationship Id="rId2" Type="http://schemas.openxmlformats.org/officeDocument/2006/relationships/hyperlink" Target="https://huggingface.c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ltk.org/book/ch0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WordNet" TargetMode="External"/><Relationship Id="rId4" Type="http://schemas.openxmlformats.org/officeDocument/2006/relationships/hyperlink" Target="https://aclanthology.org/2021.emnlp-main.50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k.liu.edu/mesh/D001943/#mesh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.stanford.edu/~jurafsky/slp3/2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cbi.nlm.nih.gov/research/pubtator/?view=publication&amp;pmid=37894956&amp;query=braca&amp;page=1&amp;filters=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research/pubtator/?view=publication&amp;pmid=37894956&amp;query=braca&amp;page=1&amp;filters=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rtint.2023.10397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clanthology.org/2022.lrec-1.676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cluster.hierarchy.dendrogram.html#scipy.cluster.hierarchy.dendrogra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Hierarchical_clustering" TargetMode="External"/><Relationship Id="rId5" Type="http://schemas.openxmlformats.org/officeDocument/2006/relationships/hyperlink" Target="https://en.wikipedia.org/wiki/K-means_clustering" TargetMode="External"/><Relationship Id="rId4" Type="http://schemas.openxmlformats.org/officeDocument/2006/relationships/hyperlink" Target="https://scikit-learn.org/stable/modules/clustering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aifmohammad.com/WebPages/nrc-vad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aifmohammad.com/WebDocs/VAD-talk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k.liu.edu/mesh/D001943/#mesh" TargetMode="External"/><Relationship Id="rId13" Type="http://schemas.openxmlformats.org/officeDocument/2006/relationships/hyperlink" Target="https://paperswithcode.com/sota/link-prediction-on-wn18rr" TargetMode="External"/><Relationship Id="rId3" Type="http://schemas.openxmlformats.org/officeDocument/2006/relationships/hyperlink" Target="https://huggingface.co/datasets/ptb_text_only" TargetMode="External"/><Relationship Id="rId7" Type="http://schemas.openxmlformats.org/officeDocument/2006/relationships/hyperlink" Target="https://www.nltk.org/howto/wordnet.html" TargetMode="External"/><Relationship Id="rId12" Type="http://schemas.openxmlformats.org/officeDocument/2006/relationships/hyperlink" Target="https://paperswithcode.com/dataset/fb15k" TargetMode="External"/><Relationship Id="rId2" Type="http://schemas.openxmlformats.org/officeDocument/2006/relationships/hyperlink" Target="https://aclanthology.org/venues/lrec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uggingface.co/datasets/europarl_bilingual" TargetMode="External"/><Relationship Id="rId11" Type="http://schemas.openxmlformats.org/officeDocument/2006/relationships/hyperlink" Target="https://saifmohammad.com/WebPages/nrc-vad.html" TargetMode="External"/><Relationship Id="rId5" Type="http://schemas.openxmlformats.org/officeDocument/2006/relationships/hyperlink" Target="https://huggingface.co/datasets/hansards" TargetMode="External"/><Relationship Id="rId10" Type="http://schemas.openxmlformats.org/officeDocument/2006/relationships/hyperlink" Target="https://www.gutenberg.org/files/51155/51155-0.txt" TargetMode="External"/><Relationship Id="rId4" Type="http://schemas.openxmlformats.org/officeDocument/2006/relationships/hyperlink" Target="https://huggingface.co/datasets/wikitext" TargetMode="External"/><Relationship Id="rId9" Type="http://schemas.openxmlformats.org/officeDocument/2006/relationships/hyperlink" Target="http://www.speech.cs.cmu.edu/cgi-bin/cmudict" TargetMode="External"/><Relationship Id="rId1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youtu.be/1jeDPcWEYX0?t=8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92-1032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J93-1004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money/2017/04/07/522897876/meet-botus-planet-money-s-stock-trading-twitter-bot" TargetMode="External"/><Relationship Id="rId2" Type="http://schemas.openxmlformats.org/officeDocument/2006/relationships/hyperlink" Target="https://youtu.be/nPZPrs2Uf_g?t=11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26.pdf" TargetMode="External"/><Relationship Id="rId2" Type="http://schemas.openxmlformats.org/officeDocument/2006/relationships/hyperlink" Target="https://docs.google.com/presentation/d/1B1Hjn4sbhJ3NTRyakATAAb4BlsQXnhvWJGCD6EHoMX0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lanthology.org/C00-102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nk.springer.com/article/10.1007/BF0013698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5DAC-E203-D83C-1099-BC604DCD8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CS6120: Lecture 10</a:t>
            </a:r>
            <a:br>
              <a:rPr lang="en-US" dirty="0"/>
            </a:br>
            <a:r>
              <a:rPr lang="en-US" dirty="0"/>
              <a:t>Lexical Semantics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CF710-F6C6-F658-2FA2-BCE00466E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Kenneth Church</a:t>
            </a:r>
          </a:p>
          <a:p>
            <a:r>
              <a:rPr lang="en-US" dirty="0">
                <a:hlinkClick r:id="rId3"/>
              </a:rPr>
              <a:t>https://kwchurch.github.io/</a:t>
            </a:r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D8E49-03A8-AB17-8180-554D9024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EDBB8-42A5-D90D-DFFB-6B275184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3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19AA67-BD0E-CEC1-0694-3974C3E0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Metaphor: Classic Hard Problem in NLP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20DB5F-EFBA-3091-2FA3-FDD5A22A9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Stereotypes: </a:t>
            </a:r>
            <a:r>
              <a:rPr lang="en-US" dirty="0">
                <a:hlinkClick r:id="rId2"/>
              </a:rPr>
              <a:t>Get Smart</a:t>
            </a:r>
            <a:endParaRPr lang="en-US" dirty="0"/>
          </a:p>
          <a:p>
            <a:r>
              <a:rPr lang="en-US" dirty="0"/>
              <a:t>Considerable literature</a:t>
            </a:r>
          </a:p>
          <a:p>
            <a:pPr lvl="1"/>
            <a:r>
              <a:rPr lang="en-US" dirty="0" err="1"/>
              <a:t>Carbonell</a:t>
            </a:r>
            <a:r>
              <a:rPr lang="en-US" dirty="0"/>
              <a:t> (1980) </a:t>
            </a:r>
            <a:r>
              <a:rPr lang="en-US" dirty="0">
                <a:hlinkClick r:id="rId3"/>
              </a:rPr>
              <a:t>https://aclanthology.org/P80-1004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Fass</a:t>
            </a:r>
            <a:r>
              <a:rPr lang="en-US" dirty="0"/>
              <a:t> &amp; Wilks (1983) </a:t>
            </a:r>
            <a:r>
              <a:rPr lang="en-US" dirty="0">
                <a:hlinkClick r:id="rId4"/>
              </a:rPr>
              <a:t>https://aclanthology.org/J83- 3004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Martin (1990) </a:t>
            </a:r>
            <a:r>
              <a:rPr lang="en-US" i="1" dirty="0"/>
              <a:t>A Computational Model of Metaphor Interpretation</a:t>
            </a:r>
            <a:endParaRPr lang="en-US" dirty="0"/>
          </a:p>
          <a:p>
            <a:pPr lvl="1"/>
            <a:r>
              <a:rPr lang="en-US" dirty="0"/>
              <a:t>Hobbs (1992) </a:t>
            </a:r>
            <a:r>
              <a:rPr lang="en-US" i="1" dirty="0"/>
              <a:t>Metaphor and Abduction</a:t>
            </a:r>
          </a:p>
          <a:p>
            <a:pPr lvl="1"/>
            <a:r>
              <a:rPr lang="en-US" dirty="0" err="1"/>
              <a:t>Gedigian</a:t>
            </a:r>
            <a:r>
              <a:rPr lang="en-US" dirty="0"/>
              <a:t> et al (2006) </a:t>
            </a:r>
            <a:r>
              <a:rPr lang="en-US" dirty="0">
                <a:hlinkClick r:id="rId5"/>
              </a:rPr>
              <a:t>https://aclanthology.org/W06-3506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Krishnakumaran</a:t>
            </a:r>
            <a:r>
              <a:rPr lang="en-US" dirty="0"/>
              <a:t> and Zhu (2007) </a:t>
            </a:r>
            <a:r>
              <a:rPr lang="en-US" dirty="0">
                <a:hlinkClick r:id="rId6"/>
              </a:rPr>
              <a:t>https://aclanthology.org/W07-0103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Lakoff (2008) </a:t>
            </a:r>
            <a:r>
              <a:rPr lang="en-US" i="1" dirty="0"/>
              <a:t>Women, Fire and Dangerous Things</a:t>
            </a:r>
          </a:p>
          <a:p>
            <a:pPr lvl="1"/>
            <a:r>
              <a:rPr lang="en-US" dirty="0"/>
              <a:t>Lakoff and Johnson (2008) </a:t>
            </a:r>
            <a:r>
              <a:rPr lang="en-US" i="1" dirty="0"/>
              <a:t>Metaphors to Live By</a:t>
            </a:r>
          </a:p>
          <a:p>
            <a:pPr lvl="1"/>
            <a:r>
              <a:rPr lang="en-US" dirty="0" err="1"/>
              <a:t>Shutova</a:t>
            </a:r>
            <a:r>
              <a:rPr lang="en-US" dirty="0"/>
              <a:t> (2010) </a:t>
            </a:r>
            <a:r>
              <a:rPr lang="en-US" dirty="0">
                <a:hlinkClick r:id="rId7"/>
              </a:rPr>
              <a:t>https://aclanthology.org/P10-1071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Mohammad et al (2016) </a:t>
            </a:r>
            <a:r>
              <a:rPr lang="en-US" dirty="0">
                <a:hlinkClick r:id="rId8"/>
              </a:rPr>
              <a:t>https://aclanthology.org/S16-2003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D7AB8-5E70-4D1A-B2F0-633B77114C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cover all the bases</a:t>
            </a:r>
          </a:p>
          <a:p>
            <a:r>
              <a:rPr lang="en-US" i="1" dirty="0"/>
              <a:t>drop the ball</a:t>
            </a:r>
          </a:p>
          <a:p>
            <a:r>
              <a:rPr lang="en-US" i="1" dirty="0"/>
              <a:t>dunk</a:t>
            </a:r>
          </a:p>
          <a:p>
            <a:r>
              <a:rPr lang="en-US" i="1" dirty="0"/>
              <a:t>fumble</a:t>
            </a:r>
          </a:p>
          <a:p>
            <a:r>
              <a:rPr lang="en-US" i="1" dirty="0"/>
              <a:t>get on base</a:t>
            </a:r>
          </a:p>
          <a:p>
            <a:r>
              <a:rPr lang="en-US" i="1" dirty="0"/>
              <a:t>hit a home run</a:t>
            </a:r>
          </a:p>
          <a:p>
            <a:r>
              <a:rPr lang="en-US" i="1" dirty="0"/>
              <a:t>out in left field</a:t>
            </a:r>
          </a:p>
          <a:p>
            <a:r>
              <a:rPr lang="en-US" i="1" dirty="0"/>
              <a:t>punt</a:t>
            </a:r>
          </a:p>
          <a:p>
            <a:r>
              <a:rPr lang="en-US" i="1" dirty="0"/>
              <a:t>ragging the puck</a:t>
            </a:r>
          </a:p>
          <a:p>
            <a:r>
              <a:rPr lang="en-US" i="1" dirty="0"/>
              <a:t>run out the clock</a:t>
            </a:r>
          </a:p>
          <a:p>
            <a:r>
              <a:rPr lang="en-US" i="1" dirty="0"/>
              <a:t>sticky wicket</a:t>
            </a:r>
          </a:p>
          <a:p>
            <a:r>
              <a:rPr lang="en-US" i="1" dirty="0"/>
              <a:t>strike out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3AD6A-1F44-5B36-953D-8F72766C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1FB6A-9A1F-8365-DFC0-9F6850BF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0A0D-740E-108B-8509-6D0EAA8D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1C0B2-7961-DE78-B9E4-708BFB66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HuggingFace</a:t>
            </a:r>
            <a:endParaRPr lang="en-US" dirty="0"/>
          </a:p>
          <a:p>
            <a:r>
              <a:rPr lang="en-US" dirty="0">
                <a:hlinkClick r:id="rId3"/>
              </a:rPr>
              <a:t>LDC</a:t>
            </a:r>
            <a:r>
              <a:rPr lang="en-US" dirty="0"/>
              <a:t> (Linguistic Data Consortium)</a:t>
            </a:r>
          </a:p>
          <a:p>
            <a:r>
              <a:rPr lang="en-US" dirty="0">
                <a:hlinkClick r:id="rId4"/>
              </a:rPr>
              <a:t>NLTK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E1A73-8D43-E558-9BE8-87FC1DB1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4B8D-937F-46D9-070F-A326C17F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7B12-CB45-392F-82A0-02F0467B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An Example of an Ontology</a:t>
            </a:r>
          </a:p>
        </p:txBody>
      </p:sp>
      <p:pic>
        <p:nvPicPr>
          <p:cNvPr id="12" name="Content Placeholder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9825A00-E497-D28C-D256-BE6989F385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452" y="2173159"/>
            <a:ext cx="6124261" cy="2618792"/>
          </a:xfrm>
        </p:spPr>
      </p:pic>
      <p:pic>
        <p:nvPicPr>
          <p:cNvPr id="9" name="Content Placeholder 8" descr="A table of information with text&#10;&#10;Description automatically generated with medium confidence">
            <a:extLst>
              <a:ext uri="{FF2B5EF4-FFF2-40B4-BE49-F238E27FC236}">
                <a16:creationId xmlns:a16="http://schemas.microsoft.com/office/drawing/2014/main" id="{6C6DCC57-953C-0D7A-36C9-35E449C5F7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7427" y="1825625"/>
            <a:ext cx="4371146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C2158-3FB2-6BA2-1EAF-AFD70125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1CB21-9C1C-5DCE-16F5-E1B97AD4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C04D4-033B-555A-AF71-035A07DBC58E}"/>
              </a:ext>
            </a:extLst>
          </p:cNvPr>
          <p:cNvSpPr txBox="1"/>
          <p:nvPr/>
        </p:nvSpPr>
        <p:spPr>
          <a:xfrm>
            <a:off x="6626976" y="1640959"/>
            <a:ext cx="504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https://aclanthology.org/2021.emnlp-main.501.pdf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3DFC94-6268-A228-1068-16C8B05BCBC6}"/>
              </a:ext>
            </a:extLst>
          </p:cNvPr>
          <p:cNvSpPr txBox="1"/>
          <p:nvPr/>
        </p:nvSpPr>
        <p:spPr>
          <a:xfrm>
            <a:off x="392261" y="1696718"/>
            <a:ext cx="3999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https://en.wikipedia.org/wiki/WordNet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18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37AE0093-D542-E04F-1BBE-664A7D29A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43" y="136525"/>
            <a:ext cx="11667594" cy="5921938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85ABEA-1205-8F02-56B0-3F2EEB31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626" y="184948"/>
            <a:ext cx="1823920" cy="1325563"/>
          </a:xfrm>
        </p:spPr>
        <p:txBody>
          <a:bodyPr/>
          <a:lstStyle/>
          <a:p>
            <a:r>
              <a:rPr lang="en-US" dirty="0" err="1">
                <a:hlinkClick r:id="rId3"/>
              </a:rPr>
              <a:t>MeSH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29A-AFEA-B71A-5877-47C08D1B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1F04-CD98-DCFE-7CBC-9DF9E5E8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0C77-84B9-72CE-7B5B-D8391E0E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JM23</a:t>
            </a:r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889696F-15D9-8DE8-315D-854EA930A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3603" y="136524"/>
            <a:ext cx="8554199" cy="664264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098C-39CE-769E-3AA8-B80746BF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433B1-6A58-CA0F-AA38-8CBC2E2D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3A13-7FAC-A08C-F1A2-D9650DE6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21AE-2E33-F0C0-DED9-2A12EA36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Word Sense Disambiguation</a:t>
            </a:r>
          </a:p>
          <a:p>
            <a:pPr lvl="1"/>
            <a:r>
              <a:rPr lang="en-US" i="1" dirty="0"/>
              <a:t>bank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``money’’ bank vs. ``river’’ bank</a:t>
            </a:r>
            <a:endParaRPr lang="en-US" dirty="0"/>
          </a:p>
          <a:p>
            <a:r>
              <a:rPr lang="en-US" dirty="0"/>
              <a:t>NER (Named Entity Recognition)</a:t>
            </a:r>
          </a:p>
          <a:p>
            <a:pPr lvl="1"/>
            <a:r>
              <a:rPr lang="en-US" dirty="0"/>
              <a:t>Find spans</a:t>
            </a:r>
          </a:p>
          <a:p>
            <a:r>
              <a:rPr lang="en-US" dirty="0"/>
              <a:t>Linking: Add hypertext links from texts to resources</a:t>
            </a:r>
          </a:p>
          <a:p>
            <a:pPr lvl="1"/>
            <a:r>
              <a:rPr lang="en-US" dirty="0"/>
              <a:t>Wikipedia</a:t>
            </a:r>
          </a:p>
          <a:p>
            <a:pPr lvl="1"/>
            <a:r>
              <a:rPr lang="en-US" dirty="0">
                <a:hlinkClick r:id="rId2"/>
              </a:rPr>
              <a:t>Pubtator</a:t>
            </a:r>
            <a:endParaRPr lang="en-US" dirty="0"/>
          </a:p>
          <a:p>
            <a:r>
              <a:rPr lang="en-US" dirty="0"/>
              <a:t>Co-reference</a:t>
            </a:r>
          </a:p>
          <a:p>
            <a:pPr lvl="1"/>
            <a:r>
              <a:rPr lang="en-US" dirty="0"/>
              <a:t>Which nouns refer to which nouns?</a:t>
            </a:r>
          </a:p>
          <a:p>
            <a:pPr lvl="1"/>
            <a:r>
              <a:rPr lang="en-US" dirty="0"/>
              <a:t>Pronoun resolution </a:t>
            </a:r>
            <a:r>
              <a:rPr lang="en-US" dirty="0">
                <a:sym typeface="Wingdings" pitchFamily="2" charset="2"/>
              </a:rPr>
              <a:t> Winograd Schema</a:t>
            </a:r>
            <a:endParaRPr lang="en-US" dirty="0"/>
          </a:p>
          <a:p>
            <a:r>
              <a:rPr lang="en-US" dirty="0"/>
              <a:t>Stance, Sentiment, Synonyms vs. Antonyms, Negation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F07CF-9D3D-1443-BC13-8C59A9AB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D1D67-9A4D-888B-E691-A473A5D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D235E1-1420-FFF9-C868-21BD38C5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547" y="2931939"/>
            <a:ext cx="11096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6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1CB1A-5935-45BB-2A3D-0927472B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53FAF-97ED-8B14-3E09-6B421638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BF5E055-8061-55BF-31A8-725C49841F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1113" y="87312"/>
            <a:ext cx="11255326" cy="60658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9E12E-0374-405B-5BD6-6DF71CCF4147}"/>
              </a:ext>
            </a:extLst>
          </p:cNvPr>
          <p:cNvSpPr txBox="1"/>
          <p:nvPr/>
        </p:nvSpPr>
        <p:spPr>
          <a:xfrm>
            <a:off x="4684612" y="6257071"/>
            <a:ext cx="3022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dirty="0">
                <a:hlinkClick r:id="rId3"/>
              </a:rPr>
              <a:t>Pubtator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316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7C65-1CD6-7366-777E-FED26D96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2085" cy="1325563"/>
          </a:xfrm>
        </p:spPr>
        <p:txBody>
          <a:bodyPr/>
          <a:lstStyle/>
          <a:p>
            <a:r>
              <a:rPr lang="en-US" dirty="0"/>
              <a:t>Winograd Schema (GLUE WNLI)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EEE2C-5D2D-B099-AF58-0E0F7987AF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The trophy doesn't fit in the brown suitcase </a:t>
            </a:r>
          </a:p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because it is too large/small.</a:t>
            </a:r>
          </a:p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What is too large?</a:t>
            </a:r>
          </a:p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A. The trophy</a:t>
            </a:r>
          </a:p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B. The suitcase</a:t>
            </a:r>
          </a:p>
          <a:p>
            <a:endParaRPr lang="en-US" dirty="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B893DBD-7B08-041B-7360-6ACCF8774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4641" y="3261638"/>
            <a:ext cx="5181600" cy="355608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73EE6-5571-F5E0-013B-7D6B3A2E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B5D01-2920-EE69-32A0-F6ECF194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BAAE5-10A5-B91A-D3BE-D8B08BCA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F675C-04BB-7701-BF66-DCBB39911BDA}"/>
              </a:ext>
            </a:extLst>
          </p:cNvPr>
          <p:cNvSpPr txBox="1"/>
          <p:nvPr/>
        </p:nvSpPr>
        <p:spPr>
          <a:xfrm>
            <a:off x="1749395" y="6040421"/>
            <a:ext cx="505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 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https://doi.org/10.1016/j.artint.2023.103971</a:t>
            </a:r>
            <a:endParaRPr lang="en-US" dirty="0"/>
          </a:p>
        </p:txBody>
      </p:sp>
      <p:pic>
        <p:nvPicPr>
          <p:cNvPr id="11" name="Content Placeholder 8" descr="A screenshot of a graph&#10;&#10;Description automatically generated">
            <a:extLst>
              <a:ext uri="{FF2B5EF4-FFF2-40B4-BE49-F238E27FC236}">
                <a16:creationId xmlns:a16="http://schemas.microsoft.com/office/drawing/2014/main" id="{EB764A39-5AA1-2167-31AF-4ED364FD4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174" y="0"/>
            <a:ext cx="4785826" cy="3176678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8D4F5C3-F784-2B8F-3B2A-210929B207A4}"/>
              </a:ext>
            </a:extLst>
          </p:cNvPr>
          <p:cNvSpPr/>
          <p:nvPr/>
        </p:nvSpPr>
        <p:spPr>
          <a:xfrm>
            <a:off x="5265392" y="2407687"/>
            <a:ext cx="1813619" cy="757703"/>
          </a:xfrm>
          <a:prstGeom prst="wedgeRoundRectCallout">
            <a:avLst>
              <a:gd name="adj1" fmla="val 70956"/>
              <a:gd name="adj2" fmla="val 2035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much better than chance</a:t>
            </a:r>
          </a:p>
        </p:txBody>
      </p:sp>
    </p:spTree>
    <p:extLst>
      <p:ext uri="{BB962C8B-B14F-4D97-AF65-F5344CB8AC3E}">
        <p14:creationId xmlns:p14="http://schemas.microsoft.com/office/powerpoint/2010/main" val="201218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1A61-889B-A644-DDDD-7F3D89A7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Schema (GLUE WNLI)</a:t>
            </a:r>
          </a:p>
        </p:txBody>
      </p:sp>
      <p:pic>
        <p:nvPicPr>
          <p:cNvPr id="9" name="Content Placeholder 8" descr="A close-up of a document&#10;&#10;Description automatically generated">
            <a:extLst>
              <a:ext uri="{FF2B5EF4-FFF2-40B4-BE49-F238E27FC236}">
                <a16:creationId xmlns:a16="http://schemas.microsoft.com/office/drawing/2014/main" id="{8508CD56-40E7-3D79-07E2-260266F136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213"/>
            <a:ext cx="5181600" cy="3916161"/>
          </a:xfrm>
        </p:spPr>
      </p:pic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96C13D1-914F-FC72-C9AF-548BFB637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4715" y="1825625"/>
            <a:ext cx="3376570" cy="435133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0B865-FFDE-D9A7-A8E2-23387EFC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855F-12BE-47D6-7461-8B920DBE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D0E-1461-EFFA-20C4-FDD772F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86A9-2DEB-0A4E-DD57-11E9B320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on Lexical Resources</a:t>
            </a:r>
            <a:br>
              <a:rPr lang="en-US" dirty="0"/>
            </a:br>
            <a:r>
              <a:rPr lang="en-US" sz="3200" dirty="0">
                <a:hlinkClick r:id="rId2"/>
              </a:rPr>
              <a:t>https://aclanthology.org/2022.lrec-1.676.pdf</a:t>
            </a:r>
            <a:r>
              <a:rPr lang="en-US" sz="3200" dirty="0"/>
              <a:t> </a:t>
            </a:r>
            <a:endParaRPr lang="en-US" dirty="0"/>
          </a:p>
        </p:txBody>
      </p:sp>
      <p:pic>
        <p:nvPicPr>
          <p:cNvPr id="7" name="Content Placeholder 6" descr="A screenshot of a paper&#10;&#10;Description automatically generated">
            <a:extLst>
              <a:ext uri="{FF2B5EF4-FFF2-40B4-BE49-F238E27FC236}">
                <a16:creationId xmlns:a16="http://schemas.microsoft.com/office/drawing/2014/main" id="{674E9CE1-A313-CB81-E9E9-6CDA133ED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31010"/>
            <a:ext cx="10515600" cy="41405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174FA-4F8D-A04E-02CD-8A589E36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04399-F929-ED4C-21B7-F24490E5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6420-D4A9-8317-9735-F55703D4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B701-3DFF-9532-F868-FE680D0A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C861F526-6A08-0506-C5CD-DF0C0D34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10" y="58678"/>
            <a:ext cx="5073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2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17B78-75F1-3F21-85A5-117E7392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F1EFB-FC39-321D-8CDB-E20A4560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 descr="A diagram of a cluster&#10;&#10;Description automatically generated">
            <a:extLst>
              <a:ext uri="{FF2B5EF4-FFF2-40B4-BE49-F238E27FC236}">
                <a16:creationId xmlns:a16="http://schemas.microsoft.com/office/drawing/2014/main" id="{D5FC7DDF-D4AD-B6C8-E28D-AA1A1FEC67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4862" y="268687"/>
            <a:ext cx="5553075" cy="60067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E2335-5855-DEEE-28EA-80758E3306D6}"/>
              </a:ext>
            </a:extLst>
          </p:cNvPr>
          <p:cNvSpPr txBox="1"/>
          <p:nvPr/>
        </p:nvSpPr>
        <p:spPr>
          <a:xfrm>
            <a:off x="7679896" y="469165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scipy 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0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583" y="1414003"/>
            <a:ext cx="9582835" cy="5186468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Clustering in Scikit-Learn</a:t>
            </a:r>
            <a:endParaRPr/>
          </a:p>
        </p:txBody>
      </p:sp>
      <p:sp>
        <p:nvSpPr>
          <p:cNvPr id="719" name="Google Shape;719;p83"/>
          <p:cNvSpPr txBox="1"/>
          <p:nvPr/>
        </p:nvSpPr>
        <p:spPr>
          <a:xfrm>
            <a:off x="537833" y="6491200"/>
            <a:ext cx="4205200" cy="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hlink"/>
                </a:solidFill>
                <a:hlinkClick r:id="rId4"/>
              </a:rPr>
              <a:t>https://scikit-learn.org/stable/modules/clustering.html</a:t>
            </a:r>
            <a:r>
              <a:rPr lang="en" sz="1333"/>
              <a:t> </a:t>
            </a:r>
            <a:endParaRPr sz="1333"/>
          </a:p>
        </p:txBody>
      </p:sp>
      <p:sp>
        <p:nvSpPr>
          <p:cNvPr id="720" name="Google Shape;720;p83"/>
          <p:cNvSpPr/>
          <p:nvPr/>
        </p:nvSpPr>
        <p:spPr>
          <a:xfrm>
            <a:off x="827200" y="4119700"/>
            <a:ext cx="10537600" cy="672400"/>
          </a:xfrm>
          <a:prstGeom prst="rect">
            <a:avLst/>
          </a:prstGeom>
          <a:solidFill>
            <a:srgbClr val="FFFF00">
              <a:alpha val="307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1" name="Google Shape;721;p83"/>
          <p:cNvSpPr/>
          <p:nvPr/>
        </p:nvSpPr>
        <p:spPr>
          <a:xfrm>
            <a:off x="827200" y="1748200"/>
            <a:ext cx="10537600" cy="672400"/>
          </a:xfrm>
          <a:prstGeom prst="rect">
            <a:avLst/>
          </a:prstGeom>
          <a:solidFill>
            <a:srgbClr val="FFFF00">
              <a:alpha val="307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5BF6B-7365-30A4-4249-39DD6CBE9B99}"/>
              </a:ext>
            </a:extLst>
          </p:cNvPr>
          <p:cNvSpPr txBox="1"/>
          <p:nvPr/>
        </p:nvSpPr>
        <p:spPr>
          <a:xfrm>
            <a:off x="6657975" y="664389"/>
            <a:ext cx="490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https://en.wikipedia.org/wiki/K-means_clustering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1DB0A-BE25-0D1A-3E3E-13ACFFD01307}"/>
              </a:ext>
            </a:extLst>
          </p:cNvPr>
          <p:cNvSpPr txBox="1"/>
          <p:nvPr/>
        </p:nvSpPr>
        <p:spPr>
          <a:xfrm>
            <a:off x="6657975" y="315687"/>
            <a:ext cx="520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https://en.wikipedia.org/wiki/Hierarchical_clustering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302AC-66F7-C976-6D5D-8C708A14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11347-3CB0-57D3-5632-68AAC0A7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comparison of cluster dendrograms&#10;&#10;Description automatically generated">
            <a:extLst>
              <a:ext uri="{FF2B5EF4-FFF2-40B4-BE49-F238E27FC236}">
                <a16:creationId xmlns:a16="http://schemas.microsoft.com/office/drawing/2014/main" id="{1E983967-7A2F-7E6C-F260-9DDDD271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" y="189185"/>
            <a:ext cx="11246817" cy="63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09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F3413-295E-1C2F-DE44-7CC64AD1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D6B1C-1721-DED4-2BBB-1FC2C0A0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table with numbers and words&#10;&#10;Description automatically generated">
            <a:extLst>
              <a:ext uri="{FF2B5EF4-FFF2-40B4-BE49-F238E27FC236}">
                <a16:creationId xmlns:a16="http://schemas.microsoft.com/office/drawing/2014/main" id="{FCE0FD81-1F20-E1B0-DBDD-EAA975FD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99" y="1264940"/>
            <a:ext cx="7772400" cy="4744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FCE537-45FC-4D68-D257-023DA457EF55}"/>
              </a:ext>
            </a:extLst>
          </p:cNvPr>
          <p:cNvSpPr txBox="1"/>
          <p:nvPr/>
        </p:nvSpPr>
        <p:spPr>
          <a:xfrm>
            <a:off x="2209800" y="448330"/>
            <a:ext cx="8013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https://saifmohammad.com/WebPages/nrc-vad.html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4"/>
              </a:rPr>
              <a:t>https://saifmohammad.com/WebDocs/VAD-talk.pdf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914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51004-5D06-D215-7837-E22E283B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E4F15-EE53-B562-1AB6-BF3D01C7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C7FDA9-4694-3773-DF15-71D44AC7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93" y="44009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A406D-E638-EB04-4BA4-61172BB0F854}"/>
              </a:ext>
            </a:extLst>
          </p:cNvPr>
          <p:cNvSpPr txBox="1"/>
          <p:nvPr/>
        </p:nvSpPr>
        <p:spPr>
          <a:xfrm>
            <a:off x="317840" y="658078"/>
            <a:ext cx="3760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Church et al.,</a:t>
            </a:r>
          </a:p>
          <a:p>
            <a:r>
              <a:rPr lang="en-US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Emerging trends: </a:t>
            </a:r>
          </a:p>
          <a:p>
            <a:r>
              <a:rPr lang="en-US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General fine-tuning (</a:t>
            </a:r>
            <a:r>
              <a:rPr lang="en-US" b="0" i="0" dirty="0" err="1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gft</a:t>
            </a:r>
            <a:r>
              <a:rPr lang="en-US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)</a:t>
            </a:r>
          </a:p>
          <a:p>
            <a:r>
              <a:rPr lang="en-US" b="0" i="1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Natural Language Engineering,</a:t>
            </a:r>
            <a:r>
              <a:rPr lang="en-US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 </a:t>
            </a:r>
          </a:p>
          <a:p>
            <a:r>
              <a:rPr lang="en-US" b="0" i="1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28</a:t>
            </a:r>
            <a:r>
              <a:rPr lang="en-US" b="0" i="0" dirty="0">
                <a:solidFill>
                  <a:srgbClr val="181817"/>
                </a:solidFill>
                <a:effectLst/>
                <a:latin typeface="noto sans" panose="020B0502040504020204" pitchFamily="34" charset="0"/>
              </a:rPr>
              <a:t>(4), 519-535. doi:10.1017/S1351324922000237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2F91AEF-6DDF-C47C-7218-C43AF4F9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0" y="4305109"/>
            <a:ext cx="1894813" cy="18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7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ED049-E3A1-CC99-5261-26FDF39C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8CF2E-9F6F-6E08-F026-E897F279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graph of different sizes and numbers&#10;&#10;Description automatically generated with medium confidence">
            <a:extLst>
              <a:ext uri="{FF2B5EF4-FFF2-40B4-BE49-F238E27FC236}">
                <a16:creationId xmlns:a16="http://schemas.microsoft.com/office/drawing/2014/main" id="{2F459889-ECD2-594D-4771-1B0F2ABFC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91" y="0"/>
            <a:ext cx="715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0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6BD1-8010-3A1B-7FC2-02E0468C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Lexical Resources</a:t>
            </a:r>
            <a:br>
              <a:rPr lang="en-US" dirty="0"/>
            </a:br>
            <a:r>
              <a:rPr lang="en-US" sz="3100" dirty="0">
                <a:hlinkClick r:id="rId2"/>
              </a:rPr>
              <a:t>International Conference on Language Resources and Evaluation (LREC)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A94A5-2F2D-9B42-AFDD-D9365544A0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</a:t>
            </a:r>
          </a:p>
          <a:p>
            <a:pPr lvl="1"/>
            <a:r>
              <a:rPr lang="en-US" dirty="0"/>
              <a:t>Non-parallel: </a:t>
            </a:r>
          </a:p>
          <a:p>
            <a:pPr lvl="2"/>
            <a:r>
              <a:rPr lang="en-US" dirty="0"/>
              <a:t>Brown, </a:t>
            </a:r>
            <a:r>
              <a:rPr lang="en-US" dirty="0">
                <a:hlinkClick r:id="rId3"/>
              </a:rPr>
              <a:t>Penn Treebank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Wikitext</a:t>
            </a:r>
            <a:endParaRPr lang="en-US" dirty="0"/>
          </a:p>
          <a:p>
            <a:pPr lvl="1"/>
            <a:r>
              <a:rPr lang="en-US" dirty="0"/>
              <a:t>Parallel: </a:t>
            </a:r>
          </a:p>
          <a:p>
            <a:pPr lvl="2"/>
            <a:r>
              <a:rPr lang="en-US" dirty="0">
                <a:hlinkClick r:id="rId5"/>
              </a:rPr>
              <a:t>Hansards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Europarl</a:t>
            </a:r>
            <a:endParaRPr lang="en-US" dirty="0"/>
          </a:p>
          <a:p>
            <a:r>
              <a:rPr lang="en-US" dirty="0"/>
              <a:t>Ontologies</a:t>
            </a:r>
          </a:p>
          <a:p>
            <a:pPr lvl="1"/>
            <a:r>
              <a:rPr lang="en-US" dirty="0">
                <a:hlinkClick r:id="rId7"/>
              </a:rPr>
              <a:t>WordNet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MeSH</a:t>
            </a:r>
            <a:r>
              <a:rPr lang="en-US" dirty="0"/>
              <a:t> (</a:t>
            </a:r>
            <a:r>
              <a:rPr lang="en-US" b="0" i="0" dirty="0">
                <a:solidFill>
                  <a:srgbClr val="333333"/>
                </a:solidFill>
                <a:effectLst/>
              </a:rPr>
              <a:t>Medical Subject Headings)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E452F-D2FA-FA69-0993-7B1DED15B9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Dictionaries</a:t>
            </a:r>
          </a:p>
          <a:p>
            <a:pPr lvl="1"/>
            <a:r>
              <a:rPr lang="en-US" dirty="0">
                <a:hlinkClick r:id="rId9"/>
              </a:rPr>
              <a:t>CMU </a:t>
            </a:r>
            <a:r>
              <a:rPr lang="en-US" dirty="0" err="1">
                <a:hlinkClick r:id="rId9"/>
              </a:rPr>
              <a:t>Dict</a:t>
            </a:r>
            <a:endParaRPr lang="en-US" dirty="0"/>
          </a:p>
          <a:p>
            <a:r>
              <a:rPr lang="en-US" dirty="0"/>
              <a:t>Thesaurus</a:t>
            </a:r>
          </a:p>
          <a:p>
            <a:pPr lvl="1"/>
            <a:r>
              <a:rPr lang="en-US" dirty="0"/>
              <a:t>Roget’s</a:t>
            </a:r>
          </a:p>
          <a:p>
            <a:pPr lvl="1"/>
            <a:r>
              <a:rPr lang="en-US" dirty="0">
                <a:hlinkClick r:id="rId10"/>
              </a:rPr>
              <a:t>Synonyms and Antonyms</a:t>
            </a:r>
            <a:endParaRPr lang="en-US" dirty="0"/>
          </a:p>
          <a:p>
            <a:pPr lvl="1"/>
            <a:r>
              <a:rPr lang="en-US" dirty="0">
                <a:hlinkClick r:id="rId11"/>
              </a:rPr>
              <a:t>NRC-VAD</a:t>
            </a:r>
            <a:endParaRPr lang="en-US" dirty="0"/>
          </a:p>
          <a:p>
            <a:r>
              <a:rPr lang="en-US" dirty="0"/>
              <a:t>Knowledge Graphs</a:t>
            </a:r>
          </a:p>
          <a:p>
            <a:pPr lvl="1"/>
            <a:r>
              <a:rPr lang="en-US" dirty="0"/>
              <a:t>&lt;head, relation, tail&gt;</a:t>
            </a:r>
          </a:p>
          <a:p>
            <a:pPr lvl="1"/>
            <a:r>
              <a:rPr lang="en-US" dirty="0" err="1"/>
              <a:t>FreeBase</a:t>
            </a:r>
            <a:r>
              <a:rPr lang="en-US" dirty="0"/>
              <a:t> (</a:t>
            </a:r>
            <a:r>
              <a:rPr lang="en-US" dirty="0">
                <a:hlinkClick r:id="rId12"/>
              </a:rPr>
              <a:t>FB15k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WordNet (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hlinkClick r:id="rId13"/>
              </a:rPr>
              <a:t>WN18RR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2072-1594-BBBA-4734-D88F9CA8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AABD2-D662-FD2B-9338-0F786F1C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75F52F-5DDC-6EC6-AB62-02B5318F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63287" y="5238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97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224245-7608-73BF-7143-21669C40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Parallel Corpus</a:t>
            </a:r>
            <a:br>
              <a:rPr lang="en-US" dirty="0"/>
            </a:br>
            <a:r>
              <a:rPr lang="en-US" dirty="0">
                <a:hlinkClick r:id="rId2"/>
              </a:rPr>
              <a:t>https://youtu.be/1jeDPcWEYX0?t=80</a:t>
            </a:r>
            <a:r>
              <a:rPr lang="en-US" dirty="0"/>
              <a:t> </a:t>
            </a: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EF2C9B2-0E3E-F99C-6A8B-047FA4DCF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101" y="1932529"/>
            <a:ext cx="11973384" cy="408539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8EE78-9B3F-AA68-A4B3-61ADE476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3B3A-814F-FB58-E8FB-53F333F9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5218-4FCC-8516-1A76-2CDCECD7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for Parallel Corpora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7603-A510-EE6E-D6AC-498C52CE1D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  <a:p>
            <a:r>
              <a:rPr lang="en-US" dirty="0"/>
              <a:t>Word Sense Disambiguation</a:t>
            </a:r>
          </a:p>
        </p:txBody>
      </p:sp>
      <p:pic>
        <p:nvPicPr>
          <p:cNvPr id="8" name="Content Placeholder 7" descr="A close-up of a document&#10;&#10;Description automatically generated">
            <a:extLst>
              <a:ext uri="{FF2B5EF4-FFF2-40B4-BE49-F238E27FC236}">
                <a16:creationId xmlns:a16="http://schemas.microsoft.com/office/drawing/2014/main" id="{6A2C9D88-BDAA-F41F-B2C6-3A96502CD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994" y="2950202"/>
            <a:ext cx="5556478" cy="309474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25F39-F32E-F20F-591C-3A8D38FF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9C7CE-976E-F254-CF85-EB614F1A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8275C-E6E2-9283-A47F-DE9E7173A8F1}"/>
              </a:ext>
            </a:extLst>
          </p:cNvPr>
          <p:cNvSpPr txBox="1"/>
          <p:nvPr/>
        </p:nvSpPr>
        <p:spPr>
          <a:xfrm>
            <a:off x="4633559" y="6081991"/>
            <a:ext cx="4123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https://aclanthology.org/P92-1032.pdf</a:t>
            </a:r>
            <a:r>
              <a:rPr lang="en-US" dirty="0"/>
              <a:t> </a:t>
            </a:r>
          </a:p>
        </p:txBody>
      </p:sp>
      <p:pic>
        <p:nvPicPr>
          <p:cNvPr id="12" name="Picture 11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21E0704E-4CC7-74C4-FB5F-E556A1F6C7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78"/>
          <a:stretch/>
        </p:blipFill>
        <p:spPr>
          <a:xfrm>
            <a:off x="6394677" y="1690688"/>
            <a:ext cx="5426897" cy="40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4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2505B-1F30-668B-0810-8B96CD2B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04FB0-508A-B9D8-183D-F09C2584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29</a:t>
            </a:fld>
            <a:endParaRPr lang="en-US"/>
          </a:p>
        </p:txBody>
      </p:sp>
      <p:pic>
        <p:nvPicPr>
          <p:cNvPr id="10" name="Content Placeholder 9" descr="A close-up of a document&#10;&#10;Description automatically generated">
            <a:extLst>
              <a:ext uri="{FF2B5EF4-FFF2-40B4-BE49-F238E27FC236}">
                <a16:creationId xmlns:a16="http://schemas.microsoft.com/office/drawing/2014/main" id="{34072A54-C1EC-565C-37C0-B5DEBFD38B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3850" y="92074"/>
            <a:ext cx="11315700" cy="617609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7784AC-36E0-799F-BFBB-7A4D62CA6346}"/>
              </a:ext>
            </a:extLst>
          </p:cNvPr>
          <p:cNvSpPr txBox="1"/>
          <p:nvPr/>
        </p:nvSpPr>
        <p:spPr>
          <a:xfrm>
            <a:off x="4585513" y="6352143"/>
            <a:ext cx="381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https://aclanthology.org/J93-1004.pdf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66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1B4-A16D-9EA1-31CC-72D7503C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Applications:</a:t>
            </a:r>
            <a:br>
              <a:rPr lang="en-US" dirty="0"/>
            </a:br>
            <a:r>
              <a:rPr lang="en-US" dirty="0"/>
              <a:t>Lexical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D2D02-D22F-3418-3473-A02774D1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 for Ground News: </a:t>
            </a:r>
            <a:r>
              <a:rPr lang="en-US" dirty="0">
                <a:hlinkClick r:id="rId2"/>
              </a:rPr>
              <a:t>https://youtu.be/nPZPrs2Uf_g?t=1137</a:t>
            </a:r>
            <a:endParaRPr lang="en-US" dirty="0"/>
          </a:p>
          <a:p>
            <a:r>
              <a:rPr lang="en-US" dirty="0"/>
              <a:t>BOTUS: </a:t>
            </a:r>
            <a:r>
              <a:rPr lang="en-US" dirty="0">
                <a:hlinkClick r:id="rId3"/>
              </a:rPr>
              <a:t>https://www.npr.org/sections/money/2017/04/07/522897876/meet-botus-planet-money-s-stock-trading-twitter-bot</a:t>
            </a:r>
            <a:r>
              <a:rPr lang="en-US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7D75F-DD7F-625F-9BEB-16FDA25A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22849-3A54-CA59-0C6C-B311B91D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9B00D-B42E-3851-2220-3336F451F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376" y="3202844"/>
            <a:ext cx="2305899" cy="23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785DC9-9648-9591-597A-DE2D3F0A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08F44-EE39-C2E3-12A3-B047AEBE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sng" dirty="0">
                <a:solidFill>
                  <a:srgbClr val="52ADC8"/>
                </a:solidFill>
                <a:effectLst/>
                <a:latin typeface="-apple-system"/>
                <a:hlinkClick r:id="rId2"/>
              </a:rPr>
              <a:t>Slides from last term</a:t>
            </a:r>
            <a:endParaRPr lang="en-US" b="0" i="0" u="sng" dirty="0">
              <a:solidFill>
                <a:srgbClr val="52ADC8"/>
              </a:solidFill>
              <a:effectLst/>
              <a:latin typeface="-apple-system"/>
            </a:endParaRPr>
          </a:p>
          <a:p>
            <a:r>
              <a:rPr lang="en-US" dirty="0">
                <a:hlinkClick r:id="rId3"/>
              </a:rPr>
              <a:t>JM26</a:t>
            </a:r>
            <a:endParaRPr lang="en-US" dirty="0"/>
          </a:p>
          <a:p>
            <a:r>
              <a:rPr lang="en-US" dirty="0">
                <a:hlinkClick r:id="rId4"/>
              </a:rPr>
              <a:t>Two Noriegas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84E4B-3CFC-4E5D-0CFF-FAAD2D7A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219F4-136C-BD1E-B709-7B2DC12C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E947-33C9-0E17-038A-3925A8B2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Knowledge Acquisition Bottleneck: Bar-Hillel (1960)</a:t>
            </a:r>
            <a:br>
              <a:rPr lang="en-US" sz="4000" dirty="0"/>
            </a:br>
            <a:r>
              <a:rPr lang="en-US" sz="4000" dirty="0"/>
              <a:t>Word-Sense Disambiguation (WSD) is “AI Complete”</a:t>
            </a:r>
            <a:endParaRPr lang="en-US" dirty="0"/>
          </a:p>
        </p:txBody>
      </p:sp>
      <p:pic>
        <p:nvPicPr>
          <p:cNvPr id="11" name="Content Placeholder 10" descr="A page of a book&#10;&#10;Description automatically generated">
            <a:extLst>
              <a:ext uri="{FF2B5EF4-FFF2-40B4-BE49-F238E27FC236}">
                <a16:creationId xmlns:a16="http://schemas.microsoft.com/office/drawing/2014/main" id="{B86B126C-4685-B64D-BF75-02738FDA5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2397"/>
          <a:stretch/>
        </p:blipFill>
        <p:spPr>
          <a:xfrm>
            <a:off x="838200" y="1725613"/>
            <a:ext cx="4862513" cy="4562014"/>
          </a:xfrm>
        </p:spPr>
      </p:pic>
      <p:pic>
        <p:nvPicPr>
          <p:cNvPr id="9" name="Content Placeholder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5FF008B-4CFE-E44C-CE23-0F3A93716A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8060" y="3929063"/>
            <a:ext cx="4759413" cy="15122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772D8-773B-049B-A1E3-24150C17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3AA8-EEF0-AE76-42F8-E96D65DE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10" descr="A page of a book&#10;&#10;Description automatically generated">
            <a:extLst>
              <a:ext uri="{FF2B5EF4-FFF2-40B4-BE49-F238E27FC236}">
                <a16:creationId xmlns:a16="http://schemas.microsoft.com/office/drawing/2014/main" id="{CCA50B76-233F-7F69-5F5F-5335A3F58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94"/>
          <a:stretch/>
        </p:blipFill>
        <p:spPr>
          <a:xfrm>
            <a:off x="6571411" y="1485899"/>
            <a:ext cx="5415698" cy="24431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93E314-3DEC-A7EC-3840-932359E2ACE4}"/>
              </a:ext>
            </a:extLst>
          </p:cNvPr>
          <p:cNvSpPr txBox="1"/>
          <p:nvPr/>
        </p:nvSpPr>
        <p:spPr>
          <a:xfrm>
            <a:off x="6254436" y="5521107"/>
            <a:ext cx="5641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A method for disambiguating word senses in a large corpus</a:t>
            </a: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(Gale, Church &amp; </a:t>
            </a:r>
            <a:r>
              <a:rPr lang="en-US" b="0" i="0" u="none" strike="noStrike" dirty="0" err="1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Yarowsky</a:t>
            </a:r>
            <a:r>
              <a:rPr lang="en-US" dirty="0">
                <a:solidFill>
                  <a:srgbClr val="1A0DAB"/>
                </a:solidFill>
                <a:latin typeface="Arial" panose="020B0604020202020204" pitchFamily="34" charset="0"/>
              </a:rPr>
              <a:t>, 1991)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8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CB1F-D7BE-2047-36C5-1ADAC88F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Forward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A81488-7A91-F471-D039-3014C78835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Tasks: </a:t>
            </a:r>
          </a:p>
          <a:p>
            <a:pPr lvl="1"/>
            <a:r>
              <a:rPr lang="en-US" dirty="0"/>
              <a:t>Word-Sense Disambiguation, Metaphor</a:t>
            </a:r>
          </a:p>
          <a:p>
            <a:pPr lvl="1"/>
            <a:r>
              <a:rPr lang="en-US" dirty="0"/>
              <a:t>Idioms</a:t>
            </a:r>
          </a:p>
          <a:p>
            <a:pPr lvl="1"/>
            <a:r>
              <a:rPr lang="en-US" dirty="0"/>
              <a:t>NER (Named Entity Recognition)</a:t>
            </a:r>
          </a:p>
          <a:p>
            <a:pPr lvl="1"/>
            <a:r>
              <a:rPr lang="en-US" dirty="0"/>
              <a:t>Linking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DB4A7E-C5EC-99B2-2B2A-A091075488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</a:t>
            </a:r>
          </a:p>
          <a:p>
            <a:pPr lvl="1"/>
            <a:r>
              <a:rPr lang="en-US" dirty="0"/>
              <a:t>Assume productive processes (e.g., compositionality)</a:t>
            </a:r>
          </a:p>
          <a:p>
            <a:r>
              <a:rPr lang="en-US" dirty="0"/>
              <a:t>Lexical Resources </a:t>
            </a:r>
          </a:p>
          <a:p>
            <a:pPr lvl="1"/>
            <a:r>
              <a:rPr lang="en-US" dirty="0"/>
              <a:t>Dictionaries, </a:t>
            </a:r>
          </a:p>
          <a:p>
            <a:pPr lvl="1"/>
            <a:r>
              <a:rPr lang="en-US" dirty="0"/>
              <a:t>Ontologies (WordNet, Cyc)</a:t>
            </a:r>
          </a:p>
          <a:p>
            <a:r>
              <a:rPr lang="en-US" dirty="0"/>
              <a:t>Corpora</a:t>
            </a:r>
          </a:p>
          <a:p>
            <a:r>
              <a:rPr lang="en-US" dirty="0"/>
              <a:t>Large Language Models (LLMs)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D1E84-E1BA-D48A-3217-86C704F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71F1-8DC0-9D32-4015-EB95561B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0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068A-7270-037C-D003-E9983FCE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house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 err="1">
                <a:sym typeface="Wingdings" pitchFamily="2" charset="2"/>
              </a:rPr>
              <a:t>maison</a:t>
            </a:r>
            <a:r>
              <a:rPr lang="en-US" dirty="0">
                <a:sym typeface="Wingdings" pitchFamily="2" charset="2"/>
              </a:rPr>
              <a:t> | </a:t>
            </a:r>
            <a:r>
              <a:rPr lang="en-US" i="1" dirty="0">
                <a:sym typeface="Wingdings" pitchFamily="2" charset="2"/>
              </a:rPr>
              <a:t>Chambre</a:t>
            </a:r>
            <a:endParaRPr lang="en-US" i="1" dirty="0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5DBF534B-D2D7-7E21-26A5-F4B8DA996B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997384"/>
            <a:ext cx="5181600" cy="2007820"/>
          </a:xfrm>
        </p:spPr>
      </p:pic>
      <p:pic>
        <p:nvPicPr>
          <p:cNvPr id="8" name="Content Placeholder 7" descr="A screenshot of a chat&#10;&#10;Description automatically generated">
            <a:extLst>
              <a:ext uri="{FF2B5EF4-FFF2-40B4-BE49-F238E27FC236}">
                <a16:creationId xmlns:a16="http://schemas.microsoft.com/office/drawing/2014/main" id="{4616F1B7-1C6F-E8EA-0104-7095E4661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20362"/>
            <a:ext cx="5181600" cy="236186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45BE3-C47C-D265-2C0C-7B961123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61D4-10D3-9370-E593-410C0148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48A49-7644-CFA0-35A0-FDA12213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D8CF78-B361-A490-F176-69EEFACA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EE6698A5-5605-2C38-6B6E-55582B6C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36600"/>
            <a:ext cx="7772400" cy="3589866"/>
          </a:xfrm>
          <a:prstGeom prst="rect">
            <a:avLst/>
          </a:prstGeom>
        </p:spPr>
      </p:pic>
      <p:pic>
        <p:nvPicPr>
          <p:cNvPr id="7" name="Picture 6" descr="A graph with numbers and a cross&#10;&#10;Description automatically generated">
            <a:extLst>
              <a:ext uri="{FF2B5EF4-FFF2-40B4-BE49-F238E27FC236}">
                <a16:creationId xmlns:a16="http://schemas.microsoft.com/office/drawing/2014/main" id="{2C75C307-C161-A80F-E4FE-DF06B065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189287"/>
            <a:ext cx="5067300" cy="3213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350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906A6-9A56-42B5-957B-F35B0AB7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75FB0-CF9F-48C4-9FE7-8B44DB65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 descr="A table of text with numbers&#10;&#10;Description automatically generated with medium confidence">
            <a:extLst>
              <a:ext uri="{FF2B5EF4-FFF2-40B4-BE49-F238E27FC236}">
                <a16:creationId xmlns:a16="http://schemas.microsoft.com/office/drawing/2014/main" id="{45A0EAEA-7822-B964-0A37-9244D4839E0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386514" y="104496"/>
            <a:ext cx="3633788" cy="6649008"/>
          </a:xfrm>
        </p:spPr>
      </p:pic>
      <p:pic>
        <p:nvPicPr>
          <p:cNvPr id="10" name="Content Placeholder 9" descr="A close-up of a document&#10;&#10;Description automatically generated">
            <a:extLst>
              <a:ext uri="{FF2B5EF4-FFF2-40B4-BE49-F238E27FC236}">
                <a16:creationId xmlns:a16="http://schemas.microsoft.com/office/drawing/2014/main" id="{4BC6EB82-A257-0E08-78A5-886C81C1831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96926" y="-9402"/>
            <a:ext cx="5680074" cy="6876804"/>
          </a:xfrm>
        </p:spPr>
      </p:pic>
    </p:spTree>
    <p:extLst>
      <p:ext uri="{BB962C8B-B14F-4D97-AF65-F5344CB8AC3E}">
        <p14:creationId xmlns:p14="http://schemas.microsoft.com/office/powerpoint/2010/main" val="142942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C5C68-015C-929D-84BF-2D3C81AE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6CE36F-FD9B-C352-9723-B56FC5A6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text on a white background&#10;&#10;Description automatically generated">
            <a:extLst>
              <a:ext uri="{FF2B5EF4-FFF2-40B4-BE49-F238E27FC236}">
                <a16:creationId xmlns:a16="http://schemas.microsoft.com/office/drawing/2014/main" id="{2F0BE00C-234E-C924-CDDF-DD6561B8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19705"/>
            <a:ext cx="9396414" cy="5093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black and white symbol&#10;&#10;Description automatically generated">
            <a:extLst>
              <a:ext uri="{FF2B5EF4-FFF2-40B4-BE49-F238E27FC236}">
                <a16:creationId xmlns:a16="http://schemas.microsoft.com/office/drawing/2014/main" id="{60471CBB-72A1-3E1F-B425-62E9C00AF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4" y="5450351"/>
            <a:ext cx="5992813" cy="13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19654</TotalTime>
  <Words>745</Words>
  <Application>Microsoft Macintosh PowerPoint</Application>
  <PresentationFormat>Widescreen</PresentationFormat>
  <Paragraphs>182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-apple-system</vt:lpstr>
      <vt:lpstr>Arial</vt:lpstr>
      <vt:lpstr>Calibri</vt:lpstr>
      <vt:lpstr>Calibri Light</vt:lpstr>
      <vt:lpstr>ElsevierGulliver</vt:lpstr>
      <vt:lpstr>ElsevierSans</vt:lpstr>
      <vt:lpstr>Lato</vt:lpstr>
      <vt:lpstr>noto sans</vt:lpstr>
      <vt:lpstr>Office Theme</vt:lpstr>
      <vt:lpstr>CS6120: Lecture 10 Lexical Semantics</vt:lpstr>
      <vt:lpstr>PowerPoint Presentation</vt:lpstr>
      <vt:lpstr>Commercial Applications: Lexical Semantics</vt:lpstr>
      <vt:lpstr>Knowledge Acquisition Bottleneck: Bar-Hillel (1960) Word-Sense Disambiguation (WSD) is “AI Complete”</vt:lpstr>
      <vt:lpstr>Paths Forward</vt:lpstr>
      <vt:lpstr>house  maison | Chambre</vt:lpstr>
      <vt:lpstr>PowerPoint Presentation</vt:lpstr>
      <vt:lpstr>PowerPoint Presentation</vt:lpstr>
      <vt:lpstr>PowerPoint Presentation</vt:lpstr>
      <vt:lpstr>Metaphor: Classic Hard Problem in NLP</vt:lpstr>
      <vt:lpstr>Repositories</vt:lpstr>
      <vt:lpstr>WordNet: An Example of an Ontology</vt:lpstr>
      <vt:lpstr>MeSH</vt:lpstr>
      <vt:lpstr>JM23</vt:lpstr>
      <vt:lpstr>Tasks</vt:lpstr>
      <vt:lpstr>PowerPoint Presentation</vt:lpstr>
      <vt:lpstr>Winograd Schema (GLUE WNLI)</vt:lpstr>
      <vt:lpstr>Winograd Schema (GLUE WNLI)</vt:lpstr>
      <vt:lpstr>Training on Lexical Resources https://aclanthology.org/2022.lrec-1.676.pdf </vt:lpstr>
      <vt:lpstr>PowerPoint Presentation</vt:lpstr>
      <vt:lpstr>Clustering in Scikit-Learn</vt:lpstr>
      <vt:lpstr>PowerPoint Presentation</vt:lpstr>
      <vt:lpstr>PowerPoint Presentation</vt:lpstr>
      <vt:lpstr>PowerPoint Presentation</vt:lpstr>
      <vt:lpstr>PowerPoint Presentation</vt:lpstr>
      <vt:lpstr>Lexical Resources International Conference on Language Resources and Evaluation (LREC)</vt:lpstr>
      <vt:lpstr>Example of Parallel Corpus https://youtu.be/1jeDPcWEYX0?t=80 </vt:lpstr>
      <vt:lpstr>Applications for Parallel Corpora</vt:lpstr>
      <vt:lpstr>PowerPoint Presentation</vt:lpstr>
      <vt:lpstr>Co-Reference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Church</dc:creator>
  <cp:lastModifiedBy>Church, Kenneth</cp:lastModifiedBy>
  <cp:revision>147</cp:revision>
  <dcterms:created xsi:type="dcterms:W3CDTF">2023-08-31T19:51:53Z</dcterms:created>
  <dcterms:modified xsi:type="dcterms:W3CDTF">2023-11-20T20:00:36Z</dcterms:modified>
</cp:coreProperties>
</file>