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19" r:id="rId16"/>
    <p:sldId id="270" r:id="rId17"/>
    <p:sldId id="328" r:id="rId18"/>
    <p:sldId id="327" r:id="rId19"/>
    <p:sldId id="272" r:id="rId20"/>
    <p:sldId id="273" r:id="rId21"/>
    <p:sldId id="274" r:id="rId22"/>
    <p:sldId id="275" r:id="rId23"/>
    <p:sldId id="276" r:id="rId24"/>
    <p:sldId id="326" r:id="rId25"/>
    <p:sldId id="278" r:id="rId26"/>
    <p:sldId id="277" r:id="rId27"/>
    <p:sldId id="279" r:id="rId28"/>
    <p:sldId id="284" r:id="rId29"/>
    <p:sldId id="280" r:id="rId30"/>
    <p:sldId id="282" r:id="rId31"/>
    <p:sldId id="283" r:id="rId32"/>
    <p:sldId id="285" r:id="rId33"/>
    <p:sldId id="286" r:id="rId34"/>
    <p:sldId id="287" r:id="rId35"/>
    <p:sldId id="289" r:id="rId36"/>
    <p:sldId id="290" r:id="rId37"/>
    <p:sldId id="291" r:id="rId38"/>
    <p:sldId id="293" r:id="rId39"/>
    <p:sldId id="295" r:id="rId40"/>
    <p:sldId id="297" r:id="rId41"/>
    <p:sldId id="296" r:id="rId42"/>
    <p:sldId id="292" r:id="rId43"/>
    <p:sldId id="298" r:id="rId44"/>
    <p:sldId id="299" r:id="rId45"/>
    <p:sldId id="300" r:id="rId46"/>
    <p:sldId id="301" r:id="rId47"/>
    <p:sldId id="305" r:id="rId48"/>
    <p:sldId id="303" r:id="rId49"/>
    <p:sldId id="304" r:id="rId50"/>
    <p:sldId id="306" r:id="rId51"/>
    <p:sldId id="310" r:id="rId52"/>
    <p:sldId id="302" r:id="rId53"/>
    <p:sldId id="307" r:id="rId54"/>
    <p:sldId id="309" r:id="rId55"/>
    <p:sldId id="311" r:id="rId56"/>
    <p:sldId id="330" r:id="rId57"/>
    <p:sldId id="312" r:id="rId58"/>
    <p:sldId id="329" r:id="rId59"/>
    <p:sldId id="313" r:id="rId60"/>
    <p:sldId id="331" r:id="rId61"/>
    <p:sldId id="323" r:id="rId62"/>
    <p:sldId id="308" r:id="rId63"/>
    <p:sldId id="315" r:id="rId64"/>
    <p:sldId id="317" r:id="rId65"/>
    <p:sldId id="316" r:id="rId66"/>
    <p:sldId id="318" r:id="rId67"/>
    <p:sldId id="320" r:id="rId68"/>
    <p:sldId id="321" r:id="rId69"/>
    <p:sldId id="322" r:id="rId70"/>
    <p:sldId id="288" r:id="rId71"/>
    <p:sldId id="324" r:id="rId72"/>
    <p:sldId id="325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1"/>
    <p:restoredTop sz="94626"/>
  </p:normalViewPr>
  <p:slideViewPr>
    <p:cSldViewPr snapToGrid="0">
      <p:cViewPr varScale="1">
        <p:scale>
          <a:sx n="121" d="100"/>
          <a:sy n="121" d="100"/>
        </p:scale>
        <p:origin x="11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BA5CE-6082-924C-8F7E-3A9BEC8D5D8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4C110-7E2B-E44B-8309-35E1A8B34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5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4C110-7E2B-E44B-8309-35E1A8B34B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2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4C110-7E2B-E44B-8309-35E1A8B34B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5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4C110-7E2B-E44B-8309-35E1A8B34BE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9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FB3D-50F3-6056-8A5D-2A41565BC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55510-167A-BD40-08DD-C64849325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55113-24AF-1B99-52CE-ABA08172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F6F2-0367-3D4D-A8A9-7E9CC2D371C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46878-89E9-B085-DF4D-77D23AA0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BD0A-D50B-8805-AD5A-884B5D1D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C7B7-7846-7743-9F2C-4F0CE9E26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2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5B16-F880-EFFE-DC17-CA368CEA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8282-C92A-B29A-F6C2-766CD490A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3B46D-7638-11DD-6FB4-5D873295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F6F2-0367-3D4D-A8A9-7E9CC2D371C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8A8E6-3296-49D6-9D87-FB82D096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780D-53FE-B24F-EAF4-4787F2A8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C7B7-7846-7743-9F2C-4F0CE9E26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2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7F462C-C74A-199A-7EAF-95BEB0B82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2F47B6-83B1-C36D-5178-C2CFA8CB2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D4B83-3BD8-3488-9F3C-F23419FB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F6F2-0367-3D4D-A8A9-7E9CC2D371C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78E86-7608-FECB-D5F3-2D2BAC00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E379D-DFDF-7A3F-8759-C4CA9606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C7B7-7846-7743-9F2C-4F0CE9E26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4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938C-E50C-5F05-0188-ABFD3EEC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B7AB9-C770-D1F6-13B7-B6AE4515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5D003-4531-3A69-2BFB-E3A34206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F6F2-0367-3D4D-A8A9-7E9CC2D371C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F3673-23AA-0453-A4E0-3B8CCF77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45ECC-244D-D44D-E006-878DB9FC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C7B7-7846-7743-9F2C-4F0CE9E26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6829-7145-51E4-DD98-5E46AAF5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339A1-0C77-6709-1F91-877BC1DCB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9DED-CE69-5874-4E40-6E006FDD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F6F2-0367-3D4D-A8A9-7E9CC2D371C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E2AA0-8F21-7818-D2EA-A4BE810A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95536-7302-582F-9A4F-BCEEDAF1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C7B7-7846-7743-9F2C-4F0CE9E26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3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53F1-EBB0-E62C-D46A-E39245FA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ABD4-8598-5E2E-CB14-299E5FF6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3D659-B892-4009-8F5E-EFE917F8C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B27BA-055A-D150-41CB-8EA3D2FB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F6F2-0367-3D4D-A8A9-7E9CC2D371C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14579-4BAA-A7FF-121E-6298E4FC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04BCE-3FA0-F353-2214-04AAE964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C7B7-7846-7743-9F2C-4F0CE9E26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4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75F1-21CA-A99C-4B8F-9A70D893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0A2B5-AD1B-41C4-32F4-B01636A57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4DA2A-6D1F-DFA7-BE59-C6CC9895C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76C6C-9A93-3942-1B4A-A4758C6F4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84F1A-1DB9-5F83-1F4C-92D2657AA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70AF4-6F7E-A29F-A18D-FB80BE79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F6F2-0367-3D4D-A8A9-7E9CC2D371C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CF8C7-A0D2-B8BF-B3B3-C71C5912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593842-333A-7496-D8AF-88DD2A1E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C7B7-7846-7743-9F2C-4F0CE9E26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9CE6-D73C-C5CE-09FE-A5BA36DB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F1A46-BD49-4275-EC90-6FE43146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F6F2-0367-3D4D-A8A9-7E9CC2D371C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5EE46-5F9A-E760-8F8C-419D42D4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CE00E-5815-7665-9FCD-A47392BA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C7B7-7846-7743-9F2C-4F0CE9E26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A8DB5-D8C3-C6D4-9792-4C4EB5DB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F6F2-0367-3D4D-A8A9-7E9CC2D371C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7CBA81-525F-5274-D55A-EDDBF61A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EDCC0-D676-770C-91D4-01B07F29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C7B7-7846-7743-9F2C-4F0CE9E26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3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27DF-2288-371A-CC88-95773AB2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7F89-8925-5E18-3E33-BE692591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81F00-453B-7510-C614-B7D18793B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A3A91-CEA3-8ACE-416B-DBAF093A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F6F2-0367-3D4D-A8A9-7E9CC2D371C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60146-EF93-EC67-7E95-A658C75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1643E-E233-5DDC-89D8-56D4C8BE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C7B7-7846-7743-9F2C-4F0CE9E26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EC4BD-0C2D-D2DE-43E1-83A4EEAD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CB4C2-5034-F07B-60D2-68B2AD005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195D4-7DC6-E84F-5A80-FCE79C201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D8FEA-B975-6555-4700-7581E298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F6F2-0367-3D4D-A8A9-7E9CC2D371C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D96BF-6776-CEE8-D11C-3CF1B57D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BFA2E-D7F3-90BA-EDA7-4AC48425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C7B7-7846-7743-9F2C-4F0CE9E26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4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3F4CCD-1DA7-2B05-E068-0F974FB7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1A534-9324-2294-0DB0-3019A98BB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2D067-F2B3-B5BB-95B0-00599198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F6F2-0367-3D4D-A8A9-7E9CC2D371C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806F5-9191-8F3E-6048-5B084F06F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4300C-9338-6BA1-131D-793BE6B26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C7B7-7846-7743-9F2C-4F0CE9E26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7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grainger.illinois.edu/CS447/fa2020/Slides/Lecture14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stanford.edu/~jurafsky/slp3/13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stanford.edu/~jurafsky/slp3/13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3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3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3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3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eb.stanford.edu/~jurafsky/slp3/13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3.pd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3.pd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withcode.com/sota/speech-recognition-on-wsj-eval92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3.pdf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hyperlink" Target="https://web.stanford.edu/~jurafsky/slp3/16.pdf" TargetMode="External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hyperlink" Target="https://en.wikipedia.org/wiki/Window_function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3.pdf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analytics-vidhya/understanding-the-mel-spectrogram-fca2afa2ce53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3.pdf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3.pdf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0.pdf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web.stanford.edu/~jurafsky/slp3/10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graves/icml_2006.pdf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0.pdf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3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uelogic.com/blog/the-levenshtein-algorithm" TargetMode="External"/><Relationship Id="rId4" Type="http://schemas.openxmlformats.org/officeDocument/2006/relationships/image" Target="../media/image7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6.pdf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6.pdf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3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F21B-76EF-247A-CB14-6906DCD50A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CS6120: Lecture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0E972-8BD8-7333-DF03-4E25CA6A4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Jiaji</a:t>
            </a:r>
            <a:r>
              <a:rPr lang="en-US" dirty="0"/>
              <a:t> Huang</a:t>
            </a:r>
          </a:p>
          <a:p>
            <a:r>
              <a:rPr lang="en-US" dirty="0"/>
              <a:t>https://</a:t>
            </a:r>
            <a:r>
              <a:rPr lang="en-US" dirty="0" err="1"/>
              <a:t>jiaji-huang.github.io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AA2DF-C454-21F2-211A-91A4A7E6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1D6C3E-9C30-B436-B1EA-AED2B4FBC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149" y="1438684"/>
            <a:ext cx="972770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EF11B9-7394-3E99-CEE9-E8A364C005AF}"/>
              </a:ext>
            </a:extLst>
          </p:cNvPr>
          <p:cNvSpPr txBox="1"/>
          <p:nvPr/>
        </p:nvSpPr>
        <p:spPr>
          <a:xfrm>
            <a:off x="951470" y="5955957"/>
            <a:ext cx="850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courses.grainger.illinois.edu</a:t>
            </a:r>
            <a:r>
              <a:rPr lang="en-US" sz="1200" dirty="0">
                <a:hlinkClick r:id="rId3"/>
              </a:rPr>
              <a:t>/CS447/fa2020/Slides/Lecture14.pdf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837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254D-69AE-2455-BCA4-8D9CFE8A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5549-4B62-27B7-A649-8996F6188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Encoder-Decoder Model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BCC19-728F-7520-E7BD-CDD87023B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49"/>
          <a:stretch/>
        </p:blipFill>
        <p:spPr>
          <a:xfrm>
            <a:off x="6765495" y="1109373"/>
            <a:ext cx="4491318" cy="2308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6A25E-A5A7-FC55-8C7B-7381465BA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95" y="2949527"/>
            <a:ext cx="60960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F09492-3613-EB68-F3FC-57E47E9F32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F09492-3613-EB68-F3FC-57E47E9F32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9A238-B662-9F8D-EE54-C3D8AB12F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Option1: Word, too huge vocabulary, cannot handle OOV</a:t>
            </a:r>
          </a:p>
          <a:p>
            <a:r>
              <a:rPr lang="en-US" dirty="0"/>
              <a:t>Option2: character, too long input, inferior performance</a:t>
            </a:r>
          </a:p>
          <a:p>
            <a:r>
              <a:rPr lang="en-US" dirty="0"/>
              <a:t>Option3: </a:t>
            </a:r>
            <a:r>
              <a:rPr lang="en-US" dirty="0" err="1"/>
              <a:t>subwords</a:t>
            </a:r>
            <a:endParaRPr lang="en-US" dirty="0"/>
          </a:p>
          <a:p>
            <a:pPr lvl="1"/>
            <a:r>
              <a:rPr lang="en-US" dirty="0"/>
              <a:t>Several methods to obtain</a:t>
            </a:r>
          </a:p>
          <a:p>
            <a:pPr lvl="2"/>
            <a:r>
              <a:rPr lang="en-US" dirty="0"/>
              <a:t>Byte-pair encoding (BPE)</a:t>
            </a:r>
          </a:p>
          <a:p>
            <a:pPr lvl="2"/>
            <a:r>
              <a:rPr lang="en-US" dirty="0" err="1"/>
              <a:t>Wordpiece</a:t>
            </a:r>
            <a:endParaRPr lang="en-US" dirty="0"/>
          </a:p>
          <a:p>
            <a:pPr lvl="2"/>
            <a:r>
              <a:rPr lang="en-US" dirty="0" err="1"/>
              <a:t>Sentencepiece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9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8849E-DE0D-5AAD-3AAC-10D9EAAA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 Pair Encoding (BPE)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8512D-C989-2003-2C78-6A57E8EF5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Merge the most frequent pair of tokens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6434C-5506-6E03-6739-2503FEF9C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0" y="2591769"/>
            <a:ext cx="7454900" cy="193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49894E-0EDC-D853-C878-81556F135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550" y="4606371"/>
            <a:ext cx="7772400" cy="1886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CC31EA-5E1F-8D80-B899-627DFE594DF5}"/>
              </a:ext>
            </a:extLst>
          </p:cNvPr>
          <p:cNvSpPr txBox="1"/>
          <p:nvPr/>
        </p:nvSpPr>
        <p:spPr>
          <a:xfrm>
            <a:off x="838200" y="6438577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from </a:t>
            </a:r>
            <a:r>
              <a:rPr lang="en-US" sz="1200" dirty="0">
                <a:hlinkClick r:id="rId4"/>
              </a:rPr>
              <a:t>https://web.stanford.edu/~jurafsky/slp3/13.pdf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655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B89A-E732-2AFF-F108-164D76DF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 Pair Encoding (BPE)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EDACFA-35A7-F6C0-7974-3C5CE1DDD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714" y="1690688"/>
            <a:ext cx="69596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72FB8-9175-99EF-20A1-BFF195C8E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714" y="3937001"/>
            <a:ext cx="7277100" cy="196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D4E6B3-4DF3-8B7A-261D-EB5A5DE8DAE0}"/>
              </a:ext>
            </a:extLst>
          </p:cNvPr>
          <p:cNvSpPr txBox="1"/>
          <p:nvPr/>
        </p:nvSpPr>
        <p:spPr>
          <a:xfrm>
            <a:off x="838200" y="6438577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from </a:t>
            </a:r>
            <a:r>
              <a:rPr lang="en-US" sz="1200" dirty="0">
                <a:hlinkClick r:id="rId4"/>
              </a:rPr>
              <a:t>https://web.stanford.edu/~jurafsky/slp3/13.pdf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556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780E-7BCD-8F76-77C4-D0C477E8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 of BPE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35FF4-D395-D892-8FC8-6D155006A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non-meaningful </a:t>
            </a:r>
            <a:r>
              <a:rPr lang="en-US" dirty="0" err="1"/>
              <a:t>subwords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A4CA25-6222-72BB-0F74-6EA7F0C91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765" y="470830"/>
            <a:ext cx="5968235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3C2AAA-D474-4F94-0DD8-38CA84166D5B}"/>
              </a:ext>
            </a:extLst>
          </p:cNvPr>
          <p:cNvSpPr txBox="1"/>
          <p:nvPr/>
        </p:nvSpPr>
        <p:spPr>
          <a:xfrm>
            <a:off x="838200" y="6354375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from </a:t>
            </a:r>
            <a:r>
              <a:rPr lang="en-US" sz="1200" dirty="0">
                <a:hlinkClick r:id="rId3"/>
              </a:rPr>
              <a:t>https://web.stanford.edu/~jurafsky/slp3/13.pdf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11C3C-51AB-A33A-975F-E1C2C308C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44" y="4720567"/>
            <a:ext cx="7772400" cy="4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3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17DA-295D-5692-7228-85739BAE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Wordpiece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719FE-BB78-F198-9A3F-3649ED6FD4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Initialize with a set of all characters</a:t>
                </a:r>
              </a:p>
              <a:p>
                <a:r>
                  <a:rPr lang="en-US" dirty="0"/>
                  <a:t>Repeat till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wordpieces</a:t>
                </a:r>
              </a:p>
              <a:p>
                <a:pPr lvl="1"/>
                <a:r>
                  <a:rPr lang="en-US" dirty="0"/>
                  <a:t>Train an n-gram language model, using the current set</a:t>
                </a:r>
              </a:p>
              <a:p>
                <a:pPr lvl="1"/>
                <a:r>
                  <a:rPr lang="en-US" dirty="0"/>
                  <a:t>Consider concatenating two word pieces, so that the resulting n-gram has biggest likelihood increase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719FE-BB78-F198-9A3F-3649ED6FD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70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2447-7A9A-E890-F80B-D98E08C7F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SentencePiece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FCA9C-F77C-3739-FFEC-AEE4AD5B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library implementing BPE and another method called </a:t>
            </a:r>
            <a:r>
              <a:rPr lang="en-US" i="1" dirty="0"/>
              <a:t>Unigram</a:t>
            </a:r>
          </a:p>
          <a:p>
            <a:r>
              <a:rPr lang="en-US" dirty="0"/>
              <a:t>How Unigram works</a:t>
            </a:r>
          </a:p>
          <a:p>
            <a:pPr lvl="1"/>
            <a:r>
              <a:rPr lang="en-US" dirty="0"/>
              <a:t>Fix token set, learn probabilistic split of words (into these tokens), via EM</a:t>
            </a:r>
          </a:p>
          <a:p>
            <a:pPr lvl="1"/>
            <a:r>
              <a:rPr lang="en-US" dirty="0"/>
              <a:t>Prune away </a:t>
            </a:r>
            <a:r>
              <a:rPr lang="en-US" dirty="0" err="1"/>
              <a:t>subwords</a:t>
            </a:r>
            <a:r>
              <a:rPr lang="en-US" dirty="0"/>
              <a:t> with low probabilities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53F3B-5962-1A3D-6137-C71047C1C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772" y="4003922"/>
            <a:ext cx="7772400" cy="718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D222D4-FACC-CA4E-89CC-73E0ADEE40CE}"/>
              </a:ext>
            </a:extLst>
          </p:cNvPr>
          <p:cNvSpPr txBox="1"/>
          <p:nvPr/>
        </p:nvSpPr>
        <p:spPr>
          <a:xfrm>
            <a:off x="838200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from </a:t>
            </a:r>
            <a:r>
              <a:rPr lang="en-US" sz="1200" dirty="0">
                <a:hlinkClick r:id="rId3"/>
              </a:rPr>
              <a:t>https://web.stanford.edu/~jurafsky/slp3/13.pdf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271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18CB9-B08A-DA98-847E-22F4B2662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Chinese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5B08-C4E9-D908-0FF8-27BB98CD2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Languages without space separating words</a:t>
            </a:r>
          </a:p>
          <a:p>
            <a:r>
              <a:rPr lang="en-US" dirty="0"/>
              <a:t>Run </a:t>
            </a:r>
            <a:r>
              <a:rPr lang="en-US" dirty="0" err="1"/>
              <a:t>segmenter</a:t>
            </a:r>
            <a:r>
              <a:rPr lang="en-US" dirty="0"/>
              <a:t> first, e.g.,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jieba分词-强大的Python 中文分词库- 知乎">
            <a:extLst>
              <a:ext uri="{FF2B5EF4-FFF2-40B4-BE49-F238E27FC236}">
                <a16:creationId xmlns:a16="http://schemas.microsoft.com/office/drawing/2014/main" id="{70B46CC2-D66F-9515-BAC3-FD284931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94" y="3074194"/>
            <a:ext cx="4394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C19E7-467C-EC7F-9B19-8079B2F1E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309" y="3429000"/>
            <a:ext cx="4000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4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5A3D-5078-205D-AC89-A7891C1D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A4EF9E-BFFE-95B1-D76F-D513599FF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86" y="1479636"/>
            <a:ext cx="9844268" cy="4114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0AC651-8C56-E04A-C9F0-1DB59DBB1765}"/>
              </a:ext>
            </a:extLst>
          </p:cNvPr>
          <p:cNvSpPr txBox="1"/>
          <p:nvPr/>
        </p:nvSpPr>
        <p:spPr>
          <a:xfrm>
            <a:off x="1014486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https://web.stanford.edu/~jurafsky/slp3/13.pdf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021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4C26-888F-F074-3EFF-B4157B79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Transformer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7E9D7F1-8723-909F-56A6-816F6AFDA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202" y="1600200"/>
            <a:ext cx="4575843" cy="2743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D818C8-56CC-A8BB-D511-A062E1848F46}"/>
              </a:ext>
            </a:extLst>
          </p:cNvPr>
          <p:cNvSpPr txBox="1"/>
          <p:nvPr/>
        </p:nvSpPr>
        <p:spPr>
          <a:xfrm>
            <a:off x="922202" y="6054079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https://web.stanford.edu/~jurafsky/slp3/10.pdf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448FBD-A35C-F82C-A516-F2429464F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515" y="1096804"/>
            <a:ext cx="5542108" cy="384048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41CD56-8FC6-D0BE-0AAB-18383E45AF22}"/>
              </a:ext>
            </a:extLst>
          </p:cNvPr>
          <p:cNvCxnSpPr>
            <a:cxnSpLocks/>
          </p:cNvCxnSpPr>
          <p:nvPr/>
        </p:nvCxnSpPr>
        <p:spPr>
          <a:xfrm flipV="1">
            <a:off x="4636408" y="1146245"/>
            <a:ext cx="1332107" cy="2255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7C688B-0CF4-6699-2541-B5F2388BE1B2}"/>
              </a:ext>
            </a:extLst>
          </p:cNvPr>
          <p:cNvCxnSpPr>
            <a:cxnSpLocks/>
          </p:cNvCxnSpPr>
          <p:nvPr/>
        </p:nvCxnSpPr>
        <p:spPr>
          <a:xfrm>
            <a:off x="4636408" y="3608173"/>
            <a:ext cx="1332107" cy="8402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5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CD82-0AD9-2FF1-F330-749418A5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in for cross-attention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14323C-958E-B40D-E8A1-D9350C667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0209"/>
            <a:ext cx="6145328" cy="4572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A9700-12FE-BFF2-5BCE-39FA42729D6A}"/>
              </a:ext>
            </a:extLst>
          </p:cNvPr>
          <p:cNvSpPr txBox="1"/>
          <p:nvPr/>
        </p:nvSpPr>
        <p:spPr>
          <a:xfrm>
            <a:off x="1014486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https://web.stanford.edu/~jurafsky/slp3/13.pdf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D7C89-EBDC-3A1F-E80A-0F2308863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531" y="3120896"/>
            <a:ext cx="462425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97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9351-FD38-BD2A-C3F1-94D8B641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Attention is alignment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43420C-810D-35D7-EDFC-5FA3029FA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0388" y="593408"/>
            <a:ext cx="4871612" cy="1097280"/>
          </a:xfrm>
        </p:spPr>
      </p:pic>
      <p:pic>
        <p:nvPicPr>
          <p:cNvPr id="1026" name="Picture 2" descr="diagram of attention">
            <a:extLst>
              <a:ext uri="{FF2B5EF4-FFF2-40B4-BE49-F238E27FC236}">
                <a16:creationId xmlns:a16="http://schemas.microsoft.com/office/drawing/2014/main" id="{8CD1C648-9129-28A6-F587-6BD7CCCAA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59" y="1920875"/>
            <a:ext cx="465560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EC2EE5-E02C-6088-55C4-2127B3F20C62}"/>
              </a:ext>
            </a:extLst>
          </p:cNvPr>
          <p:cNvCxnSpPr/>
          <p:nvPr/>
        </p:nvCxnSpPr>
        <p:spPr>
          <a:xfrm>
            <a:off x="1614959" y="1747878"/>
            <a:ext cx="0" cy="16008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7FBA44-1658-2288-EC60-F67C6FFE2303}"/>
              </a:ext>
            </a:extLst>
          </p:cNvPr>
          <p:cNvCxnSpPr>
            <a:cxnSpLocks/>
          </p:cNvCxnSpPr>
          <p:nvPr/>
        </p:nvCxnSpPr>
        <p:spPr>
          <a:xfrm rot="16200000">
            <a:off x="2427716" y="950266"/>
            <a:ext cx="0" cy="16008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000331-7B8F-AB5D-4701-2680A9CCEBF1}"/>
              </a:ext>
            </a:extLst>
          </p:cNvPr>
          <p:cNvSpPr txBox="1"/>
          <p:nvPr/>
        </p:nvSpPr>
        <p:spPr>
          <a:xfrm>
            <a:off x="679621" y="3225114"/>
            <a:ext cx="114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687C77-921C-04AB-1E43-A5DBF8F55578}"/>
              </a:ext>
            </a:extLst>
          </p:cNvPr>
          <p:cNvSpPr txBox="1"/>
          <p:nvPr/>
        </p:nvSpPr>
        <p:spPr>
          <a:xfrm>
            <a:off x="3377512" y="1423816"/>
            <a:ext cx="88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64824-C290-9C00-47EC-6830D5CD6819}"/>
              </a:ext>
            </a:extLst>
          </p:cNvPr>
          <p:cNvSpPr txBox="1"/>
          <p:nvPr/>
        </p:nvSpPr>
        <p:spPr>
          <a:xfrm>
            <a:off x="6512011" y="2224216"/>
            <a:ext cx="556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the alignment is neither diagonal, nor triangular!</a:t>
            </a:r>
          </a:p>
        </p:txBody>
      </p:sp>
    </p:spTree>
    <p:extLst>
      <p:ext uri="{BB962C8B-B14F-4D97-AF65-F5344CB8AC3E}">
        <p14:creationId xmlns:p14="http://schemas.microsoft.com/office/powerpoint/2010/main" val="2470494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2192-0A95-2EB9-D85C-E01506EE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C25AA-ADC9-7387-9CA9-8638FAD4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Simultaneous Translation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D23F8-2348-0C29-CC3C-EA6F52D8E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113" y="509630"/>
            <a:ext cx="6259859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8F8461-A147-2786-BD62-D3C2E792E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042" y="2062163"/>
            <a:ext cx="382446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78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8E12D-7154-8788-084B-4DFCAAF4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BAEE5A-776A-0823-C47C-99F337917B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Multilingual Translation</a:t>
                </a:r>
              </a:p>
              <a:p>
                <a:r>
                  <a:rPr lang="en-US" dirty="0"/>
                  <a:t>Language encoding token: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BAEE5A-776A-0823-C47C-99F337917B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4033338-06EA-4644-3AEA-2CA09F70D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102" y="3179119"/>
            <a:ext cx="62357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B470-3D83-295E-D4F7-D51D0CF9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29200-E1ED-FF23-3B3D-A70565816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Unsupervised Machine Translation</a:t>
                </a:r>
              </a:p>
              <a:p>
                <a:pPr lvl="1"/>
                <a:r>
                  <a:rPr lang="en-US" dirty="0"/>
                  <a:t>Source and target text has no correspondence</a:t>
                </a:r>
              </a:p>
              <a:p>
                <a:r>
                  <a:rPr lang="en-US" dirty="0"/>
                  <a:t>Method</a:t>
                </a:r>
              </a:p>
              <a:p>
                <a:pPr lvl="1"/>
                <a:r>
                  <a:rPr lang="en-US" dirty="0"/>
                  <a:t>Initialize: Word-to-word translation (bilingual lexicon induction)</a:t>
                </a:r>
              </a:p>
              <a:p>
                <a:pPr lvl="1"/>
                <a:r>
                  <a:rPr lang="en-US" dirty="0"/>
                  <a:t>Train encoder-decoder by</a:t>
                </a:r>
              </a:p>
              <a:p>
                <a:pPr lvl="2"/>
                <a:r>
                  <a:rPr lang="en-US" dirty="0"/>
                  <a:t>Sample source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translation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using current model</a:t>
                </a:r>
              </a:p>
              <a:p>
                <a:pPr lvl="2"/>
                <a:r>
                  <a:rPr lang="en-US" dirty="0"/>
                  <a:t>Train as if supervised case, using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29200-E1ED-FF23-3B3D-A70565816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1DE0EAC-4FC1-666E-06BE-7AF1A7F70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20" y="203677"/>
            <a:ext cx="62668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54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EDCF-17BC-EECF-DEAF-53E47907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BB3DE-4613-A6C0-E314-89E5E5C0E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Translation</a:t>
            </a:r>
          </a:p>
          <a:p>
            <a:pPr lvl="1"/>
            <a:r>
              <a:rPr lang="en-US" dirty="0"/>
              <a:t>Question Answering</a:t>
            </a:r>
          </a:p>
          <a:p>
            <a:r>
              <a:rPr lang="en-US" dirty="0"/>
              <a:t>Other Modality</a:t>
            </a:r>
          </a:p>
          <a:p>
            <a:pPr lvl="1"/>
            <a:r>
              <a:rPr lang="en-US" dirty="0"/>
              <a:t>Speech to text</a:t>
            </a:r>
          </a:p>
          <a:p>
            <a:pPr lvl="1"/>
            <a:r>
              <a:rPr lang="en-US" dirty="0"/>
              <a:t>Text to Speech</a:t>
            </a:r>
          </a:p>
          <a:p>
            <a:pPr lvl="1"/>
            <a:r>
              <a:rPr lang="en-US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38281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ECA7-69C4-CDDE-78A5-74E9F5F4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Paradigms of 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CF23C-2480-7989-14CE-3AACEF934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domain QA</a:t>
            </a:r>
          </a:p>
          <a:p>
            <a:r>
              <a:rPr lang="en-US" dirty="0"/>
              <a:t>Knowledge-based QA</a:t>
            </a:r>
          </a:p>
          <a:p>
            <a:r>
              <a:rPr lang="en-US" dirty="0"/>
              <a:t>Language Model, e.g., </a:t>
            </a:r>
            <a:r>
              <a:rPr lang="en-US" dirty="0" err="1"/>
              <a:t>ChatGPT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0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FD16-1C3D-879A-8245-816C5DE6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domain QA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8BD87-0534-8226-26AB-EBF98D778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Retrieval (IR)</a:t>
            </a:r>
          </a:p>
          <a:p>
            <a:r>
              <a:rPr lang="en-US" dirty="0"/>
              <a:t>Reading Comprehension: extract a range of text as answer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2490D-9C83-AEA1-A049-5B33CC5BAAB1}"/>
              </a:ext>
            </a:extLst>
          </p:cNvPr>
          <p:cNvSpPr txBox="1"/>
          <p:nvPr/>
        </p:nvSpPr>
        <p:spPr>
          <a:xfrm>
            <a:off x="1014486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Examples from </a:t>
            </a:r>
            <a:r>
              <a:rPr lang="en-US" sz="1200" dirty="0">
                <a:hlinkClick r:id="rId2"/>
              </a:rPr>
              <a:t>https://web.stanford.edu/~jurafsky/slp3/14.pdf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3C5AF0-DDA5-BF8A-3960-93F3FC20F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89" y="2987126"/>
            <a:ext cx="8052573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84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8548-D257-FC3F-C6B4-DFA37ADC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DC46F1-D86D-B370-6221-AE1867CF5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50" y="2210594"/>
            <a:ext cx="10325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19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6592-45B4-D3A5-66B8-800F438C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based on </a:t>
            </a:r>
            <a:r>
              <a:rPr lang="en-US" dirty="0" err="1"/>
              <a:t>tf-idf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2792D-521B-6CA9-97E4-9584CC623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Encode each document using </a:t>
            </a:r>
            <a:r>
              <a:rPr lang="en-US" dirty="0" err="1"/>
              <a:t>tf-idf</a:t>
            </a:r>
            <a:endParaRPr lang="en-US" dirty="0"/>
          </a:p>
          <a:p>
            <a:r>
              <a:rPr lang="en-US" dirty="0"/>
              <a:t>Recap for </a:t>
            </a:r>
            <a:r>
              <a:rPr lang="en-US" dirty="0" err="1"/>
              <a:t>tf-idf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Score(q, d) = cos(q, d), where q, d are </a:t>
            </a:r>
            <a:r>
              <a:rPr lang="en-US" dirty="0" err="1"/>
              <a:t>tf-idf</a:t>
            </a:r>
            <a:r>
              <a:rPr lang="en-US" dirty="0"/>
              <a:t> vectors for query and document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93527-A264-FB64-2F46-620A500A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710" y="2806700"/>
            <a:ext cx="3302000" cy="62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A8488-B948-A0E9-03D6-20CD45299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997" y="3429000"/>
            <a:ext cx="1651000" cy="69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CBD4FA-B64E-61F6-8EF9-B173D628C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997" y="4189795"/>
            <a:ext cx="2362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0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D9548-0FDB-5219-9743-C2C3C559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Typical Architectures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EFE2D13-32F5-2D6E-FACD-89E28352A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47" y="1391516"/>
            <a:ext cx="5997992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60BEF3-A87F-14AB-8AF4-941E10264B37}"/>
              </a:ext>
            </a:extLst>
          </p:cNvPr>
          <p:cNvSpPr txBox="1"/>
          <p:nvPr/>
        </p:nvSpPr>
        <p:spPr>
          <a:xfrm>
            <a:off x="936615" y="6354375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web.stanford.edu</a:t>
            </a:r>
            <a:r>
              <a:rPr lang="en-US" sz="1200" dirty="0">
                <a:hlinkClick r:id="rId3"/>
              </a:rPr>
              <a:t>/~</a:t>
            </a:r>
            <a:r>
              <a:rPr lang="en-US" sz="1200" dirty="0" err="1">
                <a:hlinkClick r:id="rId3"/>
              </a:rPr>
              <a:t>jurafsky</a:t>
            </a:r>
            <a:r>
              <a:rPr lang="en-US" sz="1200" dirty="0">
                <a:hlinkClick r:id="rId3"/>
              </a:rPr>
              <a:t>/slp3/9.pdf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0295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89D6-812A-CE22-C27C-559205D9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based on Deep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FE9CC-8B2F-990B-1F11-9C132048A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Drawback of </a:t>
            </a:r>
            <a:r>
              <a:rPr lang="en-US" dirty="0" err="1"/>
              <a:t>tf-idf</a:t>
            </a:r>
            <a:r>
              <a:rPr lang="en-US" dirty="0"/>
              <a:t> approach:</a:t>
            </a:r>
          </a:p>
          <a:p>
            <a:pPr lvl="1"/>
            <a:r>
              <a:rPr lang="en-US" dirty="0"/>
              <a:t>Query words must overlap with those in document</a:t>
            </a:r>
          </a:p>
          <a:p>
            <a:r>
              <a:rPr lang="en-US" dirty="0"/>
              <a:t>Instead, </a:t>
            </a:r>
            <a:r>
              <a:rPr lang="en-US"/>
              <a:t>we could encode </a:t>
            </a:r>
            <a:r>
              <a:rPr lang="en-US" dirty="0"/>
              <a:t>with dense vectors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016E721-C7EA-956C-2898-795A72EB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81" y="3334137"/>
            <a:ext cx="7879157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51E92-17B1-D8D2-88AF-CF661C48A1DD}"/>
              </a:ext>
            </a:extLst>
          </p:cNvPr>
          <p:cNvSpPr txBox="1"/>
          <p:nvPr/>
        </p:nvSpPr>
        <p:spPr>
          <a:xfrm>
            <a:off x="1076270" y="6092308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Examples from </a:t>
            </a:r>
            <a:r>
              <a:rPr lang="en-US" sz="1200" dirty="0">
                <a:hlinkClick r:id="rId3"/>
              </a:rPr>
              <a:t>https://web.stanford.edu/~jurafsky/slp3/14.pdf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976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E0A3-AA1A-326B-AD2B-438B0D1B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BC30-A528-E8D2-7245-60DBE8A3E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retrieved doc, Find span of text as answer</a:t>
            </a:r>
          </a:p>
          <a:p>
            <a:r>
              <a:rPr lang="en-US" dirty="0"/>
              <a:t>Example setup:</a:t>
            </a:r>
          </a:p>
          <a:p>
            <a:pPr lvl="1"/>
            <a:r>
              <a:rPr lang="en-US" dirty="0"/>
              <a:t>Input:</a:t>
            </a:r>
          </a:p>
          <a:p>
            <a:pPr lvl="2"/>
            <a:r>
              <a:rPr lang="en-US" dirty="0"/>
              <a:t>Question: How tall is Mt. Everest?</a:t>
            </a:r>
          </a:p>
          <a:p>
            <a:pPr lvl="2"/>
            <a:r>
              <a:rPr lang="en-US" dirty="0"/>
              <a:t>Passage: “… Reaching 29,029 feet at its summit, Mt. Everest stands …”</a:t>
            </a:r>
          </a:p>
          <a:p>
            <a:pPr lvl="1"/>
            <a:r>
              <a:rPr lang="en-US" dirty="0"/>
              <a:t>Return:</a:t>
            </a:r>
          </a:p>
          <a:p>
            <a:pPr lvl="2"/>
            <a:r>
              <a:rPr lang="en-US" dirty="0"/>
              <a:t> 29,029 feet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Formulated into span labeling problem</a:t>
            </a:r>
          </a:p>
        </p:txBody>
      </p:sp>
    </p:spTree>
    <p:extLst>
      <p:ext uri="{BB962C8B-B14F-4D97-AF65-F5344CB8AC3E}">
        <p14:creationId xmlns:p14="http://schemas.microsoft.com/office/powerpoint/2010/main" val="2005828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3492-6003-F948-DD36-53349FAC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 labeling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1CB90-5A94-B015-BE9A-45F02B556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4764"/>
            <a:ext cx="6639791" cy="4114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E90331-0641-7C7C-F9EF-4F19B42E6311}"/>
              </a:ext>
            </a:extLst>
          </p:cNvPr>
          <p:cNvSpPr txBox="1"/>
          <p:nvPr/>
        </p:nvSpPr>
        <p:spPr>
          <a:xfrm>
            <a:off x="7908324" y="1470454"/>
            <a:ext cx="40777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Span start embedding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Span end embedding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Training loss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188109-B61C-B126-B52A-B599E6888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476" y="2559650"/>
            <a:ext cx="3156257" cy="1005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934C28-9B06-A35F-1D2D-32C608575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476" y="3565490"/>
            <a:ext cx="30480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9A11FC-9BBE-5596-6652-E8BCCD32E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476" y="4984046"/>
            <a:ext cx="34747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19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ECA7-69C4-CDDE-78A5-74E9F5F4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Paradigms of 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CF23C-2480-7989-14CE-3AACEF934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domain QA</a:t>
            </a:r>
          </a:p>
          <a:p>
            <a:r>
              <a:rPr lang="en-US" dirty="0"/>
              <a:t>Knowledge-based QA</a:t>
            </a:r>
          </a:p>
          <a:p>
            <a:r>
              <a:rPr lang="en-US" dirty="0"/>
              <a:t>Language Model, e.g., </a:t>
            </a:r>
            <a:r>
              <a:rPr lang="en-US" dirty="0" err="1"/>
              <a:t>ChatGPT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9EE3-5761-A5A6-435D-233A0DD7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Knowledge-based 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89B2-2FAB-DA1F-5978-16127F559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Setup:</a:t>
            </a:r>
          </a:p>
          <a:p>
            <a:pPr lvl="1"/>
            <a:r>
              <a:rPr lang="en-US" dirty="0"/>
              <a:t>Input:</a:t>
            </a:r>
          </a:p>
          <a:p>
            <a:pPr lvl="2"/>
            <a:r>
              <a:rPr lang="en-US" dirty="0"/>
              <a:t>Question: where is Golden Gate Park?</a:t>
            </a:r>
          </a:p>
          <a:p>
            <a:pPr lvl="2"/>
            <a:r>
              <a:rPr lang="en-US" dirty="0"/>
              <a:t>RDF (Resource Description Framework) triples, e.g.,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Subject			predicate 	object</a:t>
            </a:r>
          </a:p>
          <a:p>
            <a:pPr marL="914400" lvl="2" indent="0">
              <a:buNone/>
            </a:pPr>
            <a:r>
              <a:rPr lang="en-US" dirty="0"/>
              <a:t>Golden Gate Park 	location 		San Francisco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Return:</a:t>
            </a:r>
          </a:p>
          <a:p>
            <a:pPr marL="914400" lvl="2" indent="0">
              <a:buNone/>
            </a:pPr>
            <a:r>
              <a:rPr lang="en-US" dirty="0"/>
              <a:t>San Francisco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D6D6D-4774-3182-ADF5-7B4689DE1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374" y="867268"/>
            <a:ext cx="36637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69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4DAC-2E0E-667D-DF74-4600F042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Knowledge-based 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6A28C-2E8C-FB3E-A7F0-469D7F0AC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which triple can answer the question?</a:t>
            </a:r>
          </a:p>
          <a:p>
            <a:pPr marL="0" indent="0" algn="ctr">
              <a:buNone/>
            </a:pPr>
            <a:r>
              <a:rPr lang="en-US" sz="2000" dirty="0"/>
              <a:t>“where is Golden Gate Park?”</a:t>
            </a:r>
          </a:p>
          <a:p>
            <a:r>
              <a:rPr lang="en-US" dirty="0"/>
              <a:t>Entity linking</a:t>
            </a:r>
          </a:p>
          <a:p>
            <a:pPr lvl="1"/>
            <a:r>
              <a:rPr lang="en-US" dirty="0"/>
              <a:t>Link “Golden State park” to relevant triples</a:t>
            </a:r>
          </a:p>
          <a:p>
            <a:r>
              <a:rPr lang="en-US" dirty="0"/>
              <a:t>Relation Linking</a:t>
            </a:r>
          </a:p>
          <a:p>
            <a:pPr lvl="1"/>
            <a:r>
              <a:rPr lang="en-US" dirty="0"/>
              <a:t>Link “where” to a triple with ”location” as predicate</a:t>
            </a:r>
          </a:p>
        </p:txBody>
      </p:sp>
    </p:spTree>
    <p:extLst>
      <p:ext uri="{BB962C8B-B14F-4D97-AF65-F5344CB8AC3E}">
        <p14:creationId xmlns:p14="http://schemas.microsoft.com/office/powerpoint/2010/main" val="3115058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6F68-35E0-76C6-47FB-4EE9733B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Linking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903987-34EF-FC74-E16E-4F38D5759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559" y="1461294"/>
            <a:ext cx="8108156" cy="4572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DBD2DF-8549-52E1-422E-C51916E2495C}"/>
              </a:ext>
            </a:extLst>
          </p:cNvPr>
          <p:cNvSpPr txBox="1"/>
          <p:nvPr/>
        </p:nvSpPr>
        <p:spPr>
          <a:xfrm>
            <a:off x="1014486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https://web.stanford.edu/~jurafsky/slp3/14.pdf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8095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A009-1114-E0C2-742E-16C78C01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Linking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4D4C6-8D0E-4FE1-8B8A-C4E97958DF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Encode the question via an encoder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Trainable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each relation</a:t>
                </a:r>
              </a:p>
              <a:p>
                <a:r>
                  <a:rPr lang="en-US" dirty="0"/>
                  <a:t>Compute score</a:t>
                </a:r>
              </a:p>
              <a:p>
                <a:endParaRPr lang="en-US" dirty="0"/>
              </a:p>
              <a:p>
                <a:r>
                  <a:rPr lang="en-US" dirty="0"/>
                  <a:t>Choose the relation with </a:t>
                </a:r>
                <a:r>
                  <a:rPr lang="en-US" dirty="0" err="1"/>
                  <a:t>softmax</a:t>
                </a:r>
                <a:r>
                  <a:rPr lang="en-US" dirty="0"/>
                  <a:t> probability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4D4C6-8D0E-4FE1-8B8A-C4E97958DF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2CEFD5A-12D3-1EE3-B3AB-C8EB3A327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911" y="2618497"/>
            <a:ext cx="5172892" cy="548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C6FDAB-CB68-0818-7CA0-3D56CF1B5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288" y="4360597"/>
            <a:ext cx="276813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08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ECA7-69C4-CDDE-78A5-74E9F5F4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Paradigms of 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CF23C-2480-7989-14CE-3AACEF934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domain QA</a:t>
            </a:r>
          </a:p>
          <a:p>
            <a:r>
              <a:rPr lang="en-US" dirty="0"/>
              <a:t>Knowledge-based QA</a:t>
            </a:r>
          </a:p>
          <a:p>
            <a:r>
              <a:rPr lang="en-US" dirty="0"/>
              <a:t>Language Model, e.g., </a:t>
            </a:r>
            <a:r>
              <a:rPr lang="en-US" dirty="0" err="1"/>
              <a:t>ChatGPT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FF1E-14DC-1C75-C88E-0D456D12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 (LLM) for 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939A-7239-41C2-A812-41BCD5B52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Trained on huge corpora, LLM’s store knowledge</a:t>
            </a:r>
          </a:p>
          <a:p>
            <a:r>
              <a:rPr lang="en-US" dirty="0"/>
              <a:t>Many open API’s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EB6061D-5960-AF67-DDF3-97C7187D0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866" y="3136428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BF894A-9D2E-DC59-3329-9FA441DF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021" y="3136428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52AE85-494E-6DD6-D0A6-97D79F094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525" y="3136428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9991F-64A7-4834-734D-1B3362D86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945" y="2999268"/>
            <a:ext cx="239248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6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EDCF-17BC-EECF-DEAF-53E47907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BB3DE-4613-A6C0-E314-89E5E5C0E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Translation</a:t>
            </a:r>
          </a:p>
          <a:p>
            <a:pPr lvl="1"/>
            <a:r>
              <a:rPr lang="en-US" dirty="0"/>
              <a:t>Question Answering</a:t>
            </a:r>
          </a:p>
          <a:p>
            <a:r>
              <a:rPr lang="en-US" dirty="0"/>
              <a:t>Other Modality</a:t>
            </a:r>
          </a:p>
          <a:p>
            <a:pPr lvl="1"/>
            <a:r>
              <a:rPr lang="en-US" dirty="0"/>
              <a:t>Speech to text</a:t>
            </a:r>
          </a:p>
          <a:p>
            <a:pPr lvl="1"/>
            <a:r>
              <a:rPr lang="en-US" dirty="0"/>
              <a:t>Text to Speech</a:t>
            </a:r>
          </a:p>
          <a:p>
            <a:pPr lvl="1"/>
            <a:r>
              <a:rPr lang="en-US" dirty="0"/>
              <a:t>Vision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0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6A8A-7E86-FEB7-7792-A5837678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and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24D5C-4D63-E241-3162-83DF108C8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Factuality</a:t>
            </a:r>
          </a:p>
          <a:p>
            <a:pPr lvl="1"/>
            <a:r>
              <a:rPr lang="en-US" dirty="0"/>
              <a:t>Stochastic Parrot, fluent but false</a:t>
            </a:r>
          </a:p>
          <a:p>
            <a:r>
              <a:rPr lang="en-US" dirty="0"/>
              <a:t>Harmfulness</a:t>
            </a:r>
          </a:p>
          <a:p>
            <a:pPr lvl="1"/>
            <a:r>
              <a:rPr lang="en-US" dirty="0"/>
              <a:t>Question: “How to make a bomb?”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7B7EF-7126-3231-6B4C-CAACB839F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81037"/>
            <a:ext cx="5904882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89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EDCF-17BC-EECF-DEAF-53E47907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BB3DE-4613-A6C0-E314-89E5E5C0E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Translation</a:t>
            </a:r>
          </a:p>
          <a:p>
            <a:pPr lvl="1"/>
            <a:r>
              <a:rPr lang="en-US" dirty="0"/>
              <a:t>Question Answering</a:t>
            </a:r>
          </a:p>
          <a:p>
            <a:r>
              <a:rPr lang="en-US" dirty="0"/>
              <a:t>Other Modality</a:t>
            </a:r>
          </a:p>
          <a:p>
            <a:pPr lvl="1"/>
            <a:r>
              <a:rPr lang="en-US" dirty="0"/>
              <a:t>Speech to text</a:t>
            </a:r>
          </a:p>
          <a:p>
            <a:pPr lvl="1"/>
            <a:r>
              <a:rPr lang="en-US" dirty="0"/>
              <a:t>Text to Speech</a:t>
            </a:r>
          </a:p>
          <a:p>
            <a:pPr lvl="1"/>
            <a:r>
              <a:rPr lang="en-US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28719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B3E8-3830-DEEF-1129-BD2B6FB2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FB28-9D35-C3C8-7639-385C5310E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Speech Recognition (ASR)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Speech synthesis, or Text-to-Speech (TTS)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24E0A-B4E9-BB3E-0B42-1E6F512CA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98" y="2520777"/>
            <a:ext cx="5250180" cy="118872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97A0957-45BB-F0FB-6BA5-EC5A901D44D2}"/>
              </a:ext>
            </a:extLst>
          </p:cNvPr>
          <p:cNvSpPr/>
          <p:nvPr/>
        </p:nvSpPr>
        <p:spPr>
          <a:xfrm>
            <a:off x="7129847" y="2755555"/>
            <a:ext cx="1260389" cy="9539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75AF7-1A3D-5FBF-3E35-152864D9124C}"/>
              </a:ext>
            </a:extLst>
          </p:cNvPr>
          <p:cNvSpPr txBox="1"/>
          <p:nvPr/>
        </p:nvSpPr>
        <p:spPr>
          <a:xfrm>
            <a:off x="7352269" y="2977977"/>
            <a:ext cx="85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ASR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39A2A61-4299-B47C-B6DF-1D081CE88E10}"/>
              </a:ext>
            </a:extLst>
          </p:cNvPr>
          <p:cNvSpPr/>
          <p:nvPr/>
        </p:nvSpPr>
        <p:spPr>
          <a:xfrm>
            <a:off x="6401022" y="3013547"/>
            <a:ext cx="605481" cy="38606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74C52F5-068D-AF54-BC65-5DD691E8407C}"/>
              </a:ext>
            </a:extLst>
          </p:cNvPr>
          <p:cNvSpPr/>
          <p:nvPr/>
        </p:nvSpPr>
        <p:spPr>
          <a:xfrm>
            <a:off x="8606591" y="3013547"/>
            <a:ext cx="605481" cy="38606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4222A-1D08-87F6-6E9D-8B984A76ABDB}"/>
              </a:ext>
            </a:extLst>
          </p:cNvPr>
          <p:cNvSpPr txBox="1"/>
          <p:nvPr/>
        </p:nvSpPr>
        <p:spPr>
          <a:xfrm>
            <a:off x="9351779" y="2944967"/>
            <a:ext cx="274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It’s time for lunch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64BFC7-6895-F78E-5C3B-ABEFB7E5110C}"/>
              </a:ext>
            </a:extLst>
          </p:cNvPr>
          <p:cNvSpPr txBox="1"/>
          <p:nvPr/>
        </p:nvSpPr>
        <p:spPr>
          <a:xfrm>
            <a:off x="891521" y="5284515"/>
            <a:ext cx="274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It’s time for lunch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0A9FBFC-5217-91C2-91BB-00A7C19DB9E2}"/>
              </a:ext>
            </a:extLst>
          </p:cNvPr>
          <p:cNvSpPr/>
          <p:nvPr/>
        </p:nvSpPr>
        <p:spPr>
          <a:xfrm>
            <a:off x="3747316" y="5353095"/>
            <a:ext cx="605481" cy="38606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43AF6BA-E1D9-6792-AF82-2EE1774752E9}"/>
              </a:ext>
            </a:extLst>
          </p:cNvPr>
          <p:cNvSpPr/>
          <p:nvPr/>
        </p:nvSpPr>
        <p:spPr>
          <a:xfrm>
            <a:off x="4718666" y="5069154"/>
            <a:ext cx="1260389" cy="9539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E4967-4BDB-9413-91B9-117CF3C5E117}"/>
              </a:ext>
            </a:extLst>
          </p:cNvPr>
          <p:cNvSpPr txBox="1"/>
          <p:nvPr/>
        </p:nvSpPr>
        <p:spPr>
          <a:xfrm>
            <a:off x="4996249" y="5284515"/>
            <a:ext cx="85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TTS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B7081B6-ECB8-9DAF-BC6D-A889EA9287E6}"/>
              </a:ext>
            </a:extLst>
          </p:cNvPr>
          <p:cNvSpPr/>
          <p:nvPr/>
        </p:nvSpPr>
        <p:spPr>
          <a:xfrm>
            <a:off x="6256638" y="5353154"/>
            <a:ext cx="605481" cy="38606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59AD20-D9EE-BFE0-17CA-D8EDD2C9B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938" y="4865266"/>
            <a:ext cx="525018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4726-B647-C061-4132-8F24BCAB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Error Rate (WER) on WSJ eval92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F0462F-0E1E-EFED-DCED-60246A4DC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930" y="1690688"/>
            <a:ext cx="7053942" cy="4114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ED4582-70E3-812B-6CD8-DBED013198BB}"/>
              </a:ext>
            </a:extLst>
          </p:cNvPr>
          <p:cNvSpPr txBox="1"/>
          <p:nvPr/>
        </p:nvSpPr>
        <p:spPr>
          <a:xfrm>
            <a:off x="838200" y="6215876"/>
            <a:ext cx="7871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paperswithcode.com</a:t>
            </a:r>
            <a:r>
              <a:rPr lang="en-US" sz="1200" dirty="0">
                <a:hlinkClick r:id="rId3"/>
              </a:rPr>
              <a:t>/</a:t>
            </a:r>
            <a:r>
              <a:rPr lang="en-US" sz="1200" dirty="0" err="1">
                <a:hlinkClick r:id="rId3"/>
              </a:rPr>
              <a:t>sota</a:t>
            </a:r>
            <a:r>
              <a:rPr lang="en-US" sz="1200" dirty="0">
                <a:hlinkClick r:id="rId3"/>
              </a:rPr>
              <a:t>/speech-recognition-on-wsj-eval92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8287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C261-4494-E30D-8B3F-50254F04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ASR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0D213B-737B-6F98-BE55-6A3D164B8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779" y="1437095"/>
            <a:ext cx="8364442" cy="4572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AC0C9-EE9A-15EC-B685-F5275AD822BC}"/>
              </a:ext>
            </a:extLst>
          </p:cNvPr>
          <p:cNvSpPr txBox="1"/>
          <p:nvPr/>
        </p:nvSpPr>
        <p:spPr>
          <a:xfrm>
            <a:off x="1014486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https://web.stanford.edu/~jurafsky/slp3/16.pdf</a:t>
            </a:r>
            <a:endParaRPr lang="en-US" sz="12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553B6A-808D-9305-4602-FB3F0829F5C3}"/>
              </a:ext>
            </a:extLst>
          </p:cNvPr>
          <p:cNvSpPr/>
          <p:nvPr/>
        </p:nvSpPr>
        <p:spPr>
          <a:xfrm>
            <a:off x="3632886" y="4510216"/>
            <a:ext cx="2298357" cy="10132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E96E-3EED-F0D2-8EBA-27845397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4B50-21F5-308E-B1F5-524A5A83E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Windowing</a:t>
            </a:r>
          </a:p>
          <a:p>
            <a:pPr lvl="1"/>
            <a:r>
              <a:rPr lang="en-US" dirty="0"/>
              <a:t>Rectangular window</a:t>
            </a:r>
          </a:p>
          <a:p>
            <a:pPr lvl="2"/>
            <a:r>
              <a:rPr lang="en-US" dirty="0"/>
              <a:t>Gibbs phenomenon</a:t>
            </a:r>
          </a:p>
          <a:p>
            <a:pPr lvl="1"/>
            <a:r>
              <a:rPr lang="en-US" dirty="0"/>
              <a:t>Hamming window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2901F-7F5D-261C-6179-7513CFD2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25915"/>
            <a:ext cx="5288573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9E5E5-9002-45EC-73F1-1462324F3BF5}"/>
              </a:ext>
            </a:extLst>
          </p:cNvPr>
          <p:cNvSpPr txBox="1"/>
          <p:nvPr/>
        </p:nvSpPr>
        <p:spPr>
          <a:xfrm>
            <a:off x="1014485" y="6215876"/>
            <a:ext cx="847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https://web.stanford.edu/~jurafsky/slp3/16.pdf</a:t>
            </a:r>
            <a:r>
              <a:rPr lang="en-US" sz="1200" dirty="0"/>
              <a:t> and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err="1">
                <a:hlinkClick r:id="rId4"/>
              </a:rPr>
              <a:t>en.wikipedia.org</a:t>
            </a:r>
            <a:r>
              <a:rPr lang="en-US" sz="1200" dirty="0">
                <a:hlinkClick r:id="rId4"/>
              </a:rPr>
              <a:t>/wiki/</a:t>
            </a:r>
            <a:r>
              <a:rPr lang="en-US" sz="1200" dirty="0" err="1">
                <a:hlinkClick r:id="rId4"/>
              </a:rPr>
              <a:t>Window_function</a:t>
            </a:r>
            <a:endParaRPr lang="en-US" sz="12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76B1776-8E26-9309-CD81-ADE3B2417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1258" y="3631941"/>
            <a:ext cx="4572000" cy="2286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18514DC-5240-1160-8C28-EFF54EAA6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6449" y="3631941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7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BBD0-71FF-C7C4-2AF1-4E2D3382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to Frequency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D9F03-F701-36F3-8CB8-FFADC6306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FFT inside each window</a:t>
            </a:r>
          </a:p>
          <a:p>
            <a:r>
              <a:rPr lang="en-US" dirty="0"/>
              <a:t>Apply Mel Filter banks</a:t>
            </a:r>
          </a:p>
          <a:p>
            <a:pPr lvl="1"/>
            <a:r>
              <a:rPr lang="en-US" dirty="0"/>
              <a:t>Why? Human hearing is less sensitive at higher frequency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FAB2B-26CC-0E8C-59E0-916B15058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38" y="3193878"/>
            <a:ext cx="7772400" cy="2824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BCE9A6-DDFE-A811-17E5-F6D9A339B536}"/>
              </a:ext>
            </a:extLst>
          </p:cNvPr>
          <p:cNvSpPr txBox="1"/>
          <p:nvPr/>
        </p:nvSpPr>
        <p:spPr>
          <a:xfrm>
            <a:off x="1014486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https://web.stanford.edu/~jurafsky/slp3/16.pdf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9622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5EBC-94EB-2857-C7A1-F83CD7D1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and after Mel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1D64AD-E92C-F467-9056-B17170420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5463634" cy="3657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EDED2-EC9E-62D2-4919-39B9162D2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834" y="1600200"/>
            <a:ext cx="5486400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1F279B-DA1A-6DB3-0BDC-D7B2B77E81C0}"/>
              </a:ext>
            </a:extLst>
          </p:cNvPr>
          <p:cNvSpPr txBox="1"/>
          <p:nvPr/>
        </p:nvSpPr>
        <p:spPr>
          <a:xfrm>
            <a:off x="838200" y="5869459"/>
            <a:ext cx="882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err="1">
                <a:hlinkClick r:id="rId4"/>
              </a:rPr>
              <a:t>medium.com</a:t>
            </a:r>
            <a:r>
              <a:rPr lang="en-US" sz="1200" dirty="0">
                <a:hlinkClick r:id="rId4"/>
              </a:rPr>
              <a:t>/analytics-</a:t>
            </a:r>
            <a:r>
              <a:rPr lang="en-US" sz="1200" dirty="0" err="1">
                <a:hlinkClick r:id="rId4"/>
              </a:rPr>
              <a:t>vidhya</a:t>
            </a:r>
            <a:r>
              <a:rPr lang="en-US" sz="1200" dirty="0">
                <a:hlinkClick r:id="rId4"/>
              </a:rPr>
              <a:t>/understanding-the-mel-spectrogram-fca2afa2ce53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0820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C261-4494-E30D-8B3F-50254F04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ASR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0D213B-737B-6F98-BE55-6A3D164B8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779" y="1437095"/>
            <a:ext cx="8364442" cy="4572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AC0C9-EE9A-15EC-B685-F5275AD822BC}"/>
              </a:ext>
            </a:extLst>
          </p:cNvPr>
          <p:cNvSpPr txBox="1"/>
          <p:nvPr/>
        </p:nvSpPr>
        <p:spPr>
          <a:xfrm>
            <a:off x="1014486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https://web.stanford.edu/~jurafsky/slp3/16.pdf</a:t>
            </a:r>
            <a:endParaRPr lang="en-US" sz="12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553B6A-808D-9305-4602-FB3F0829F5C3}"/>
              </a:ext>
            </a:extLst>
          </p:cNvPr>
          <p:cNvSpPr/>
          <p:nvPr/>
        </p:nvSpPr>
        <p:spPr>
          <a:xfrm>
            <a:off x="3616584" y="3632887"/>
            <a:ext cx="2298357" cy="4942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3E30-52FB-D26E-1C0E-50653419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4825-F0D5-6D1F-6325-2EF433B2E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is very long sequence, e.g., </a:t>
            </a:r>
          </a:p>
          <a:p>
            <a:pPr lvl="1"/>
            <a:r>
              <a:rPr lang="en-US" dirty="0"/>
              <a:t>2s audio is 200 frames, assuming 10ms stride at windowing</a:t>
            </a:r>
          </a:p>
          <a:p>
            <a:r>
              <a:rPr lang="en-US" dirty="0"/>
              <a:t>Ways to lower the frame rate:</a:t>
            </a:r>
          </a:p>
          <a:p>
            <a:pPr lvl="1"/>
            <a:r>
              <a:rPr lang="en-US" dirty="0"/>
              <a:t>Stack adjacent frames</a:t>
            </a:r>
          </a:p>
          <a:p>
            <a:pPr lvl="1"/>
            <a:r>
              <a:rPr lang="en-US" dirty="0"/>
              <a:t>1D filter along time axis</a:t>
            </a:r>
          </a:p>
        </p:txBody>
      </p:sp>
    </p:spTree>
    <p:extLst>
      <p:ext uri="{BB962C8B-B14F-4D97-AF65-F5344CB8AC3E}">
        <p14:creationId xmlns:p14="http://schemas.microsoft.com/office/powerpoint/2010/main" val="201955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3CA2-534F-0100-E5AC-4864CD17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7452-F226-141B-E41C-601D64275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of linguistic divergences</a:t>
            </a:r>
          </a:p>
          <a:p>
            <a:pPr lvl="1"/>
            <a:r>
              <a:rPr lang="en-US" dirty="0"/>
              <a:t>Morphology</a:t>
            </a:r>
          </a:p>
          <a:p>
            <a:pPr lvl="1"/>
            <a:r>
              <a:rPr lang="en-US" dirty="0"/>
              <a:t>Syntax</a:t>
            </a:r>
          </a:p>
          <a:p>
            <a:pPr lvl="1"/>
            <a:r>
              <a:rPr lang="en-US" dirty="0"/>
              <a:t>semantics</a:t>
            </a:r>
          </a:p>
          <a:p>
            <a:r>
              <a:rPr lang="en-US" dirty="0"/>
              <a:t>Linguistic typology: studies cross-linguistic similarities and differences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93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C261-4494-E30D-8B3F-50254F04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ASR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0D213B-737B-6F98-BE55-6A3D164B8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779" y="1437095"/>
            <a:ext cx="8364442" cy="4572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AC0C9-EE9A-15EC-B685-F5275AD822BC}"/>
              </a:ext>
            </a:extLst>
          </p:cNvPr>
          <p:cNvSpPr txBox="1"/>
          <p:nvPr/>
        </p:nvSpPr>
        <p:spPr>
          <a:xfrm>
            <a:off x="1014486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https://web.stanford.edu/~jurafsky/slp3/16.pdf</a:t>
            </a:r>
            <a:endParaRPr lang="en-US" sz="12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553B6A-808D-9305-4602-FB3F0829F5C3}"/>
              </a:ext>
            </a:extLst>
          </p:cNvPr>
          <p:cNvSpPr/>
          <p:nvPr/>
        </p:nvSpPr>
        <p:spPr>
          <a:xfrm>
            <a:off x="2421925" y="1650334"/>
            <a:ext cx="7376984" cy="20319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91EB-9046-740D-0E02-1A64D509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y’s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778-76B8-3AB5-7CB4-29E1F3815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Words, less common</a:t>
            </a:r>
          </a:p>
          <a:p>
            <a:endParaRPr lang="en-US" dirty="0"/>
          </a:p>
          <a:p>
            <a:r>
              <a:rPr lang="en-US" dirty="0" err="1"/>
              <a:t>Subwords</a:t>
            </a:r>
            <a:r>
              <a:rPr lang="en-US" dirty="0"/>
              <a:t>, popular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C6120-0227-953E-8086-11E5A5B0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598" y="1825625"/>
            <a:ext cx="6493669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1E7864-927E-E27C-599E-A099E5C9F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075" y="4339108"/>
            <a:ext cx="6505731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63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3E2E-A8CA-D96F-E973-CA59246F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based Encoder-Decoder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849B39-2FDE-C050-2A2A-BB52A82A1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628" y="1690688"/>
            <a:ext cx="5181600" cy="11557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A486B-14AB-EA22-5899-1FCC58C7A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656" y="1267641"/>
            <a:ext cx="342093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96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8F17-55CA-8396-A1C2-E1BCA80C0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based Encoder-Decoder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6FBE68-B279-463D-0240-42BF51B16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857" y="1451512"/>
            <a:ext cx="7240249" cy="13716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79CF1B-B0DA-07B9-A5B0-C34EF46FE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22" y="2500699"/>
            <a:ext cx="3606800" cy="422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91DF5A-B6D5-3866-80D8-DB13866ED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444" y="2557849"/>
            <a:ext cx="37822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50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8A86-F5FB-5FC4-72FE-B5E6B8B5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At Inference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8BDDF-B778-6E96-54EB-BBDA483A2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</a:t>
            </a:r>
          </a:p>
          <a:p>
            <a:pPr lvl="1"/>
            <a:r>
              <a:rPr lang="en-US" dirty="0"/>
              <a:t>Each time step take the most likely token and input to next step</a:t>
            </a:r>
          </a:p>
          <a:p>
            <a:r>
              <a:rPr lang="en-US" dirty="0"/>
              <a:t> Beam Search</a:t>
            </a:r>
          </a:p>
          <a:p>
            <a:pPr lvl="1"/>
            <a:r>
              <a:rPr lang="en-US" dirty="0"/>
              <a:t>Recap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B8755-F782-E238-F320-0F53D8E7C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833" y="2924841"/>
            <a:ext cx="5334000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2BEAEF-47C2-8F64-EE54-BA67DCEFB71F}"/>
              </a:ext>
            </a:extLst>
          </p:cNvPr>
          <p:cNvSpPr txBox="1"/>
          <p:nvPr/>
        </p:nvSpPr>
        <p:spPr>
          <a:xfrm>
            <a:off x="922902" y="6302375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https://web.stanford.edu/~jurafsky/slp3/10.pdf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6035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9DF8-7F31-0B35-2497-F725E61A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Connectionist Temporal Classification (CTC)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59F43-CF67-BE48-0471-E991DB2C3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Drawback of enc-dec architecture</a:t>
            </a:r>
          </a:p>
          <a:p>
            <a:pPr lvl="1"/>
            <a:r>
              <a:rPr lang="en-US" dirty="0"/>
              <a:t>Causal decoder is slow</a:t>
            </a:r>
          </a:p>
          <a:p>
            <a:r>
              <a:rPr lang="en-US" dirty="0"/>
              <a:t>Number of Input speech frames &gt;&gt; Number of output tokens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A6F6B1-E5CC-1B17-0AA1-203265E3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66" y="1399746"/>
            <a:ext cx="7772400" cy="27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26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AA87A4-EE4E-4182-F790-D905ABEE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Connectionist Temporal Classification (CTC)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083F29-0117-3702-A9BC-1E85D9E9C867}"/>
              </a:ext>
            </a:extLst>
          </p:cNvPr>
          <p:cNvSpPr txBox="1"/>
          <p:nvPr/>
        </p:nvSpPr>
        <p:spPr>
          <a:xfrm>
            <a:off x="613983" y="6354375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2"/>
              </a:rPr>
              <a:t>https://web.stanford.edu/~jurafsky/slp3/16.pdf</a:t>
            </a:r>
            <a:endParaRPr lang="en-US" sz="1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B0CF5D-AEBB-1FCB-AB9D-21F335C1F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blank token “␣” for silence</a:t>
            </a:r>
          </a:p>
          <a:p>
            <a:r>
              <a:rPr lang="en-US" dirty="0"/>
              <a:t>Same token could last for multiple frames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0B08B5-D99E-93C3-A79F-FF87D75C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860" y="3112595"/>
            <a:ext cx="72517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30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71BD5B-4911-98C5-7087-279706B226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Independence assumption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Training loss 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𝑐𝑜𝑙𝑙𝑎𝑝𝑠𝑒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𝐶𝑇𝐶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71BD5B-4911-98C5-7087-279706B22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27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8D5D85B0-5262-7571-4B0E-1ECECC6C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Connectionist Temporal Classification (CTC)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52986-BFF5-6B61-FD62-45E3903BF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244" y="2785247"/>
            <a:ext cx="297711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015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F043-2AA2-0D66-7E9A-4BE94DA2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with CTC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E6984-C949-BD66-73A6-E548CBF5E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Enumerating all alignments is infeasible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B52AA-6A98-4B11-A603-46B6CFC8E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06" y="2468563"/>
            <a:ext cx="4038600" cy="370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AD78F-AF8B-0808-79A3-B4D6C7087B59}"/>
              </a:ext>
            </a:extLst>
          </p:cNvPr>
          <p:cNvSpPr txBox="1"/>
          <p:nvPr/>
        </p:nvSpPr>
        <p:spPr>
          <a:xfrm>
            <a:off x="956440" y="6354375"/>
            <a:ext cx="4603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Graves </a:t>
            </a:r>
            <a:r>
              <a:rPr lang="en-US" sz="1200" i="1" dirty="0">
                <a:hlinkClick r:id="rId3"/>
              </a:rPr>
              <a:t>et. al</a:t>
            </a:r>
            <a:r>
              <a:rPr lang="en-US" sz="1200" dirty="0">
                <a:hlinkClick r:id="rId3"/>
              </a:rPr>
              <a:t>, 2006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34817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6DD0-EFB0-7673-4993-0457088C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with CTC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7A9A68-AAA5-EAF6-6719-09C4FFEDD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069" y="1690688"/>
            <a:ext cx="7684851" cy="4572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F11DBC-F608-522D-0B22-6F7B12EDE96E}"/>
              </a:ext>
            </a:extLst>
          </p:cNvPr>
          <p:cNvSpPr txBox="1"/>
          <p:nvPr/>
        </p:nvSpPr>
        <p:spPr>
          <a:xfrm>
            <a:off x="838200" y="6354375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https://web.stanford.edu/~jurafsky/slp3/10.pdf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571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2371-8ABC-CB05-CFE6-8DC97BC8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Order Typology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0F7F4-7B7A-AE03-B483-4D87CED88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SVO: German, French, English, Mandarin</a:t>
            </a:r>
          </a:p>
          <a:p>
            <a:r>
              <a:rPr lang="en-US" dirty="0"/>
              <a:t>SOV: Hindi, Japanese</a:t>
            </a:r>
          </a:p>
          <a:p>
            <a:r>
              <a:rPr lang="en-US" dirty="0"/>
              <a:t>VSO: Irish, Arabic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AB3D8-49AE-CAA4-884D-7320BA3F1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00" y="3617956"/>
            <a:ext cx="5029200" cy="201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ADCB70-D1B2-E65A-0383-CFEF0BF2775C}"/>
              </a:ext>
            </a:extLst>
          </p:cNvPr>
          <p:cNvSpPr txBox="1"/>
          <p:nvPr/>
        </p:nvSpPr>
        <p:spPr>
          <a:xfrm>
            <a:off x="739588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https://web.stanford.edu/~jurafsky/slp3/13.pdf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88320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6787-49B4-9DB8-0076-89E62A90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decoding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E92E3-693C-7BC3-C04C-2BFA02B7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 search can be applied</a:t>
            </a:r>
          </a:p>
          <a:p>
            <a:r>
              <a:rPr lang="en-US" dirty="0"/>
              <a:t>Use a lexicon </a:t>
            </a:r>
            <a:r>
              <a:rPr lang="en-US" dirty="0" err="1"/>
              <a:t>Trie</a:t>
            </a:r>
            <a:r>
              <a:rPr lang="en-US" dirty="0"/>
              <a:t> to avoid obvious spelling errors</a:t>
            </a:r>
          </a:p>
        </p:txBody>
      </p:sp>
    </p:spTree>
    <p:extLst>
      <p:ext uri="{BB962C8B-B14F-4D97-AF65-F5344CB8AC3E}">
        <p14:creationId xmlns:p14="http://schemas.microsoft.com/office/powerpoint/2010/main" val="24930093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8F92-4A78-559A-B3A0-C1793707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653CC-6A42-AA4A-6EB9-D25DDD7AD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key differences between CTC loss and enc-dec model?</a:t>
            </a:r>
          </a:p>
        </p:txBody>
      </p:sp>
    </p:spTree>
    <p:extLst>
      <p:ext uri="{BB962C8B-B14F-4D97-AF65-F5344CB8AC3E}">
        <p14:creationId xmlns:p14="http://schemas.microsoft.com/office/powerpoint/2010/main" val="6343624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9176-79C5-7230-05B7-41662268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Language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C399-DF70-37E5-1583-2855CA933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“two” and “to” sounds alike</a:t>
            </a:r>
          </a:p>
          <a:p>
            <a:r>
              <a:rPr lang="en-US" dirty="0"/>
              <a:t>How to make sure we decode the right one?</a:t>
            </a:r>
          </a:p>
          <a:p>
            <a:r>
              <a:rPr lang="en-US" dirty="0"/>
              <a:t>Use Language Model</a:t>
            </a:r>
          </a:p>
          <a:p>
            <a:pPr lvl="1"/>
            <a:r>
              <a:rPr lang="en-US" dirty="0"/>
              <a:t>Easy way: rescoring N-best list</a:t>
            </a:r>
          </a:p>
          <a:p>
            <a:pPr lvl="1"/>
            <a:r>
              <a:rPr lang="en-US" dirty="0"/>
              <a:t>Hard way: add LM score at decoding</a:t>
            </a:r>
          </a:p>
          <a:p>
            <a:r>
              <a:rPr lang="en-US" dirty="0"/>
              <a:t>We can finetune the language model for ASR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6180E-F242-31ED-3F23-ED2ABCDF2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348" y="4737100"/>
            <a:ext cx="64262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970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41EE-1113-71D6-0695-3CBCF1DD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Metric: Word Error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D07C-44AF-9943-93A5-6646062E5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 (</a:t>
            </a:r>
            <a:r>
              <a:rPr lang="en-US" dirty="0" err="1"/>
              <a:t>Levenshtein</a:t>
            </a:r>
            <a:r>
              <a:rPr lang="en-US" dirty="0"/>
              <a:t>) distance between reference and decoded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Implementation based on Dynamic programming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7B6C5-28BB-9BF4-BCEF-A849A239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33" y="2478216"/>
            <a:ext cx="7772400" cy="831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66FE1-F12F-FD13-95DD-1F3F62CA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35" y="4001294"/>
            <a:ext cx="3944203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163C6-BAAA-2A3F-C703-6CD9A91DC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929" y="4001294"/>
            <a:ext cx="6574971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D34D10-BD4F-C6DB-6178-EEC3C66A3FC7}"/>
              </a:ext>
            </a:extLst>
          </p:cNvPr>
          <p:cNvSpPr txBox="1"/>
          <p:nvPr/>
        </p:nvSpPr>
        <p:spPr>
          <a:xfrm>
            <a:off x="838200" y="6176963"/>
            <a:ext cx="7292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from </a:t>
            </a:r>
            <a:r>
              <a:rPr lang="en-US" sz="1200" dirty="0">
                <a:hlinkClick r:id="rId5"/>
              </a:rPr>
              <a:t>https://</a:t>
            </a:r>
            <a:r>
              <a:rPr lang="en-US" sz="1200" dirty="0" err="1">
                <a:hlinkClick r:id="rId5"/>
              </a:rPr>
              <a:t>www.cuelogic.com</a:t>
            </a:r>
            <a:r>
              <a:rPr lang="en-US" sz="1200" dirty="0">
                <a:hlinkClick r:id="rId5"/>
              </a:rPr>
              <a:t>/blog/the-</a:t>
            </a:r>
            <a:r>
              <a:rPr lang="en-US" sz="1200" dirty="0" err="1">
                <a:hlinkClick r:id="rId5"/>
              </a:rPr>
              <a:t>levenshtein</a:t>
            </a:r>
            <a:r>
              <a:rPr lang="en-US" sz="1200" dirty="0">
                <a:hlinkClick r:id="rId5"/>
              </a:rPr>
              <a:t>-algorithm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66258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EDCF-17BC-EECF-DEAF-53E47907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BB3DE-4613-A6C0-E314-89E5E5C0E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Translation</a:t>
            </a:r>
          </a:p>
          <a:p>
            <a:pPr lvl="1"/>
            <a:r>
              <a:rPr lang="en-US" dirty="0"/>
              <a:t>Question Answering</a:t>
            </a:r>
          </a:p>
          <a:p>
            <a:r>
              <a:rPr lang="en-US" dirty="0"/>
              <a:t>Other Modality</a:t>
            </a:r>
          </a:p>
          <a:p>
            <a:pPr lvl="1"/>
            <a:r>
              <a:rPr lang="en-US" dirty="0"/>
              <a:t>Speech to text</a:t>
            </a:r>
          </a:p>
          <a:p>
            <a:pPr lvl="1"/>
            <a:r>
              <a:rPr lang="en-US" dirty="0"/>
              <a:t>Text to Speech</a:t>
            </a:r>
          </a:p>
          <a:p>
            <a:pPr lvl="1"/>
            <a:r>
              <a:rPr lang="en-US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29294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84FD4-3029-5CA5-3068-D594005A0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to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03E9C-2466-B988-6CC8-ED9651228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steps:</a:t>
            </a:r>
          </a:p>
          <a:p>
            <a:pPr lvl="1"/>
            <a:r>
              <a:rPr lang="en-US" dirty="0"/>
              <a:t>Text to </a:t>
            </a:r>
            <a:r>
              <a:rPr lang="en-US" dirty="0" err="1"/>
              <a:t>mel</a:t>
            </a:r>
            <a:r>
              <a:rPr lang="en-US" dirty="0"/>
              <a:t> spectrum</a:t>
            </a:r>
          </a:p>
          <a:p>
            <a:pPr lvl="1"/>
            <a:r>
              <a:rPr lang="en-US" dirty="0" err="1"/>
              <a:t>mel</a:t>
            </a:r>
            <a:r>
              <a:rPr lang="en-US" dirty="0"/>
              <a:t> spectrum to audio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8AAA4-2561-EFCC-7C4C-518B48B4A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04" y="1027906"/>
            <a:ext cx="7621196" cy="4389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C8E6C-3B50-6E77-8C8B-BD8D8023BC0C}"/>
              </a:ext>
            </a:extLst>
          </p:cNvPr>
          <p:cNvSpPr txBox="1"/>
          <p:nvPr/>
        </p:nvSpPr>
        <p:spPr>
          <a:xfrm>
            <a:off x="856598" y="6230980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https://web.stanford.edu/~jurafsky/slp3/16.pdf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24409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E008-ED42-31DB-FFA4-01872D35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3259D-3488-D889-953B-195D35723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</a:t>
            </a:r>
            <a:r>
              <a:rPr lang="en-US" dirty="0" err="1"/>
              <a:t>mel</a:t>
            </a:r>
            <a:r>
              <a:rPr lang="en-US" dirty="0"/>
              <a:t> spectrogram</a:t>
            </a:r>
          </a:p>
          <a:p>
            <a:r>
              <a:rPr lang="en-US" dirty="0"/>
              <a:t>Output: 8-bit mu-law audio samples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510A1-E811-38B9-BB2D-B0F21C2F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94" y="2786254"/>
            <a:ext cx="7772400" cy="3390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2D04B-42DB-5082-44FC-74D2E207F11C}"/>
              </a:ext>
            </a:extLst>
          </p:cNvPr>
          <p:cNvSpPr txBox="1"/>
          <p:nvPr/>
        </p:nvSpPr>
        <p:spPr>
          <a:xfrm>
            <a:off x="838200" y="6354375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https://web.stanford.edu/~jurafsky/slp3/16.pdf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87658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EDCF-17BC-EECF-DEAF-53E47907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BB3DE-4613-A6C0-E314-89E5E5C0E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Translation</a:t>
            </a:r>
          </a:p>
          <a:p>
            <a:pPr lvl="1"/>
            <a:r>
              <a:rPr lang="en-US" dirty="0"/>
              <a:t>Question Answering</a:t>
            </a:r>
          </a:p>
          <a:p>
            <a:r>
              <a:rPr lang="en-US" dirty="0"/>
              <a:t>Other Modality</a:t>
            </a:r>
          </a:p>
          <a:p>
            <a:pPr lvl="1"/>
            <a:r>
              <a:rPr lang="en-US" dirty="0"/>
              <a:t>Speech to text</a:t>
            </a:r>
          </a:p>
          <a:p>
            <a:pPr lvl="1"/>
            <a:r>
              <a:rPr lang="en-US" dirty="0"/>
              <a:t>Text to Speech</a:t>
            </a:r>
          </a:p>
          <a:p>
            <a:pPr lvl="1"/>
            <a:r>
              <a:rPr lang="en-US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2596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5FD0-FBA8-133C-14CA-B01D8799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modeling of Text and Images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26A700-099E-DB54-B6F2-FFF3F2303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365701"/>
            <a:ext cx="5459605" cy="1828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1343E0-5F91-A9B6-7E50-2DA3B8E14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186" y="3428999"/>
            <a:ext cx="806999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315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A85-CF65-A9AC-C866-2DA10AEB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Co-attention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9B77AC-4C51-17F8-1F4F-47D21197F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926" y="1825625"/>
            <a:ext cx="10098148" cy="4351338"/>
          </a:xfrm>
        </p:spPr>
      </p:pic>
    </p:spTree>
    <p:extLst>
      <p:ext uri="{BB962C8B-B14F-4D97-AF65-F5344CB8AC3E}">
        <p14:creationId xmlns:p14="http://schemas.microsoft.com/office/powerpoint/2010/main" val="217197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2916-5B18-2538-80FC-BE227F8BD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Lexical Divergences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8D1F-7949-2927-323F-7F1EC93EC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-&gt; Es</a:t>
            </a:r>
          </a:p>
          <a:p>
            <a:pPr lvl="1"/>
            <a:r>
              <a:rPr lang="en-US" dirty="0"/>
              <a:t>bass -&gt; </a:t>
            </a:r>
            <a:r>
              <a:rPr lang="en-US" dirty="0" err="1"/>
              <a:t>lubnia</a:t>
            </a:r>
            <a:r>
              <a:rPr lang="en-US" dirty="0"/>
              <a:t>/bajo</a:t>
            </a:r>
          </a:p>
          <a:p>
            <a:r>
              <a:rPr lang="en-US" dirty="0" err="1"/>
              <a:t>En</a:t>
            </a:r>
            <a:r>
              <a:rPr lang="en-US" dirty="0"/>
              <a:t>-&gt;</a:t>
            </a:r>
            <a:r>
              <a:rPr lang="en-US" dirty="0" err="1"/>
              <a:t>Zh</a:t>
            </a:r>
            <a:endParaRPr lang="en-US" dirty="0"/>
          </a:p>
          <a:p>
            <a:pPr lvl="1"/>
            <a:r>
              <a:rPr lang="en-US" dirty="0"/>
              <a:t>Brother -&gt; </a:t>
            </a:r>
            <a:r>
              <a:rPr lang="en-US" dirty="0" err="1"/>
              <a:t>哥</a:t>
            </a:r>
            <a:r>
              <a:rPr lang="en-US" dirty="0"/>
              <a:t>/</a:t>
            </a:r>
            <a:r>
              <a:rPr lang="zh-CN" altLang="en-US" dirty="0"/>
              <a:t>弟</a:t>
            </a:r>
            <a:endParaRPr lang="en-US" altLang="zh-CN" dirty="0"/>
          </a:p>
          <a:p>
            <a:r>
              <a:rPr lang="en-US" altLang="zh-CN" dirty="0"/>
              <a:t>Word Sense </a:t>
            </a:r>
            <a:r>
              <a:rPr lang="en-US" dirty="0"/>
              <a:t>Disambiguation</a:t>
            </a:r>
          </a:p>
          <a:p>
            <a:r>
              <a:rPr lang="en-US" altLang="zh-CN" dirty="0"/>
              <a:t>Lexical Gap</a:t>
            </a:r>
          </a:p>
          <a:p>
            <a:pPr lvl="1"/>
            <a:r>
              <a:rPr lang="en-US" altLang="zh-CN" dirty="0" err="1"/>
              <a:t>Zh</a:t>
            </a:r>
            <a:r>
              <a:rPr lang="en-US" altLang="zh-CN" dirty="0"/>
              <a:t> -&gt; </a:t>
            </a:r>
            <a:r>
              <a:rPr lang="en-US" altLang="zh-CN" dirty="0" err="1"/>
              <a:t>En</a:t>
            </a:r>
            <a:r>
              <a:rPr lang="en-US" altLang="zh-CN" dirty="0"/>
              <a:t>: </a:t>
            </a:r>
            <a:r>
              <a:rPr lang="zh-CN" altLang="en-US" dirty="0"/>
              <a:t>孝</a:t>
            </a:r>
            <a:r>
              <a:rPr lang="en-US" altLang="zh-CN" dirty="0"/>
              <a:t> -&gt; 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473773-89C7-0CCD-B809-DA4BC7C2D1FE}"/>
              </a:ext>
            </a:extLst>
          </p:cNvPr>
          <p:cNvSpPr txBox="1"/>
          <p:nvPr/>
        </p:nvSpPr>
        <p:spPr>
          <a:xfrm>
            <a:off x="739588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Examples from </a:t>
            </a:r>
            <a:r>
              <a:rPr lang="en-US" sz="1200" dirty="0">
                <a:hlinkClick r:id="rId3"/>
              </a:rPr>
              <a:t>https://web.stanford.edu/~jurafsky/slp3/13.pdf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01286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2763-1EB8-AB84-FF9E-859B0ED82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On Perplexity</a:t>
            </a:r>
          </a:p>
        </p:txBody>
      </p:sp>
    </p:spTree>
    <p:extLst>
      <p:ext uri="{BB962C8B-B14F-4D97-AF65-F5344CB8AC3E}">
        <p14:creationId xmlns:p14="http://schemas.microsoft.com/office/powerpoint/2010/main" val="15443851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46F8B-A3C0-0CAA-09DF-BE731F51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6A9FA-9542-C669-6415-98186BCC2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 classes, predicted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 err="1"/>
                  <a:t>Groundtruth</a:t>
                </a:r>
                <a:r>
                  <a:rPr lang="en-US" dirty="0"/>
                  <a:t>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Cross entropy loss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Perplexity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Perplexity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Higher perplexity, less accurate the model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6A9FA-9542-C669-6415-98186BCC2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4274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A31E-F944-3598-0128-51DBB06F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1A03E-FED3-51AC-488D-3C7AEF835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3-way classification problem</a:t>
            </a:r>
          </a:p>
          <a:p>
            <a:r>
              <a:rPr lang="en-US" dirty="0"/>
              <a:t>What would be the perplexity of worst classifier?</a:t>
            </a:r>
          </a:p>
          <a:p>
            <a:r>
              <a:rPr lang="en-US" dirty="0"/>
              <a:t>If we know the 3</a:t>
            </a:r>
            <a:r>
              <a:rPr lang="en-US" baseline="30000" dirty="0"/>
              <a:t>rd</a:t>
            </a:r>
            <a:r>
              <a:rPr lang="en-US" dirty="0"/>
              <a:t> class occurs twice more often the the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class</a:t>
            </a:r>
          </a:p>
          <a:p>
            <a:r>
              <a:rPr lang="en-US" dirty="0"/>
              <a:t>Can we build a classifier that reduces the perplexity, without any training data?</a:t>
            </a:r>
          </a:p>
        </p:txBody>
      </p:sp>
    </p:spTree>
    <p:extLst>
      <p:ext uri="{BB962C8B-B14F-4D97-AF65-F5344CB8AC3E}">
        <p14:creationId xmlns:p14="http://schemas.microsoft.com/office/powerpoint/2010/main" val="2441133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E9FE-ED1C-B342-71E9-CFEB2BD8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Morphological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B97C-88DF-B607-C7EC-A80F9EB94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form: run</a:t>
            </a:r>
          </a:p>
          <a:p>
            <a:r>
              <a:rPr lang="en-US" dirty="0"/>
              <a:t>Present tense: Running, past tense: ran</a:t>
            </a:r>
          </a:p>
          <a:p>
            <a:r>
              <a:rPr lang="en-US" dirty="0"/>
              <a:t>Isolating languages: Vietnamese (1 morpheme per word)</a:t>
            </a:r>
          </a:p>
          <a:p>
            <a:r>
              <a:rPr lang="en-US" dirty="0"/>
              <a:t>Polysynthetic language: Siberian Yupik (many morphemes per word)</a:t>
            </a:r>
          </a:p>
        </p:txBody>
      </p:sp>
    </p:spTree>
    <p:extLst>
      <p:ext uri="{BB962C8B-B14F-4D97-AF65-F5344CB8AC3E}">
        <p14:creationId xmlns:p14="http://schemas.microsoft.com/office/powerpoint/2010/main" val="200158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F9EA-808A-F671-3D7B-F1C655FD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8A83AF-56C7-7E48-7724-049F58320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Statistical Machine Translation</a:t>
                </a:r>
              </a:p>
              <a:p>
                <a:r>
                  <a:rPr lang="en-US" dirty="0"/>
                  <a:t>Bayesian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𝑎𝑟𝑔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: translation model, faithfulness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: language model, fluency</a:t>
                </a:r>
              </a:p>
              <a:p>
                <a:r>
                  <a:rPr lang="en-US" dirty="0"/>
                  <a:t>IBM models:</a:t>
                </a:r>
              </a:p>
              <a:p>
                <a:pPr lvl="1"/>
                <a:r>
                  <a:rPr lang="en-US" dirty="0"/>
                  <a:t>Alignment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8A83AF-56C7-7E48-7724-049F58320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537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1700</Words>
  <Application>Microsoft Office PowerPoint</Application>
  <PresentationFormat>Widescreen</PresentationFormat>
  <Paragraphs>353</Paragraphs>
  <Slides>72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CS6120: Lecture 7</vt:lpstr>
      <vt:lpstr>Recap: Transformer</vt:lpstr>
      <vt:lpstr>Recap: Typical Architectures</vt:lpstr>
      <vt:lpstr>Agenda</vt:lpstr>
      <vt:lpstr>Machine Translation is Hard</vt:lpstr>
      <vt:lpstr>Word Order Typology</vt:lpstr>
      <vt:lpstr>Lexical Divergences</vt:lpstr>
      <vt:lpstr>Morphological Topology</vt:lpstr>
      <vt:lpstr>Classical Approach</vt:lpstr>
      <vt:lpstr>Alignment</vt:lpstr>
      <vt:lpstr>Modern Approach</vt:lpstr>
      <vt:lpstr>On the x_i’s and y_i’s</vt:lpstr>
      <vt:lpstr>Byte Pair Encoding (BPE)</vt:lpstr>
      <vt:lpstr>Byte Pair Encoding (BPE)</vt:lpstr>
      <vt:lpstr>Drawback of BPE</vt:lpstr>
      <vt:lpstr>Wordpiece</vt:lpstr>
      <vt:lpstr>SentencePiece</vt:lpstr>
      <vt:lpstr>What about Chinese</vt:lpstr>
      <vt:lpstr>Architecture</vt:lpstr>
      <vt:lpstr>Zoom in for cross-attention</vt:lpstr>
      <vt:lpstr>Cross Attention is alignment</vt:lpstr>
      <vt:lpstr>Extensions</vt:lpstr>
      <vt:lpstr>Extensions</vt:lpstr>
      <vt:lpstr>Extensions</vt:lpstr>
      <vt:lpstr>Agenda</vt:lpstr>
      <vt:lpstr>Paradigms of QA</vt:lpstr>
      <vt:lpstr>Open domain QA Setup</vt:lpstr>
      <vt:lpstr>Information Retrieval</vt:lpstr>
      <vt:lpstr>IR based on tf-idf</vt:lpstr>
      <vt:lpstr>IR based on Deep nets</vt:lpstr>
      <vt:lpstr>Reading Comprehension</vt:lpstr>
      <vt:lpstr>Span labeling</vt:lpstr>
      <vt:lpstr>Paradigms of QA</vt:lpstr>
      <vt:lpstr>Knowledge-based QA</vt:lpstr>
      <vt:lpstr>Knowledge-based QA</vt:lpstr>
      <vt:lpstr>Entity Linking</vt:lpstr>
      <vt:lpstr>Relation Linking</vt:lpstr>
      <vt:lpstr>Paradigms of QA</vt:lpstr>
      <vt:lpstr>Large Language Model (LLM) for QA</vt:lpstr>
      <vt:lpstr>Risks and Concerns</vt:lpstr>
      <vt:lpstr>Agenda</vt:lpstr>
      <vt:lpstr>Two Tasks</vt:lpstr>
      <vt:lpstr>Word Error Rate (WER) on WSJ eval92</vt:lpstr>
      <vt:lpstr>End-to-end ASR</vt:lpstr>
      <vt:lpstr>Feature Computation</vt:lpstr>
      <vt:lpstr>Convert to Frequency domain</vt:lpstr>
      <vt:lpstr>Before and after Mel</vt:lpstr>
      <vt:lpstr>End-to-end ASR</vt:lpstr>
      <vt:lpstr>Subsampling</vt:lpstr>
      <vt:lpstr>End-to-end ASR</vt:lpstr>
      <vt:lpstr>What are the y’s</vt:lpstr>
      <vt:lpstr>LSTM based Encoder-Decoder</vt:lpstr>
      <vt:lpstr>Transformer based Encoder-Decoder</vt:lpstr>
      <vt:lpstr>Decoding At Inference Time</vt:lpstr>
      <vt:lpstr>Connectionist Temporal Classification (CTC)</vt:lpstr>
      <vt:lpstr>Connectionist Temporal Classification (CTC)</vt:lpstr>
      <vt:lpstr>Connectionist Temporal Classification (CTC)</vt:lpstr>
      <vt:lpstr>Training with CTC</vt:lpstr>
      <vt:lpstr>Decoding with CTC</vt:lpstr>
      <vt:lpstr>Other decoding issues</vt:lpstr>
      <vt:lpstr>Discussion</vt:lpstr>
      <vt:lpstr>Use Language Model</vt:lpstr>
      <vt:lpstr>Evaluation Metric: Word Error Rate</vt:lpstr>
      <vt:lpstr>Agenda</vt:lpstr>
      <vt:lpstr>Text to Speech</vt:lpstr>
      <vt:lpstr>Vocoder</vt:lpstr>
      <vt:lpstr>Agenda</vt:lpstr>
      <vt:lpstr>Joint modeling of Text and Images</vt:lpstr>
      <vt:lpstr>Co-attention</vt:lpstr>
      <vt:lpstr>PowerPoint Presentation</vt:lpstr>
      <vt:lpstr>Perplexity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CS6120: Lecture 7</dc:title>
  <dc:creator>Microsoft Office User</dc:creator>
  <cp:lastModifiedBy>Microsoft Office User</cp:lastModifiedBy>
  <cp:revision>80</cp:revision>
  <dcterms:created xsi:type="dcterms:W3CDTF">2023-10-31T18:21:07Z</dcterms:created>
  <dcterms:modified xsi:type="dcterms:W3CDTF">2023-11-13T17:56:12Z</dcterms:modified>
</cp:coreProperties>
</file>