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1880" r:id="rId2"/>
    <p:sldId id="1889" r:id="rId3"/>
    <p:sldId id="1870" r:id="rId4"/>
    <p:sldId id="1139" r:id="rId5"/>
    <p:sldId id="1879" r:id="rId6"/>
    <p:sldId id="1874" r:id="rId7"/>
    <p:sldId id="1875" r:id="rId8"/>
    <p:sldId id="1876" r:id="rId9"/>
    <p:sldId id="1877" r:id="rId10"/>
    <p:sldId id="1869" r:id="rId11"/>
    <p:sldId id="1208" r:id="rId12"/>
    <p:sldId id="1235" r:id="rId13"/>
    <p:sldId id="1236" r:id="rId14"/>
    <p:sldId id="1118" r:id="rId15"/>
    <p:sldId id="1119" r:id="rId16"/>
    <p:sldId id="1124" r:id="rId17"/>
    <p:sldId id="1133" r:id="rId18"/>
    <p:sldId id="1243" r:id="rId19"/>
    <p:sldId id="1244" r:id="rId20"/>
    <p:sldId id="1245" r:id="rId21"/>
    <p:sldId id="1246" r:id="rId22"/>
    <p:sldId id="1141" r:id="rId23"/>
    <p:sldId id="1142" r:id="rId24"/>
    <p:sldId id="1204" r:id="rId25"/>
    <p:sldId id="1242" r:id="rId26"/>
    <p:sldId id="1205" r:id="rId27"/>
    <p:sldId id="1238" r:id="rId28"/>
    <p:sldId id="1881" r:id="rId29"/>
    <p:sldId id="459" r:id="rId30"/>
    <p:sldId id="1206" r:id="rId31"/>
    <p:sldId id="1239" r:id="rId32"/>
    <p:sldId id="1136" r:id="rId33"/>
    <p:sldId id="265" r:id="rId34"/>
    <p:sldId id="266" r:id="rId35"/>
    <p:sldId id="267" r:id="rId36"/>
    <p:sldId id="1137" r:id="rId37"/>
    <p:sldId id="1138" r:id="rId38"/>
    <p:sldId id="1888" r:id="rId39"/>
    <p:sldId id="1140" r:id="rId40"/>
    <p:sldId id="1890" r:id="rId41"/>
    <p:sldId id="1893" r:id="rId42"/>
    <p:sldId id="1894" r:id="rId43"/>
    <p:sldId id="1897" r:id="rId44"/>
    <p:sldId id="1899" r:id="rId45"/>
    <p:sldId id="1898" r:id="rId46"/>
    <p:sldId id="1901" r:id="rId47"/>
    <p:sldId id="1902" r:id="rId48"/>
    <p:sldId id="1900" r:id="rId49"/>
    <p:sldId id="1903" r:id="rId50"/>
    <p:sldId id="1911" r:id="rId51"/>
    <p:sldId id="1910" r:id="rId52"/>
    <p:sldId id="1912" r:id="rId53"/>
    <p:sldId id="1914" r:id="rId54"/>
    <p:sldId id="1913" r:id="rId55"/>
    <p:sldId id="1915" r:id="rId56"/>
    <p:sldId id="1895" r:id="rId57"/>
    <p:sldId id="1896" r:id="rId58"/>
    <p:sldId id="1906" r:id="rId59"/>
    <p:sldId id="1907" r:id="rId60"/>
    <p:sldId id="1908" r:id="rId61"/>
    <p:sldId id="1909" r:id="rId62"/>
    <p:sldId id="1905" r:id="rId63"/>
    <p:sldId id="1891" r:id="rId64"/>
    <p:sldId id="1892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77"/>
    <p:restoredTop sz="96327"/>
  </p:normalViewPr>
  <p:slideViewPr>
    <p:cSldViewPr snapToGrid="0">
      <p:cViewPr varScale="1">
        <p:scale>
          <a:sx n="232" d="100"/>
          <a:sy n="232" d="100"/>
        </p:scale>
        <p:origin x="192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174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7184D-24A8-7849-A93C-F6C4A28B9FEB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74980-5301-9041-82BB-1FF3D0CA2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17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24ba7032a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124ba7032a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AA98A-5A02-21A4-06A0-C41023BAA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24AAB1-C30B-A3B2-85CE-202BA9A09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36489-A51C-91FC-0D31-CC98E37D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463E0-80E0-2D97-E3AF-36CBC552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AAAAC-5CC5-8C1A-A571-6CDEF579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3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B7611-13F7-0688-5E1C-1A6AF23FC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2944B4-DFA8-9197-2F29-92152EA0D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C8C2A-9560-CA6D-B0F9-35A6CF2D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C530C-3A7F-B54A-3C09-16BD176B0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836F2-73DD-AD29-DE89-BDAE6F91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48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31CD22-8B66-A131-E8F5-AFBCE56ED5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7C1F2D-95D1-658B-AF9D-2B65A02EA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8F453-7DD8-6418-19E6-DFC7C9CBC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B99F2-A24F-867E-2285-EDD460922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7EFC8-AF6A-9534-7064-451A491D1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00DFC-38A4-12A4-588C-BA33B031F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B12EB-B6BD-05D1-5B65-6B31C00C8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0DABD-1536-F058-41B1-9103A67EF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94E45-D576-D7BB-C639-569B3BA83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D5E5C-DA11-93FC-F381-0D7C20DE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12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ACC7A-19FD-179A-7355-ADAB697B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40DD7-959A-3BD1-2AFB-E8D6733FA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F0471-D89E-DC5E-75EE-34DCEFAA0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A5EDE-5C49-50C1-78A6-20A1E1FF6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7349C-7E6C-0595-1F3E-FCC2228C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8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D048D-A6D8-CA28-089B-93351891D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FB27E-331E-273B-86AC-C2C0B7974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02538-8027-D12F-3D58-90A3C5AC4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06440-8058-E9F8-DBBA-723A8EF5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663C8-83B7-9D96-CCF3-D2010C15C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205ED-F949-CE7F-F20B-4EE17101D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26C62-E3D0-9EC5-E4A3-30D0B94AA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16E3F-C598-FD18-389B-755F52E79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A66C1-C15B-76BB-4F5F-9ED4A6A52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E9290-A2C9-4DC0-7CD6-882FC7BAB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F405C4-D420-C107-BF92-9BC85612EF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C3C5DD-CC67-1D26-A674-1DE2929DE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E405C5-3CF2-1265-5613-689709238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F5798-72AE-CCB9-22BB-0524A4FA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9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9B75E-D85B-7C6E-A2F3-22DA7BD2D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9F590B-C55C-EB7B-594F-01EA41259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BF2C6-23EE-0E39-2ACC-17FCE425C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6A21F-76CA-F9DC-4C33-70C7C08C4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5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448A83-AB4C-4863-6B9D-6178C6CD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3711CA-DCF0-0C49-20D0-6416A1DD6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28061-1280-FA6C-C1FD-BCAB3464F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4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79A03-0338-F59F-EE33-C8CAE788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9F2CD-F738-8BF4-4897-61A72673F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9C41F-D702-07DF-021B-45600C594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342CF6-0A82-A9F2-E9F3-2599D10A4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9E0F8-953C-A3A0-5F3F-779A6AF6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3E8E0-AEE9-424D-3631-D5002832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4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59566-EC13-A7A5-2F52-C9FBE579E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2D892D-C614-2B9D-65DD-D21370E8A1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61C13-2140-E250-84D0-32D956A12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3B570E-23AA-0B25-E86F-C91F59839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741B6-7CCB-0BA4-8C9F-E08E81A3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61DF7-7655-2150-48D9-F46EF9BE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9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4F9742-2923-5160-D00D-765AD3B1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055A0-EB88-899D-208F-CC57A0A97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DBF98-0F6A-7995-C044-B0A8A92C72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10/30/23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3DA5E-34D4-818C-8CFA-1318258C3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https://github.com/kwchurch/CIKM_2023_tutorial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268D3-1A1A-3314-CA66-39150F5FE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kwchurch.github.io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youtu.be/rLl9XBg7wSs" TargetMode="Externa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UDRIC5RSX4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kwchurch.github.io/teaching/2023-fall/CS6120/assignments/assignment.04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technology/2023/jul/25/joseph-weizenbaum-inventor-eliza-chatbot-turned-against-artificial-intelligence-ai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wzPr4cUoMQ&amp;t=463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45.png"/><Relationship Id="rId4" Type="http://schemas.openxmlformats.org/officeDocument/2006/relationships/image" Target="../media/image4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technologyreview.com/2021/03/11/1020600/facebook-responsible-ai-misinformation/" TargetMode="Externa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00.png"/><Relationship Id="rId7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stanford.edu/~jurafsky/slp3/23.pdf" TargetMode="External"/><Relationship Id="rId7" Type="http://schemas.openxmlformats.org/officeDocument/2006/relationships/hyperlink" Target="https://web.stanford.edu/~jurafsky/slp3/27.pdf" TargetMode="External"/><Relationship Id="rId2" Type="http://schemas.openxmlformats.org/officeDocument/2006/relationships/hyperlink" Target="https://web.stanford.edu/~jurafsky/slp3/28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eb.stanford.edu/~jurafsky/slp3/19.pdf" TargetMode="External"/><Relationship Id="rId5" Type="http://schemas.openxmlformats.org/officeDocument/2006/relationships/hyperlink" Target="https://web.stanford.edu/~jurafsky/slp3/24.pdf" TargetMode="External"/><Relationship Id="rId4" Type="http://schemas.openxmlformats.org/officeDocument/2006/relationships/hyperlink" Target="https://web.stanford.edu/~jurafsky/slp3/17.pdf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stanford.edu/~jurafsky/slp3/8.pdf" TargetMode="External"/><Relationship Id="rId13" Type="http://schemas.openxmlformats.org/officeDocument/2006/relationships/hyperlink" Target="https://web.stanford.edu/~jurafsky/slp3/14.pdf" TargetMode="External"/><Relationship Id="rId3" Type="http://schemas.openxmlformats.org/officeDocument/2006/relationships/hyperlink" Target="https://web.stanford.edu/~jurafsky/slp3/2.pdf" TargetMode="External"/><Relationship Id="rId7" Type="http://schemas.openxmlformats.org/officeDocument/2006/relationships/hyperlink" Target="https://web.stanford.edu/~jurafsky/slp3/18.pdf" TargetMode="External"/><Relationship Id="rId12" Type="http://schemas.openxmlformats.org/officeDocument/2006/relationships/hyperlink" Target="https://web.stanford.edu/~jurafsky/slp3/15.pdf" TargetMode="External"/><Relationship Id="rId2" Type="http://schemas.openxmlformats.org/officeDocument/2006/relationships/hyperlink" Target="https://web.stanford.edu/~jurafsky/slp3/16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eb.stanford.edu/~jurafsky/slp3/17.pdf" TargetMode="External"/><Relationship Id="rId11" Type="http://schemas.openxmlformats.org/officeDocument/2006/relationships/hyperlink" Target="https://web.stanford.edu/~jurafsky/slp3/22.pdf" TargetMode="External"/><Relationship Id="rId5" Type="http://schemas.openxmlformats.org/officeDocument/2006/relationships/hyperlink" Target="https://web.stanford.edu/~jurafsky/slp3/B.pdf" TargetMode="External"/><Relationship Id="rId10" Type="http://schemas.openxmlformats.org/officeDocument/2006/relationships/hyperlink" Target="https://web.stanford.edu/~jurafsky/slp3/19.pdf" TargetMode="External"/><Relationship Id="rId4" Type="http://schemas.openxmlformats.org/officeDocument/2006/relationships/hyperlink" Target="https://web.stanford.edu/~jurafsky/slp3/23.pdf" TargetMode="External"/><Relationship Id="rId9" Type="http://schemas.openxmlformats.org/officeDocument/2006/relationships/hyperlink" Target="https://web.stanford.edu/~jurafsky/slp3/26.pdf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stanford.edu/~jurafsky/slp3/slides/8_POSNER_intro_May_6_2021.pdf" TargetMode="External"/><Relationship Id="rId13" Type="http://schemas.openxmlformats.org/officeDocument/2006/relationships/hyperlink" Target="https://web.stanford.edu/~jurafsky/slp3/15.pdf" TargetMode="External"/><Relationship Id="rId3" Type="http://schemas.openxmlformats.org/officeDocument/2006/relationships/hyperlink" Target="https://web.stanford.edu/~jurafsky/slp3/2.pdf" TargetMode="External"/><Relationship Id="rId7" Type="http://schemas.openxmlformats.org/officeDocument/2006/relationships/hyperlink" Target="https://web.stanford.edu/~jurafsky/slp3/18.pdf" TargetMode="External"/><Relationship Id="rId12" Type="http://schemas.openxmlformats.org/officeDocument/2006/relationships/hyperlink" Target="https://web.stanford.edu/~jurafsky/slp3/22.pdf" TargetMode="External"/><Relationship Id="rId2" Type="http://schemas.openxmlformats.org/officeDocument/2006/relationships/hyperlink" Target="https://web.stanford.edu/~jurafsky/slp3/16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eb.stanford.edu/~jurafsky/slp3/17.pdf" TargetMode="External"/><Relationship Id="rId11" Type="http://schemas.openxmlformats.org/officeDocument/2006/relationships/hyperlink" Target="https://web.stanford.edu/~jurafsky/slp3/19.pdf" TargetMode="External"/><Relationship Id="rId5" Type="http://schemas.openxmlformats.org/officeDocument/2006/relationships/hyperlink" Target="https://web.stanford.edu/~jurafsky/slp3/B.pdf" TargetMode="External"/><Relationship Id="rId15" Type="http://schemas.openxmlformats.org/officeDocument/2006/relationships/image" Target="../media/image54.png"/><Relationship Id="rId10" Type="http://schemas.openxmlformats.org/officeDocument/2006/relationships/hyperlink" Target="https://web.stanford.edu/~jurafsky/slp3/26.pdf" TargetMode="External"/><Relationship Id="rId4" Type="http://schemas.openxmlformats.org/officeDocument/2006/relationships/hyperlink" Target="https://web.stanford.edu/~jurafsky/slp3/23.pdf" TargetMode="External"/><Relationship Id="rId9" Type="http://schemas.openxmlformats.org/officeDocument/2006/relationships/hyperlink" Target="https://web.stanford.edu/~jurafsky/slp3/8.pdf" TargetMode="External"/><Relationship Id="rId14" Type="http://schemas.openxmlformats.org/officeDocument/2006/relationships/hyperlink" Target="https://web.stanford.edu/~jurafsky/slp3/14.pdf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stanford.edu/~jurafsky/slp3/slides/8_POSNER_intro_May_6_2021.pdf" TargetMode="External"/><Relationship Id="rId13" Type="http://schemas.openxmlformats.org/officeDocument/2006/relationships/hyperlink" Target="https://web.stanford.edu/~jurafsky/slp3/15.pdf" TargetMode="External"/><Relationship Id="rId3" Type="http://schemas.openxmlformats.org/officeDocument/2006/relationships/hyperlink" Target="https://web.stanford.edu/~jurafsky/slp3/2.pdf" TargetMode="External"/><Relationship Id="rId7" Type="http://schemas.openxmlformats.org/officeDocument/2006/relationships/hyperlink" Target="https://web.stanford.edu/~jurafsky/slp3/18.pdf" TargetMode="External"/><Relationship Id="rId12" Type="http://schemas.openxmlformats.org/officeDocument/2006/relationships/hyperlink" Target="https://web.stanford.edu/~jurafsky/slp3/22.pdf" TargetMode="External"/><Relationship Id="rId2" Type="http://schemas.openxmlformats.org/officeDocument/2006/relationships/hyperlink" Target="https://web.stanford.edu/~jurafsky/slp3/16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eb.stanford.edu/~jurafsky/slp3/17.pdf" TargetMode="External"/><Relationship Id="rId11" Type="http://schemas.openxmlformats.org/officeDocument/2006/relationships/hyperlink" Target="https://web.stanford.edu/~jurafsky/slp3/19.pdf" TargetMode="External"/><Relationship Id="rId5" Type="http://schemas.openxmlformats.org/officeDocument/2006/relationships/hyperlink" Target="https://web.stanford.edu/~jurafsky/slp3/B.pdf" TargetMode="External"/><Relationship Id="rId15" Type="http://schemas.openxmlformats.org/officeDocument/2006/relationships/image" Target="../media/image54.png"/><Relationship Id="rId10" Type="http://schemas.openxmlformats.org/officeDocument/2006/relationships/hyperlink" Target="https://web.stanford.edu/~jurafsky/slp3/26.pdf" TargetMode="External"/><Relationship Id="rId4" Type="http://schemas.openxmlformats.org/officeDocument/2006/relationships/hyperlink" Target="https://web.stanford.edu/~jurafsky/slp3/23.pdf" TargetMode="External"/><Relationship Id="rId9" Type="http://schemas.openxmlformats.org/officeDocument/2006/relationships/hyperlink" Target="https://web.stanford.edu/~jurafsky/slp3/8.pdf" TargetMode="External"/><Relationship Id="rId14" Type="http://schemas.openxmlformats.org/officeDocument/2006/relationships/hyperlink" Target="https://web.stanford.edu/~jurafsky/slp3/14.pdf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eb.stanford.edu/~jurafsky/slp3/slides/8_POSNER_intro_May_6_2021.pdf" TargetMode="Externa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stanford.edu/~jurafsky/slp3/23.pdf" TargetMode="External"/><Relationship Id="rId7" Type="http://schemas.openxmlformats.org/officeDocument/2006/relationships/hyperlink" Target="https://web.stanford.edu/~jurafsky/slp3/27.pdf" TargetMode="External"/><Relationship Id="rId2" Type="http://schemas.openxmlformats.org/officeDocument/2006/relationships/hyperlink" Target="https://web.stanford.edu/~jurafsky/slp3/28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eb.stanford.edu/~jurafsky/slp3/19.pdf" TargetMode="External"/><Relationship Id="rId5" Type="http://schemas.openxmlformats.org/officeDocument/2006/relationships/hyperlink" Target="https://web.stanford.edu/~jurafsky/slp3/24.pdf" TargetMode="External"/><Relationship Id="rId4" Type="http://schemas.openxmlformats.org/officeDocument/2006/relationships/hyperlink" Target="https://web.stanford.edu/~jurafsky/slp3/17.pdf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en.wikipedia.org/wiki/Cooperative_principle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B5DAC-E203-D83C-1099-BC604DCD8D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CS6120: Lecture 7</a:t>
            </a:r>
            <a:br>
              <a:rPr lang="en-US" dirty="0"/>
            </a:br>
            <a:r>
              <a:rPr lang="en-US" dirty="0"/>
              <a:t>Prompting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BCF710-F6C6-F658-2FA2-BCE00466E4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Kenneth Church</a:t>
            </a:r>
          </a:p>
          <a:p>
            <a:r>
              <a:rPr lang="en-US" dirty="0">
                <a:hlinkClick r:id="rId2"/>
              </a:rPr>
              <a:t>https://kwchurch.github.io/</a:t>
            </a:r>
            <a:r>
              <a:rPr lang="en-US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D8E49-03A8-AB17-8180-554D9024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EDBB8-42A5-D90D-DFFB-6B2751842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38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536F99BB-6A23-226F-E59D-20F02D09242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0822" y="136524"/>
            <a:ext cx="11786716" cy="6041023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1C6724-90D8-BFD3-6CF1-FE35980CC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CA68C9-F8F4-FD8F-635D-AB3D3EE3A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00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5DB23D-DA0F-6FC9-7532-3BB646E06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Limitations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55A836-134F-ADC3-86FF-3E89D75420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Decomposing Problems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935F96-651D-BF69-4B92-4722FBC3AC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Chain-of-Thought Prompting</a:t>
            </a:r>
          </a:p>
          <a:p>
            <a:pPr lvl="1"/>
            <a:r>
              <a:rPr lang="en-US" dirty="0"/>
              <a:t>works because...</a:t>
            </a:r>
          </a:p>
          <a:p>
            <a:pPr lvl="1"/>
            <a:r>
              <a:rPr lang="en-US" dirty="0" err="1"/>
              <a:t>ChatGPT</a:t>
            </a:r>
            <a:r>
              <a:rPr lang="en-US" dirty="0"/>
              <a:t> needs help decomposing problems into subtasks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B6684B-FA48-B234-D558-ED1D09C85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Hypothetical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1239E3-BECA-AA2D-A090-95E016D4F9B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Suppose </a:t>
            </a:r>
            <a:r>
              <a:rPr lang="en-US" dirty="0" err="1"/>
              <a:t>ChatGPT</a:t>
            </a:r>
            <a:endParaRPr lang="en-US" dirty="0"/>
          </a:p>
          <a:p>
            <a:pPr lvl="1"/>
            <a:r>
              <a:rPr lang="en-US" dirty="0"/>
              <a:t>can add two small numbers</a:t>
            </a:r>
          </a:p>
          <a:p>
            <a:r>
              <a:rPr lang="en-US" dirty="0"/>
              <a:t>But for large numbers,</a:t>
            </a:r>
          </a:p>
          <a:p>
            <a:pPr lvl="1"/>
            <a:r>
              <a:rPr lang="en-US" dirty="0"/>
              <a:t>it makes up answers</a:t>
            </a:r>
          </a:p>
          <a:p>
            <a:pPr lvl="1"/>
            <a:endParaRPr lang="en-US" dirty="0"/>
          </a:p>
          <a:p>
            <a:r>
              <a:rPr lang="en-US" dirty="0"/>
              <a:t>After each release,</a:t>
            </a:r>
          </a:p>
          <a:p>
            <a:pPr lvl="1"/>
            <a:r>
              <a:rPr lang="en-US" dirty="0"/>
              <a:t>“small” gets “bigger”</a:t>
            </a:r>
          </a:p>
          <a:p>
            <a:r>
              <a:rPr lang="en-US" dirty="0"/>
              <a:t>(We will return to this later)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60DC0-5E58-53FE-9555-362D88BB2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3D73E-02CC-DC13-0496-7F089F9CF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70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BC178-3962-F473-75BC-8534C36D8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of time: Inference is cool (for now)</a:t>
            </a:r>
          </a:p>
        </p:txBody>
      </p:sp>
      <p:pic>
        <p:nvPicPr>
          <p:cNvPr id="10" name="Mario_brief.mp4">
            <a:hlinkClick r:id="" action="ppaction://media"/>
            <a:extLst>
              <a:ext uri="{FF2B5EF4-FFF2-40B4-BE49-F238E27FC236}">
                <a16:creationId xmlns:a16="http://schemas.microsoft.com/office/drawing/2014/main" id="{9C6452ED-0154-13F0-DD04-8DB6F50B043F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1348"/>
          <a:stretch/>
        </p:blipFill>
        <p:spPr>
          <a:xfrm>
            <a:off x="1549401" y="1393412"/>
            <a:ext cx="7680324" cy="487372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E5C9FD-0B62-1752-E30A-7203F76267A9}"/>
              </a:ext>
            </a:extLst>
          </p:cNvPr>
          <p:cNvSpPr txBox="1"/>
          <p:nvPr/>
        </p:nvSpPr>
        <p:spPr>
          <a:xfrm>
            <a:off x="421749" y="6377906"/>
            <a:ext cx="6095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https://youtu.be/rLl9XBg7wSs</a:t>
            </a:r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9B100-892D-B5D6-2070-AB46217C5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64B42-B21B-E455-A857-5A6FAB557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0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5BC929-5A82-042F-FFFE-4DBD44BFF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of time: Inference is cool (for now)</a:t>
            </a:r>
            <a:br>
              <a:rPr lang="en-US" dirty="0"/>
            </a:br>
            <a:r>
              <a:rPr lang="en-US" i="1" dirty="0"/>
              <a:t>Will you still love me when I’m Sixty-Four?</a:t>
            </a:r>
          </a:p>
        </p:txBody>
      </p:sp>
      <p:pic>
        <p:nvPicPr>
          <p:cNvPr id="11" name="Content Placeholder 10" descr="A screen shot of a phone&#10;&#10;Description automatically generated">
            <a:extLst>
              <a:ext uri="{FF2B5EF4-FFF2-40B4-BE49-F238E27FC236}">
                <a16:creationId xmlns:a16="http://schemas.microsoft.com/office/drawing/2014/main" id="{08BD9471-AE2C-CF35-53E6-E99E4213E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93209"/>
            <a:ext cx="10515600" cy="2616169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13F13E-BE4C-C7FA-4432-939FDF9D5A59}"/>
              </a:ext>
            </a:extLst>
          </p:cNvPr>
          <p:cNvSpPr txBox="1"/>
          <p:nvPr/>
        </p:nvSpPr>
        <p:spPr>
          <a:xfrm>
            <a:off x="1143000" y="5716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https://www.youtube.com/watch?v=wUDRIC5RSX4</a:t>
            </a:r>
            <a:r>
              <a:rPr lang="en-US" dirty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5681C-670B-8770-3183-08B693DE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2B7E3-2843-890D-0B29-FD0AF3042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67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7899743-B1FF-9B88-E79A-8E36D9DD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Shameless Plug:</a:t>
            </a:r>
            <a:br>
              <a:rPr lang="en-US" dirty="0"/>
            </a:br>
            <a:r>
              <a:rPr lang="en-US" dirty="0"/>
              <a:t>Smooth-Talking Machines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A44C0-81CB-B7E3-C042-BF5011DE6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22C42-D25D-10EC-6A29-B2C1D63D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14</a:t>
            </a:fld>
            <a:endParaRPr lang="en-US"/>
          </a:p>
        </p:txBody>
      </p:sp>
      <p:pic>
        <p:nvPicPr>
          <p:cNvPr id="30" name="Content Placeholder 29" descr="A screenshot of a web page&#10;&#10;Description automatically generated">
            <a:extLst>
              <a:ext uri="{FF2B5EF4-FFF2-40B4-BE49-F238E27FC236}">
                <a16:creationId xmlns:a16="http://schemas.microsoft.com/office/drawing/2014/main" id="{19F36F27-C24B-70BA-C355-9CB5C6F82F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3355" y="1725951"/>
            <a:ext cx="5130759" cy="4351338"/>
          </a:xfrm>
        </p:spPr>
      </p:pic>
      <p:pic>
        <p:nvPicPr>
          <p:cNvPr id="28" name="Content Placeholder 22" descr="A screenshot of a website&#10;&#10;Description automatically generated">
            <a:extLst>
              <a:ext uri="{FF2B5EF4-FFF2-40B4-BE49-F238E27FC236}">
                <a16:creationId xmlns:a16="http://schemas.microsoft.com/office/drawing/2014/main" id="{CBF117BB-1041-E5EF-A88C-6C285931E9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b="34014"/>
          <a:stretch/>
        </p:blipFill>
        <p:spPr>
          <a:xfrm>
            <a:off x="803928" y="1751064"/>
            <a:ext cx="5181600" cy="1514970"/>
          </a:xfrm>
        </p:spPr>
      </p:pic>
    </p:spTree>
    <p:extLst>
      <p:ext uri="{BB962C8B-B14F-4D97-AF65-F5344CB8AC3E}">
        <p14:creationId xmlns:p14="http://schemas.microsoft.com/office/powerpoint/2010/main" val="2133417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76E2F5-11D3-027C-38A9-6C9221F5218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Challenge: Fluency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Trustworthiness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76E2F5-11D3-027C-38A9-6C9221F521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D476E-B106-1C80-3479-6A506EBAE9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number of articles on </a:t>
            </a:r>
            <a:r>
              <a:rPr lang="en-US" dirty="0" err="1"/>
              <a:t>ChatGPT</a:t>
            </a:r>
            <a:endParaRPr lang="en-US" dirty="0"/>
          </a:p>
          <a:p>
            <a:pPr lvl="1"/>
            <a:r>
              <a:rPr lang="en-US" dirty="0"/>
              <a:t>lead with amazing successes </a:t>
            </a:r>
          </a:p>
          <a:p>
            <a:pPr lvl="2"/>
            <a:r>
              <a:rPr lang="en-US" dirty="0"/>
              <a:t>that seem too good to be true, </a:t>
            </a:r>
          </a:p>
          <a:p>
            <a:pPr lvl="1"/>
            <a:r>
              <a:rPr lang="en-US" dirty="0"/>
              <a:t>and end with back-peddling </a:t>
            </a:r>
          </a:p>
          <a:p>
            <a:r>
              <a:rPr lang="en-US" dirty="0" err="1"/>
              <a:t>ChatGPT</a:t>
            </a:r>
            <a:r>
              <a:rPr lang="en-US" dirty="0"/>
              <a:t> has </a:t>
            </a:r>
          </a:p>
          <a:p>
            <a:pPr lvl="2"/>
            <a:r>
              <a:rPr lang="en-US" dirty="0"/>
              <a:t>amazing strengths (fluency) </a:t>
            </a:r>
          </a:p>
          <a:p>
            <a:pPr lvl="1"/>
            <a:r>
              <a:rPr lang="en-US" dirty="0"/>
              <a:t>as well as</a:t>
            </a:r>
          </a:p>
          <a:p>
            <a:pPr lvl="2"/>
            <a:r>
              <a:rPr lang="en-US" dirty="0"/>
              <a:t>amazing weaknesses (trustworthiness)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88FC6EF-8DCE-1378-8463-535F9009BCC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1825625"/>
                <a:ext cx="5334000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Many people assume</a:t>
                </a:r>
              </a:p>
              <a:p>
                <a:pPr lvl="1"/>
                <a:r>
                  <a:rPr lang="en-US" dirty="0"/>
                  <a:t>Fluency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dirty="0"/>
                  <a:t>ntelligence</a:t>
                </a:r>
              </a:p>
              <a:p>
                <a:pPr lvl="1"/>
                <a:r>
                  <a:rPr lang="en-US" dirty="0"/>
                  <a:t>IQ testing: </a:t>
                </a:r>
              </a:p>
              <a:p>
                <a:pPr lvl="2"/>
                <a:r>
                  <a:rPr lang="en-US" dirty="0"/>
                  <a:t>Measure vocabulary size</a:t>
                </a:r>
              </a:p>
              <a:p>
                <a:pPr lvl="2"/>
                <a:r>
                  <a:rPr lang="en-US" dirty="0"/>
                  <a:t>Large vocabulary </a:t>
                </a:r>
                <a:r>
                  <a:rPr lang="en-US" dirty="0">
                    <a:sym typeface="Wingdings" pitchFamily="2" charset="2"/>
                  </a:rPr>
                  <a:t> Fluent</a:t>
                </a:r>
                <a:endParaRPr lang="en-US" dirty="0"/>
              </a:p>
              <a:p>
                <a:r>
                  <a:rPr lang="en-US" dirty="0"/>
                  <a:t>Fluency is particularly important </a:t>
                </a:r>
              </a:p>
              <a:p>
                <a:pPr lvl="1"/>
                <a:r>
                  <a:rPr lang="en-US" dirty="0"/>
                  <a:t>on first impression</a:t>
                </a:r>
              </a:p>
              <a:p>
                <a:r>
                  <a:rPr lang="en-US" dirty="0"/>
                  <a:t>But eventually </a:t>
                </a:r>
                <a:r>
                  <a:rPr lang="en-US" dirty="0">
                    <a:sym typeface="Wingdings" pitchFamily="2" charset="2"/>
                  </a:rPr>
                  <a:t> disappointment</a:t>
                </a:r>
                <a:endParaRPr lang="en-US" dirty="0"/>
              </a:p>
              <a:p>
                <a:pPr lvl="1"/>
                <a:r>
                  <a:rPr lang="en-US" dirty="0"/>
                  <a:t>Weaknesses will become clear </a:t>
                </a:r>
              </a:p>
              <a:p>
                <a:r>
                  <a:rPr lang="en-US" dirty="0"/>
                  <a:t>What is the difference between </a:t>
                </a:r>
              </a:p>
              <a:p>
                <a:pPr lvl="1"/>
                <a:r>
                  <a:rPr lang="en-US" dirty="0"/>
                  <a:t>a hallucination and a con?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88FC6EF-8DCE-1378-8463-535F9009BC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1825625"/>
                <a:ext cx="5334000" cy="4351338"/>
              </a:xfrm>
              <a:blipFill>
                <a:blip r:embed="rId3"/>
                <a:stretch>
                  <a:fillRect l="-2138" t="-3198" r="-1425" b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936478-4DF0-53EF-88F1-5FC36D4C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B10AF-7088-E7EA-EC46-7E536487E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5168C35-00B4-4F15-F815-A6E0D219D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355" y="75778"/>
            <a:ext cx="1931150" cy="289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97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348B8-9C35-BD9C-FDF1-4B0BEFCDE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we do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4F70F-A460-66BE-8ECB-4C2F12923F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Three paths forward:</a:t>
            </a:r>
          </a:p>
          <a:p>
            <a:pPr lvl="1"/>
            <a:r>
              <a:rPr lang="en-US" dirty="0"/>
              <a:t>Low road: </a:t>
            </a:r>
          </a:p>
          <a:p>
            <a:pPr lvl="2"/>
            <a:r>
              <a:rPr lang="en-US" dirty="0"/>
              <a:t>Give up (hallucinations)</a:t>
            </a:r>
          </a:p>
          <a:p>
            <a:pPr lvl="1"/>
            <a:r>
              <a:rPr lang="en-US" dirty="0"/>
              <a:t>Middle road: </a:t>
            </a:r>
          </a:p>
          <a:p>
            <a:pPr lvl="2"/>
            <a:r>
              <a:rPr lang="en-US" dirty="0"/>
              <a:t>Fact-checking with  search</a:t>
            </a:r>
          </a:p>
          <a:p>
            <a:pPr lvl="1"/>
            <a:r>
              <a:rPr lang="en-US" dirty="0"/>
              <a:t>High road: </a:t>
            </a:r>
          </a:p>
          <a:p>
            <a:pPr lvl="2"/>
            <a:r>
              <a:rPr lang="en-US" dirty="0"/>
              <a:t>Revive rationalism (“AI Complete”)</a:t>
            </a:r>
          </a:p>
          <a:p>
            <a:pPr lvl="2"/>
            <a:r>
              <a:rPr lang="en-US" dirty="0"/>
              <a:t>Minsky &amp; Chomsky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0AB97B-6FD4-8933-C88E-5CAF753E77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Recommendations</a:t>
            </a:r>
          </a:p>
          <a:p>
            <a:pPr lvl="1"/>
            <a:r>
              <a:rPr lang="en-US" dirty="0"/>
              <a:t>Short-term: </a:t>
            </a:r>
          </a:p>
          <a:p>
            <a:pPr lvl="2"/>
            <a:r>
              <a:rPr lang="en-US" dirty="0"/>
              <a:t>Middle Road: Search</a:t>
            </a:r>
          </a:p>
          <a:p>
            <a:pPr lvl="2"/>
            <a:r>
              <a:rPr lang="en-US" dirty="0"/>
              <a:t>“Good apps for Crummy MT”</a:t>
            </a:r>
          </a:p>
          <a:p>
            <a:pPr lvl="3"/>
            <a:r>
              <a:rPr lang="en-US" dirty="0"/>
              <a:t>Find apps for what we have</a:t>
            </a:r>
          </a:p>
          <a:p>
            <a:pPr lvl="3"/>
            <a:r>
              <a:rPr lang="en-US" dirty="0"/>
              <a:t>given strengths and weaknesses</a:t>
            </a:r>
          </a:p>
          <a:p>
            <a:pPr lvl="1"/>
            <a:r>
              <a:rPr lang="en-US" dirty="0"/>
              <a:t>Long-term: </a:t>
            </a:r>
          </a:p>
          <a:p>
            <a:pPr lvl="2"/>
            <a:r>
              <a:rPr lang="en-US" dirty="0"/>
              <a:t>High road may be necessary</a:t>
            </a:r>
          </a:p>
          <a:p>
            <a:pPr lvl="3"/>
            <a:r>
              <a:rPr lang="en-US" dirty="0"/>
              <a:t>But it is very ambitious</a:t>
            </a:r>
          </a:p>
          <a:p>
            <a:pPr lvl="2"/>
            <a:r>
              <a:rPr lang="en-US" dirty="0"/>
              <a:t>Inclusiveness:</a:t>
            </a:r>
          </a:p>
          <a:p>
            <a:pPr lvl="3"/>
            <a:r>
              <a:rPr lang="en-US" dirty="0"/>
              <a:t>Interdisciplinary Collaboration</a:t>
            </a:r>
          </a:p>
          <a:p>
            <a:pPr lvl="3"/>
            <a:r>
              <a:rPr lang="en-US" dirty="0"/>
              <a:t>Growth opportunities</a:t>
            </a:r>
          </a:p>
          <a:p>
            <a:pPr lvl="4"/>
            <a:r>
              <a:rPr lang="en-US" dirty="0"/>
              <a:t>(Low Resource Languages)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858A9-9E77-FEBE-023F-22799C89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095E6-53E8-9DDB-6F56-082F3BA2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3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904D4-53C6-E0CD-83AC-13690B9E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Hypothesis: </a:t>
            </a:r>
            <a:br>
              <a:rPr lang="en-US" dirty="0"/>
            </a:br>
            <a:r>
              <a:rPr lang="en-US" dirty="0"/>
              <a:t>NLP History </a:t>
            </a:r>
            <a:r>
              <a:rPr lang="en-US" dirty="0">
                <a:sym typeface="Wingdings" pitchFamily="2" charset="2"/>
              </a:rPr>
              <a:t> Strengths &amp; Weaknesses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A53140-CA1A-1A7F-D75D-7F1D5542025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Deep Nets are</a:t>
            </a:r>
          </a:p>
          <a:p>
            <a:pPr lvl="1"/>
            <a:r>
              <a:rPr lang="en-US" dirty="0"/>
              <a:t>more fluent</a:t>
            </a:r>
          </a:p>
          <a:p>
            <a:pPr lvl="1"/>
            <a:r>
              <a:rPr lang="en-US" dirty="0"/>
              <a:t>than trustworthy</a:t>
            </a:r>
          </a:p>
          <a:p>
            <a:r>
              <a:rPr lang="en-US" dirty="0"/>
              <a:t>Pendulum Swung Too Far (2011)</a:t>
            </a:r>
          </a:p>
          <a:p>
            <a:pPr lvl="1"/>
            <a:r>
              <a:rPr lang="en-US" dirty="0"/>
              <a:t>Empiricism (1950s)</a:t>
            </a:r>
          </a:p>
          <a:p>
            <a:pPr lvl="1"/>
            <a:r>
              <a:rPr lang="en-US" dirty="0"/>
              <a:t>Rationalism (1970s)</a:t>
            </a:r>
          </a:p>
          <a:p>
            <a:pPr lvl="1"/>
            <a:r>
              <a:rPr lang="en-US" dirty="0"/>
              <a:t>Empiricism (1990s)</a:t>
            </a:r>
          </a:p>
          <a:p>
            <a:pPr lvl="1"/>
            <a:r>
              <a:rPr lang="en-US" dirty="0"/>
              <a:t>Deep Nets (2010s)</a:t>
            </a:r>
          </a:p>
        </p:txBody>
      </p:sp>
      <p:pic>
        <p:nvPicPr>
          <p:cNvPr id="6" name="Picture 4" descr="Powerfish Teeth GIF - Powerfish Teeth GIFs">
            <a:extLst>
              <a:ext uri="{FF2B5EF4-FFF2-40B4-BE49-F238E27FC236}">
                <a16:creationId xmlns:a16="http://schemas.microsoft.com/office/drawing/2014/main" id="{4831E0E4-CC07-3AE4-EFDA-6187499209D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39595"/>
            <a:ext cx="5181600" cy="432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92;p14">
            <a:extLst>
              <a:ext uri="{FF2B5EF4-FFF2-40B4-BE49-F238E27FC236}">
                <a16:creationId xmlns:a16="http://schemas.microsoft.com/office/drawing/2014/main" id="{0ED35374-DADA-8F82-6D97-AB7E10D98B71}"/>
              </a:ext>
            </a:extLst>
          </p:cNvPr>
          <p:cNvSpPr/>
          <p:nvPr/>
        </p:nvSpPr>
        <p:spPr>
          <a:xfrm>
            <a:off x="239629" y="3960743"/>
            <a:ext cx="892341" cy="445626"/>
          </a:xfrm>
          <a:prstGeom prst="wedgeRoundRectCallout">
            <a:avLst>
              <a:gd name="adj1" fmla="val 66010"/>
              <a:gd name="adj2" fmla="val 2362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Arial"/>
                <a:cs typeface="Arial"/>
                <a:sym typeface="Wingdings" pitchFamily="2" charset="2"/>
              </a:rPr>
              <a:t>Truth</a:t>
            </a:r>
            <a:endParaRPr sz="2000" dirty="0"/>
          </a:p>
        </p:txBody>
      </p:sp>
      <p:sp>
        <p:nvSpPr>
          <p:cNvPr id="8" name="Google Shape;192;p14">
            <a:extLst>
              <a:ext uri="{FF2B5EF4-FFF2-40B4-BE49-F238E27FC236}">
                <a16:creationId xmlns:a16="http://schemas.microsoft.com/office/drawing/2014/main" id="{1DCB8027-05AF-73A4-4083-BA71C142CC59}"/>
              </a:ext>
            </a:extLst>
          </p:cNvPr>
          <p:cNvSpPr/>
          <p:nvPr/>
        </p:nvSpPr>
        <p:spPr>
          <a:xfrm>
            <a:off x="4408004" y="3986064"/>
            <a:ext cx="1202635" cy="394984"/>
          </a:xfrm>
          <a:prstGeom prst="wedgeRoundRectCallout">
            <a:avLst>
              <a:gd name="adj1" fmla="val -81511"/>
              <a:gd name="adj2" fmla="val -66837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Arial"/>
                <a:cs typeface="Arial"/>
                <a:sym typeface="Wingdings" pitchFamily="2" charset="2"/>
              </a:rPr>
              <a:t>Fluency</a:t>
            </a:r>
            <a:endParaRPr sz="2000" dirty="0"/>
          </a:p>
        </p:txBody>
      </p:sp>
      <p:sp>
        <p:nvSpPr>
          <p:cNvPr id="9" name="Google Shape;192;p14">
            <a:extLst>
              <a:ext uri="{FF2B5EF4-FFF2-40B4-BE49-F238E27FC236}">
                <a16:creationId xmlns:a16="http://schemas.microsoft.com/office/drawing/2014/main" id="{2FCC47AF-95CA-82AC-4706-34CD92BA64A2}"/>
              </a:ext>
            </a:extLst>
          </p:cNvPr>
          <p:cNvSpPr/>
          <p:nvPr/>
        </p:nvSpPr>
        <p:spPr>
          <a:xfrm>
            <a:off x="4420428" y="4001293"/>
            <a:ext cx="1202635" cy="394984"/>
          </a:xfrm>
          <a:prstGeom prst="wedgeRoundRectCallout">
            <a:avLst>
              <a:gd name="adj1" fmla="val -89775"/>
              <a:gd name="adj2" fmla="val 181023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Arial"/>
                <a:cs typeface="Arial"/>
                <a:sym typeface="Wingdings" pitchFamily="2" charset="2"/>
              </a:rPr>
              <a:t>Fluency</a:t>
            </a:r>
            <a:endParaRPr sz="2000" dirty="0"/>
          </a:p>
        </p:txBody>
      </p:sp>
      <p:sp>
        <p:nvSpPr>
          <p:cNvPr id="10" name="Google Shape;192;p14">
            <a:extLst>
              <a:ext uri="{FF2B5EF4-FFF2-40B4-BE49-F238E27FC236}">
                <a16:creationId xmlns:a16="http://schemas.microsoft.com/office/drawing/2014/main" id="{A9AC6F7B-6372-23AA-6C84-C2206AFFF465}"/>
              </a:ext>
            </a:extLst>
          </p:cNvPr>
          <p:cNvSpPr/>
          <p:nvPr/>
        </p:nvSpPr>
        <p:spPr>
          <a:xfrm>
            <a:off x="4405256" y="3988804"/>
            <a:ext cx="1202635" cy="394984"/>
          </a:xfrm>
          <a:prstGeom prst="wedgeRoundRectCallout">
            <a:avLst>
              <a:gd name="adj1" fmla="val -82751"/>
              <a:gd name="adj2" fmla="val 92951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Arial"/>
                <a:cs typeface="Arial"/>
                <a:sym typeface="Wingdings" pitchFamily="2" charset="2"/>
              </a:rPr>
              <a:t>Fluency</a:t>
            </a:r>
            <a:endParaRPr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D64C70-BA87-7B2B-E4A2-54072226F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96ACB4F-3C19-9F45-B5AD-CCEEDDED1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343AD2D-D494-A85F-A1DA-F17353DDB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Massive Growth </a:t>
            </a:r>
            <a:r>
              <a:rPr lang="en-US" dirty="0">
                <a:sym typeface="Wingdings" pitchFamily="2" charset="2"/>
              </a:rPr>
              <a:t> Mistaken Impression that everything is new (and there is no history)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6E3EDE-5874-0398-A160-C7EB403B07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C951038-107B-80D5-BCED-F2AFCA5DD9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What’s new</a:t>
            </a:r>
          </a:p>
          <a:p>
            <a:pPr lvl="1"/>
            <a:r>
              <a:rPr lang="en-US" dirty="0"/>
              <a:t>The world is taking notice (in AI)</a:t>
            </a:r>
          </a:p>
          <a:p>
            <a:pPr lvl="1"/>
            <a:r>
              <a:rPr lang="en-US" dirty="0"/>
              <a:t>Fluency is much improved</a:t>
            </a:r>
          </a:p>
          <a:p>
            <a:r>
              <a:rPr lang="en-US" dirty="0"/>
              <a:t>What’s not new</a:t>
            </a:r>
          </a:p>
          <a:p>
            <a:pPr lvl="1"/>
            <a:r>
              <a:rPr lang="en-US" dirty="0"/>
              <a:t>Chatbots (and much of the tech)</a:t>
            </a:r>
          </a:p>
          <a:p>
            <a:pPr lvl="1"/>
            <a:r>
              <a:rPr lang="en-US" dirty="0"/>
              <a:t>SOTA-Chasing</a:t>
            </a:r>
          </a:p>
          <a:p>
            <a:pPr lvl="1"/>
            <a:r>
              <a:rPr lang="en-US" dirty="0"/>
              <a:t>New/better shiny objects</a:t>
            </a:r>
          </a:p>
          <a:p>
            <a:pPr lvl="2"/>
            <a:r>
              <a:rPr lang="en-US" dirty="0"/>
              <a:t>(with same old quality?)</a:t>
            </a:r>
          </a:p>
          <a:p>
            <a:pPr lvl="2"/>
            <a:r>
              <a:rPr lang="en-US" dirty="0"/>
              <a:t>Does SOTA-Chasing </a:t>
            </a:r>
            <a:r>
              <a:rPr lang="en-US" dirty="0">
                <a:sym typeface="Wingdings" pitchFamily="2" charset="2"/>
              </a:rPr>
              <a:t> Progress?</a:t>
            </a:r>
            <a:endParaRPr lang="en-US" dirty="0"/>
          </a:p>
          <a:p>
            <a:pPr lvl="1"/>
            <a:r>
              <a:rPr lang="en-US" dirty="0"/>
              <a:t>Trustworthiness is still wide open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5C55D96-236A-A3B7-72FF-D49D046A2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Scientific Literature doubles every 9 years (90% written since I started PhD)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93BE41-AE2D-5065-7E0D-4453B791A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DB3C9-0CB5-A01C-50F1-2EDB25078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18</a:t>
            </a:fld>
            <a:endParaRPr lang="en-US"/>
          </a:p>
        </p:txBody>
      </p:sp>
      <p:pic>
        <p:nvPicPr>
          <p:cNvPr id="15" name="Content Placeholder 10">
            <a:extLst>
              <a:ext uri="{FF2B5EF4-FFF2-40B4-BE49-F238E27FC236}">
                <a16:creationId xmlns:a16="http://schemas.microsoft.com/office/drawing/2014/main" id="{04014C29-51E3-67DD-F4C1-53FF0B29D9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921500" y="2505075"/>
            <a:ext cx="3684588" cy="3684588"/>
          </a:xfrm>
        </p:spPr>
      </p:pic>
    </p:spTree>
    <p:extLst>
      <p:ext uri="{BB962C8B-B14F-4D97-AF65-F5344CB8AC3E}">
        <p14:creationId xmlns:p14="http://schemas.microsoft.com/office/powerpoint/2010/main" val="12446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7CA38-7E24-0FBA-F18D-350E95F5D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E6C06-4FB1-A49F-A2F8-30240CCF7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15893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Strengths (fluency) and weaknesses (trustworthiness)</a:t>
            </a:r>
          </a:p>
          <a:p>
            <a:pPr lvl="1"/>
            <a:r>
              <a:rPr lang="en-US" dirty="0"/>
              <a:t>may be a consequence of choices we made in 1990s</a:t>
            </a:r>
          </a:p>
          <a:p>
            <a:r>
              <a:rPr lang="en-US" dirty="0"/>
              <a:t>We started EMNLP in 1990s for pragmatic reasons</a:t>
            </a:r>
          </a:p>
          <a:p>
            <a:pPr lvl="1"/>
            <a:r>
              <a:rPr lang="en-US" dirty="0"/>
              <a:t>Field had been attempting to do too much</a:t>
            </a:r>
          </a:p>
          <a:p>
            <a:pPr lvl="2"/>
            <a:r>
              <a:rPr lang="en-US" dirty="0"/>
              <a:t>and was accomplishing too little</a:t>
            </a:r>
          </a:p>
          <a:p>
            <a:pPr lvl="2"/>
            <a:r>
              <a:rPr lang="en-US" dirty="0"/>
              <a:t>(during a funding winter)</a:t>
            </a:r>
          </a:p>
          <a:p>
            <a:r>
              <a:rPr lang="en-US" dirty="0"/>
              <a:t>We chose to stop working on hard problems </a:t>
            </a:r>
          </a:p>
          <a:p>
            <a:pPr lvl="1"/>
            <a:r>
              <a:rPr lang="en-US" dirty="0"/>
              <a:t>(trustworthiness)</a:t>
            </a:r>
          </a:p>
          <a:p>
            <a:pPr lvl="1"/>
            <a:r>
              <a:rPr lang="en-US" dirty="0"/>
              <a:t>in order to make relatively quick progress on fluency</a:t>
            </a:r>
          </a:p>
          <a:p>
            <a:pPr lvl="1"/>
            <a:r>
              <a:rPr lang="en-US" dirty="0"/>
              <a:t>by reviving empirical methods from the 1950s </a:t>
            </a:r>
          </a:p>
          <a:p>
            <a:pPr lvl="2"/>
            <a:r>
              <a:rPr lang="en-US" dirty="0"/>
              <a:t>(Shannon, Skinner, Firth)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BA747-4537-278A-6339-30BAED782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E69D4-3005-CFCC-8BF7-000756327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19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D71F6-7417-924C-CD24-481D68AB081A}"/>
              </a:ext>
            </a:extLst>
          </p:cNvPr>
          <p:cNvSpPr txBox="1">
            <a:spLocks/>
          </p:cNvSpPr>
          <p:nvPr/>
        </p:nvSpPr>
        <p:spPr>
          <a:xfrm>
            <a:off x="8848325" y="1825625"/>
            <a:ext cx="307720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Deep Nets are</a:t>
            </a:r>
          </a:p>
          <a:p>
            <a:pPr lvl="1"/>
            <a:r>
              <a:rPr lang="en-US" sz="2000" dirty="0"/>
              <a:t>more fluent</a:t>
            </a:r>
          </a:p>
          <a:p>
            <a:pPr lvl="1"/>
            <a:r>
              <a:rPr lang="en-US" sz="2000" dirty="0"/>
              <a:t>than trustworthy</a:t>
            </a:r>
          </a:p>
          <a:p>
            <a:r>
              <a:rPr lang="en-US" sz="2400" dirty="0"/>
              <a:t>Pendulum Swung Too Far (2011)</a:t>
            </a:r>
          </a:p>
          <a:p>
            <a:pPr lvl="1"/>
            <a:r>
              <a:rPr lang="en-US" sz="2000" dirty="0"/>
              <a:t>Empiricism (1950s)</a:t>
            </a:r>
          </a:p>
          <a:p>
            <a:pPr lvl="1"/>
            <a:r>
              <a:rPr lang="en-US" sz="2000" dirty="0"/>
              <a:t>Rationalism (1970s)</a:t>
            </a:r>
          </a:p>
          <a:p>
            <a:pPr lvl="1"/>
            <a:r>
              <a:rPr lang="en-US" sz="2000" dirty="0"/>
              <a:t>Empiricism (1990s)</a:t>
            </a:r>
          </a:p>
          <a:p>
            <a:pPr lvl="1"/>
            <a:r>
              <a:rPr lang="en-US" sz="2000" dirty="0"/>
              <a:t>Deep Nets (2010s)</a:t>
            </a:r>
          </a:p>
        </p:txBody>
      </p:sp>
      <p:sp>
        <p:nvSpPr>
          <p:cNvPr id="8" name="Google Shape;192;p14">
            <a:extLst>
              <a:ext uri="{FF2B5EF4-FFF2-40B4-BE49-F238E27FC236}">
                <a16:creationId xmlns:a16="http://schemas.microsoft.com/office/drawing/2014/main" id="{F0F83EB0-6F0B-2699-B5AC-C8B6CA4434DF}"/>
              </a:ext>
            </a:extLst>
          </p:cNvPr>
          <p:cNvSpPr/>
          <p:nvPr/>
        </p:nvSpPr>
        <p:spPr>
          <a:xfrm>
            <a:off x="11137599" y="5181768"/>
            <a:ext cx="892341" cy="445626"/>
          </a:xfrm>
          <a:prstGeom prst="wedgeRoundRectCallout">
            <a:avLst>
              <a:gd name="adj1" fmla="val 3422"/>
              <a:gd name="adj2" fmla="val -234779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Arial"/>
                <a:cs typeface="Arial"/>
                <a:sym typeface="Wingdings" pitchFamily="2" charset="2"/>
              </a:rPr>
              <a:t>Truth</a:t>
            </a:r>
            <a:endParaRPr sz="2000" dirty="0"/>
          </a:p>
        </p:txBody>
      </p:sp>
      <p:sp>
        <p:nvSpPr>
          <p:cNvPr id="9" name="Google Shape;192;p14">
            <a:extLst>
              <a:ext uri="{FF2B5EF4-FFF2-40B4-BE49-F238E27FC236}">
                <a16:creationId xmlns:a16="http://schemas.microsoft.com/office/drawing/2014/main" id="{3C269CA0-64B0-6A98-DEC4-FB84F47B6CD2}"/>
              </a:ext>
            </a:extLst>
          </p:cNvPr>
          <p:cNvSpPr/>
          <p:nvPr/>
        </p:nvSpPr>
        <p:spPr>
          <a:xfrm>
            <a:off x="7888107" y="4583457"/>
            <a:ext cx="1131971" cy="445626"/>
          </a:xfrm>
          <a:prstGeom prst="wedgeRoundRectCallout">
            <a:avLst>
              <a:gd name="adj1" fmla="val 76652"/>
              <a:gd name="adj2" fmla="val -49244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Arial"/>
                <a:cs typeface="Arial"/>
                <a:sym typeface="Wingdings" pitchFamily="2" charset="2"/>
              </a:rPr>
              <a:t>Fluency</a:t>
            </a:r>
            <a:endParaRPr sz="2000" dirty="0"/>
          </a:p>
        </p:txBody>
      </p:sp>
      <p:sp>
        <p:nvSpPr>
          <p:cNvPr id="10" name="Google Shape;192;p14">
            <a:extLst>
              <a:ext uri="{FF2B5EF4-FFF2-40B4-BE49-F238E27FC236}">
                <a16:creationId xmlns:a16="http://schemas.microsoft.com/office/drawing/2014/main" id="{BA005D0F-A6A7-04C9-D6F7-DE26FC4D282E}"/>
              </a:ext>
            </a:extLst>
          </p:cNvPr>
          <p:cNvSpPr/>
          <p:nvPr/>
        </p:nvSpPr>
        <p:spPr>
          <a:xfrm>
            <a:off x="7888107" y="4583457"/>
            <a:ext cx="1131971" cy="445626"/>
          </a:xfrm>
          <a:prstGeom prst="wedgeRoundRectCallout">
            <a:avLst>
              <a:gd name="adj1" fmla="val 80522"/>
              <a:gd name="adj2" fmla="val -96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Arial"/>
                <a:cs typeface="Arial"/>
                <a:sym typeface="Wingdings" pitchFamily="2" charset="2"/>
              </a:rPr>
              <a:t>Fluency</a:t>
            </a:r>
            <a:endParaRPr sz="2000" dirty="0"/>
          </a:p>
        </p:txBody>
      </p:sp>
      <p:sp>
        <p:nvSpPr>
          <p:cNvPr id="11" name="Google Shape;192;p14">
            <a:extLst>
              <a:ext uri="{FF2B5EF4-FFF2-40B4-BE49-F238E27FC236}">
                <a16:creationId xmlns:a16="http://schemas.microsoft.com/office/drawing/2014/main" id="{FA11AE8D-80F0-01B4-8AB2-2688438CB3AF}"/>
              </a:ext>
            </a:extLst>
          </p:cNvPr>
          <p:cNvSpPr/>
          <p:nvPr/>
        </p:nvSpPr>
        <p:spPr>
          <a:xfrm>
            <a:off x="7888106" y="4583457"/>
            <a:ext cx="1131971" cy="445626"/>
          </a:xfrm>
          <a:prstGeom prst="wedgeRoundRectCallout">
            <a:avLst>
              <a:gd name="adj1" fmla="val 81489"/>
              <a:gd name="adj2" fmla="val -204062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Arial"/>
                <a:cs typeface="Arial"/>
                <a:sym typeface="Wingdings" pitchFamily="2" charset="2"/>
              </a:rPr>
              <a:t>Fluency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27920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58B55-BFE6-91BE-8307-664008F20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25" y="247290"/>
            <a:ext cx="2743200" cy="1325563"/>
          </a:xfrm>
        </p:spPr>
        <p:txBody>
          <a:bodyPr/>
          <a:lstStyle/>
          <a:p>
            <a:r>
              <a:rPr lang="en-US" dirty="0">
                <a:hlinkClick r:id="rId2"/>
              </a:rPr>
              <a:t>Homework</a:t>
            </a:r>
            <a:endParaRPr lang="en-US" dirty="0"/>
          </a:p>
        </p:txBody>
      </p:sp>
      <p:pic>
        <p:nvPicPr>
          <p:cNvPr id="6" name="Content Placeholder 5" descr="A paper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5B8C7043-4184-BC66-EB2C-D07D24B6D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0074" y="136525"/>
            <a:ext cx="8675605" cy="6947718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D3F12C-AFE4-775D-CCF0-3A96067A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25B5FA-A984-0348-7A00-3244DD87D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4FA057-52E1-B54F-6CD9-C581ECF33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74" y="1143499"/>
            <a:ext cx="2821102" cy="28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14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956"/>
          <a:stretch/>
        </p:blipFill>
        <p:spPr>
          <a:xfrm>
            <a:off x="5785732" y="1543828"/>
            <a:ext cx="5207621" cy="371397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159544"/>
            <a:ext cx="10515600" cy="1325563"/>
          </a:xfrm>
        </p:spPr>
        <p:txBody>
          <a:bodyPr>
            <a:normAutofit/>
          </a:bodyPr>
          <a:lstStyle/>
          <a:p>
            <a:r>
              <a:rPr lang="en-US" sz="7300" dirty="0"/>
              <a:t>Pendulum Swung Too Far</a:t>
            </a:r>
            <a:br>
              <a:rPr lang="en-US" sz="2800" dirty="0"/>
            </a:br>
            <a:r>
              <a:rPr lang="en-US" sz="1600" dirty="0" err="1"/>
              <a:t>ChatGPT’s</a:t>
            </a:r>
            <a:r>
              <a:rPr lang="en-US" sz="1600" dirty="0"/>
              <a:t> strengths (fluency) and weaknesses (trustworthiness) may be a consequence of choices we made in 1990s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13" y="1566672"/>
            <a:ext cx="5898237" cy="3609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25183"/>
          <a:stretch/>
        </p:blipFill>
        <p:spPr>
          <a:xfrm>
            <a:off x="4752135" y="5257802"/>
            <a:ext cx="5790417" cy="85752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A00A8B-4AE6-881B-644F-167D2C7F93CE}"/>
              </a:ext>
            </a:extLst>
          </p:cNvPr>
          <p:cNvCxnSpPr/>
          <p:nvPr/>
        </p:nvCxnSpPr>
        <p:spPr>
          <a:xfrm flipH="1">
            <a:off x="8817319" y="2078209"/>
            <a:ext cx="427442" cy="152039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192;p14">
            <a:extLst>
              <a:ext uri="{FF2B5EF4-FFF2-40B4-BE49-F238E27FC236}">
                <a16:creationId xmlns:a16="http://schemas.microsoft.com/office/drawing/2014/main" id="{FA79FA9B-6349-F4B3-B068-D78138007143}"/>
              </a:ext>
            </a:extLst>
          </p:cNvPr>
          <p:cNvSpPr/>
          <p:nvPr/>
        </p:nvSpPr>
        <p:spPr>
          <a:xfrm>
            <a:off x="10234515" y="4992513"/>
            <a:ext cx="1596965" cy="596613"/>
          </a:xfrm>
          <a:prstGeom prst="wedgeRoundRectCallout">
            <a:avLst>
              <a:gd name="adj1" fmla="val -60409"/>
              <a:gd name="adj2" fmla="val 30683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Arial"/>
                <a:cs typeface="Arial"/>
                <a:sym typeface="Wingdings" pitchFamily="2" charset="2"/>
              </a:rPr>
              <a:t>Mechanism</a:t>
            </a:r>
            <a:endParaRPr sz="2000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D45BC4C-473C-7E9B-AFAB-FCB28BD9B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B533E64-E672-F60A-7B57-23B2749F5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20</a:t>
            </a:fld>
            <a:endParaRPr lang="en-US"/>
          </a:p>
        </p:txBody>
      </p:sp>
      <p:sp>
        <p:nvSpPr>
          <p:cNvPr id="15" name="Google Shape;192;p14">
            <a:extLst>
              <a:ext uri="{FF2B5EF4-FFF2-40B4-BE49-F238E27FC236}">
                <a16:creationId xmlns:a16="http://schemas.microsoft.com/office/drawing/2014/main" id="{58A64215-3105-A4A3-B0E3-AD57232A9870}"/>
              </a:ext>
            </a:extLst>
          </p:cNvPr>
          <p:cNvSpPr/>
          <p:nvPr/>
        </p:nvSpPr>
        <p:spPr>
          <a:xfrm>
            <a:off x="3234932" y="5677556"/>
            <a:ext cx="1607336" cy="669081"/>
          </a:xfrm>
          <a:prstGeom prst="wedgeRoundRectCallout">
            <a:avLst>
              <a:gd name="adj1" fmla="val 68078"/>
              <a:gd name="adj2" fmla="val 10684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Arial"/>
                <a:cs typeface="Arial"/>
                <a:sym typeface="Wingdings" pitchFamily="2" charset="2"/>
              </a:rPr>
              <a:t>We started EMNLP</a:t>
            </a:r>
            <a:endParaRPr sz="20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8C5B63C-C504-6623-3197-9F0148318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95034" y="0"/>
            <a:ext cx="1596966" cy="159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0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3BB6E1F-F23C-AB75-CF13-336AE6480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History does not repeat itself (but it rhymes)</a:t>
            </a:r>
          </a:p>
        </p:txBody>
      </p:sp>
      <p:pic>
        <p:nvPicPr>
          <p:cNvPr id="8" name="Content Placeholder 7" descr="A person with a mustache and glasses&#10;&#10;Description automatically generated">
            <a:extLst>
              <a:ext uri="{FF2B5EF4-FFF2-40B4-BE49-F238E27FC236}">
                <a16:creationId xmlns:a16="http://schemas.microsoft.com/office/drawing/2014/main" id="{E2B7355E-9639-5070-CAC1-67BB109CB7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0639" y="1768035"/>
            <a:ext cx="5654488" cy="4510968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B485D7A-C9D8-46C6-9D07-826344874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8165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Recent article in Guardian</a:t>
            </a:r>
          </a:p>
          <a:p>
            <a:pPr lvl="1"/>
            <a:r>
              <a:rPr lang="en-US" dirty="0"/>
              <a:t>Compared </a:t>
            </a:r>
            <a:r>
              <a:rPr lang="en-US" dirty="0" err="1"/>
              <a:t>ChatGPT</a:t>
            </a:r>
            <a:r>
              <a:rPr lang="en-US" dirty="0"/>
              <a:t> and </a:t>
            </a:r>
            <a:r>
              <a:rPr lang="en-US" dirty="0" err="1"/>
              <a:t>Weizenbaum's</a:t>
            </a:r>
            <a:r>
              <a:rPr lang="en-US" dirty="0"/>
              <a:t> ELIZA</a:t>
            </a:r>
          </a:p>
          <a:p>
            <a:pPr lvl="1"/>
            <a:r>
              <a:rPr lang="en-US" sz="1800" dirty="0">
                <a:hlinkClick r:id="rId3"/>
              </a:rPr>
              <a:t>https://www.theguardian.com/technology/2023/jul/25/joseph-weizenbaum-inventor-eliza-chatbot-turned-against-artificial-intelligence-ai</a:t>
            </a:r>
            <a:r>
              <a:rPr lang="en-US" sz="1800" dirty="0"/>
              <a:t> </a:t>
            </a:r>
          </a:p>
          <a:p>
            <a:r>
              <a:rPr lang="en-US" dirty="0"/>
              <a:t> As a TA for </a:t>
            </a:r>
            <a:r>
              <a:rPr lang="en-US" dirty="0" err="1"/>
              <a:t>Weizenbaum</a:t>
            </a:r>
            <a:r>
              <a:rPr lang="en-US" dirty="0"/>
              <a:t> (1978), </a:t>
            </a:r>
          </a:p>
          <a:p>
            <a:pPr lvl="1"/>
            <a:r>
              <a:rPr lang="en-US" dirty="0"/>
              <a:t>I know just how horrified he was </a:t>
            </a:r>
          </a:p>
          <a:p>
            <a:pPr lvl="1"/>
            <a:r>
              <a:rPr lang="en-US" dirty="0"/>
              <a:t>by how seriously people took ELIZA</a:t>
            </a:r>
          </a:p>
          <a:p>
            <a:r>
              <a:rPr lang="en-US" dirty="0"/>
              <a:t>Responsible AI</a:t>
            </a:r>
          </a:p>
          <a:p>
            <a:r>
              <a:rPr lang="en-US" dirty="0"/>
              <a:t>His views were not popular at MIT</a:t>
            </a:r>
          </a:p>
          <a:p>
            <a:pPr lvl="1"/>
            <a:r>
              <a:rPr lang="en-US" dirty="0"/>
              <a:t>at the 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BF2B4-0031-0ED1-D247-24B5A520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2F2AC-AA41-80D0-0B81-2BC231BCE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21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E04F56-70ED-8606-1B37-59F8650E8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8222" y="0"/>
            <a:ext cx="1837242" cy="183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3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40D0-4542-2A2A-92AB-B15EDB231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Hard are Hallucinations?</a:t>
            </a:r>
            <a:br>
              <a:rPr lang="en-US" dirty="0"/>
            </a:br>
            <a:r>
              <a:rPr lang="en-US" dirty="0"/>
              <a:t>Yogi Berra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A8E3A0-2504-7DA8-4342-2138633900E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741051" y="1762057"/>
                <a:ext cx="5181600" cy="4351338"/>
              </a:xfrm>
            </p:spPr>
            <p:txBody>
              <a:bodyPr/>
              <a:lstStyle/>
              <a:p>
                <a:r>
                  <a:rPr lang="en-US" dirty="0"/>
                  <a:t>Assuming </a:t>
                </a:r>
                <a:r>
                  <a:rPr lang="en-US" dirty="0" err="1"/>
                  <a:t>ChatGPT’s</a:t>
                </a:r>
                <a:r>
                  <a:rPr lang="en-US" dirty="0"/>
                  <a:t> strengths &amp; weaknesses </a:t>
                </a:r>
              </a:p>
              <a:p>
                <a:pPr lvl="1"/>
                <a:r>
                  <a:rPr lang="en-US" dirty="0"/>
                  <a:t>are a consequence of our choices from 1990s</a:t>
                </a:r>
              </a:p>
              <a:p>
                <a:pPr lvl="1"/>
                <a:r>
                  <a:rPr lang="en-US" dirty="0"/>
                  <a:t>and it took three decades to do well on fluency</a:t>
                </a:r>
              </a:p>
              <a:p>
                <a:pPr lvl="1"/>
                <a:r>
                  <a:rPr lang="en-US" dirty="0"/>
                  <a:t>and fluency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</m:oMath>
                </a14:m>
                <a:r>
                  <a:rPr lang="en-US" dirty="0"/>
                  <a:t> trustworthiness</a:t>
                </a:r>
              </a:p>
              <a:p>
                <a:r>
                  <a:rPr lang="en-US" dirty="0"/>
                  <a:t>then not soon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A8E3A0-2504-7DA8-4342-2138633900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741051" y="1762057"/>
                <a:ext cx="5181600" cy="4351338"/>
              </a:xfrm>
              <a:blipFill>
                <a:blip r:embed="rId2"/>
                <a:stretch>
                  <a:fillRect l="-1956" t="-2326" r="-2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85FA52-FE55-8257-1199-451120BF7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1762057"/>
            <a:ext cx="5181600" cy="4351338"/>
          </a:xfrm>
        </p:spPr>
        <p:txBody>
          <a:bodyPr/>
          <a:lstStyle/>
          <a:p>
            <a:r>
              <a:rPr lang="en-US" dirty="0"/>
              <a:t>Possible answers:</a:t>
            </a:r>
          </a:p>
          <a:p>
            <a:pPr lvl="1"/>
            <a:r>
              <a:rPr lang="en-US" dirty="0"/>
              <a:t>Soon: “See next release”</a:t>
            </a:r>
          </a:p>
          <a:p>
            <a:pPr lvl="1"/>
            <a:r>
              <a:rPr lang="en-US" dirty="0"/>
              <a:t>Eventually, but not soon: </a:t>
            </a:r>
          </a:p>
          <a:p>
            <a:pPr lvl="2"/>
            <a:r>
              <a:rPr lang="en-US" b="0" i="0" dirty="0">
                <a:solidFill>
                  <a:srgbClr val="212529"/>
                </a:solidFill>
                <a:effectLst/>
                <a:latin typeface="Assistant" panose="020F0502020204030204" pitchFamily="34" charset="0"/>
              </a:rPr>
              <a:t>“Next Year in Jerusalem”</a:t>
            </a:r>
          </a:p>
          <a:p>
            <a:pPr lvl="2"/>
            <a:r>
              <a:rPr lang="en-US" dirty="0"/>
              <a:t>History of Machine Translation (MT)</a:t>
            </a:r>
          </a:p>
          <a:p>
            <a:pPr lvl="3"/>
            <a:r>
              <a:rPr lang="en-US" dirty="0"/>
              <a:t>When will MT be practical?</a:t>
            </a:r>
          </a:p>
          <a:p>
            <a:pPr lvl="3"/>
            <a:r>
              <a:rPr lang="en-US" dirty="0"/>
              <a:t>Prediction from 1950s: 5 years </a:t>
            </a:r>
          </a:p>
          <a:p>
            <a:pPr lvl="1"/>
            <a:r>
              <a:rPr lang="en-US" dirty="0"/>
              <a:t>Never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F79A-7D6C-D9CD-D4AC-B8D2A7FA5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36980-FB18-FEEA-CA92-8AF2D6E6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9409AC51-B09C-73E0-5842-600F109F0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ChatGPT</a:t>
            </a:r>
            <a:r>
              <a:rPr lang="en-US" dirty="0"/>
              <a:t> Hallucinates on CBS ``60 Minutes’’</a:t>
            </a:r>
            <a:br>
              <a:rPr lang="en-US" sz="3200" dirty="0"/>
            </a:br>
            <a:r>
              <a:rPr lang="en-US" sz="3200" dirty="0">
                <a:hlinkClick r:id="rId3"/>
              </a:rPr>
              <a:t>https://www.youtube.com/watch?v=1wzPr4cUoMQ&amp;t=463s</a:t>
            </a:r>
            <a:r>
              <a:rPr lang="en-US" sz="3200" dirty="0"/>
              <a:t> 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38520250-6AEE-D522-14A1-6E890DED75CC}"/>
              </a:ext>
            </a:extLst>
          </p:cNvPr>
          <p:cNvSpPr txBox="1">
            <a:spLocks/>
          </p:cNvSpPr>
          <p:nvPr/>
        </p:nvSpPr>
        <p:spPr>
          <a:xfrm>
            <a:off x="4358309" y="4551705"/>
            <a:ext cx="7635245" cy="89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/>
          </a:p>
        </p:txBody>
      </p:sp>
      <p:pic>
        <p:nvPicPr>
          <p:cNvPr id="7" name="Content Placeholder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6EB73FF-0871-6F7B-EF3C-64557420D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953" y="1647657"/>
            <a:ext cx="8741160" cy="4620076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F410C93-B51D-A051-429F-71B38A670AD9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https://github.com/kwchurch/ACL2022_deepnets_tutorial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7F2F533-00C2-E03A-F5B4-A822C73481A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FEA250-3342-A646-B643-53E371B4A84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82943329-8DD7-9163-31CE-146D13942F58}"/>
              </a:ext>
            </a:extLst>
          </p:cNvPr>
          <p:cNvSpPr/>
          <p:nvPr/>
        </p:nvSpPr>
        <p:spPr>
          <a:xfrm>
            <a:off x="5458609" y="4520808"/>
            <a:ext cx="1472883" cy="415094"/>
          </a:xfrm>
          <a:prstGeom prst="wedgeRoundRectCallout">
            <a:avLst>
              <a:gd name="adj1" fmla="val -26102"/>
              <a:gd name="adj2" fmla="val -2938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Hallucination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15E61DDD-2BD2-489A-7EB3-B3C8C60C77F6}"/>
              </a:ext>
            </a:extLst>
          </p:cNvPr>
          <p:cNvSpPr/>
          <p:nvPr/>
        </p:nvSpPr>
        <p:spPr>
          <a:xfrm>
            <a:off x="6405282" y="1939481"/>
            <a:ext cx="959361" cy="415094"/>
          </a:xfrm>
          <a:prstGeom prst="wedgeRoundRectCallout">
            <a:avLst>
              <a:gd name="adj1" fmla="val -79002"/>
              <a:gd name="adj2" fmla="val -2951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Prompt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22B74-8664-466E-2616-921CAA3C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CEB78AE-B924-24C0-9A8E-2BDF7C4DF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23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9777B53-E312-3F24-0423-05CE50C22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896" y="1647657"/>
            <a:ext cx="1647657" cy="164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4963870-0AF9-31A9-F135-CE7B31E33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Constructive Suggestions for Hallucinations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219D6E-5B5A-71AD-20D3-D15DB3EB6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8D3F58-0C7A-7632-53F5-534FE70F7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550023"/>
            <a:ext cx="5157787" cy="2639639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Low Road: </a:t>
            </a:r>
          </a:p>
          <a:p>
            <a:pPr lvl="1"/>
            <a:r>
              <a:rPr lang="en-US" dirty="0"/>
              <a:t>Give up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Middle Road</a:t>
            </a:r>
          </a:p>
          <a:p>
            <a:pPr lvl="1"/>
            <a:r>
              <a:rPr lang="en-US" dirty="0"/>
              <a:t>Fact-checking with search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High Road</a:t>
            </a:r>
          </a:p>
          <a:p>
            <a:pPr lvl="1"/>
            <a:r>
              <a:rPr lang="en-US" dirty="0"/>
              <a:t>Revive Rationalism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EB7012-1302-4F61-C5A6-07C5A3C35D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Query: </a:t>
            </a:r>
            <a:r>
              <a:rPr lang="en-US" b="0" i="1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Lesley Stahl works for which company</a:t>
            </a:r>
            <a:endParaRPr lang="en-US" i="1" dirty="0"/>
          </a:p>
        </p:txBody>
      </p:sp>
      <p:pic>
        <p:nvPicPr>
          <p:cNvPr id="12" name="Content Placeholder 11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ED138E74-D563-3A94-CC29-C4F53117690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2793631"/>
            <a:ext cx="5183188" cy="310747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36B08-B6EB-7DFB-BA02-AEC4DB239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8D69D-81F0-26BA-82A5-826DA879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24</a:t>
            </a:fld>
            <a:endParaRPr lang="en-US"/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C6ED5DF9-2041-8BA0-F9E0-BE614F30D6BC}"/>
              </a:ext>
            </a:extLst>
          </p:cNvPr>
          <p:cNvSpPr/>
          <p:nvPr/>
        </p:nvSpPr>
        <p:spPr>
          <a:xfrm>
            <a:off x="6019801" y="3879791"/>
            <a:ext cx="660242" cy="415094"/>
          </a:xfrm>
          <a:prstGeom prst="wedgeRoundRectCallout">
            <a:avLst>
              <a:gd name="adj1" fmla="val 108690"/>
              <a:gd name="adj2" fmla="val -158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CBS</a:t>
            </a:r>
          </a:p>
        </p:txBody>
      </p:sp>
      <p:pic>
        <p:nvPicPr>
          <p:cNvPr id="15" name="Content Placeholder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4B0B18A-BF25-87A9-84D4-DBBDB5C77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79" y="1289033"/>
            <a:ext cx="4120096" cy="21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E10A448-7615-BC3A-2D54-5A5D31ABC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Fact-Checking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937D30-DD06-DEB7-C173-541FC49D5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claims need to be checked?</a:t>
            </a:r>
          </a:p>
          <a:p>
            <a:r>
              <a:rPr lang="en-US" dirty="0"/>
              <a:t>How do we create queries?</a:t>
            </a:r>
          </a:p>
          <a:p>
            <a:r>
              <a:rPr lang="en-US" dirty="0"/>
              <a:t>When we get search results, then what?</a:t>
            </a:r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34A39D-61F0-8E9B-EA26-E195E1F73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9C797A-9CDC-4C8C-0E27-E57AAC73F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38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E2C5A3F-BAE4-5690-B076-9A553DF09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Acronyms: A Simple Case for Fact-Checking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873E3B5-A59F-91B3-FDC4-C862854CE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1585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Acronyms are easier</a:t>
            </a:r>
          </a:p>
          <a:p>
            <a:pPr lvl="1"/>
            <a:r>
              <a:rPr lang="en-US" dirty="0"/>
              <a:t>Google Translate is better on long forms (LFs) than short forms (SFs)</a:t>
            </a:r>
          </a:p>
          <a:p>
            <a:pPr lvl="2"/>
            <a:r>
              <a:rPr lang="en-US" dirty="0"/>
              <a:t>Use Google to translate LFs to target language (English)</a:t>
            </a:r>
          </a:p>
          <a:p>
            <a:pPr lvl="2"/>
            <a:r>
              <a:rPr lang="en-US" dirty="0"/>
              <a:t>Generate candidate SFs in target</a:t>
            </a:r>
          </a:p>
          <a:p>
            <a:pPr lvl="2"/>
            <a:r>
              <a:rPr lang="en-US" dirty="0"/>
              <a:t>Use search to verify candidates</a:t>
            </a:r>
          </a:p>
          <a:p>
            <a:r>
              <a:rPr lang="en-US" dirty="0"/>
              <a:t>Co-author (Richard Yue) </a:t>
            </a:r>
          </a:p>
          <a:p>
            <a:pPr lvl="1"/>
            <a:r>
              <a:rPr lang="en-US" dirty="0"/>
              <a:t>used to be a professional translator</a:t>
            </a:r>
          </a:p>
          <a:p>
            <a:r>
              <a:rPr lang="en-US" dirty="0"/>
              <a:t>Metrics matter:</a:t>
            </a:r>
          </a:p>
          <a:p>
            <a:pPr lvl="1"/>
            <a:r>
              <a:rPr lang="en-US" dirty="0"/>
              <a:t>Terminology: </a:t>
            </a:r>
          </a:p>
          <a:p>
            <a:pPr lvl="2"/>
            <a:r>
              <a:rPr lang="en-US" dirty="0"/>
              <a:t>important to translators</a:t>
            </a:r>
          </a:p>
          <a:p>
            <a:pPr lvl="2"/>
            <a:r>
              <a:rPr lang="en-US" dirty="0"/>
              <a:t>(But less so for BLEU)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D917036-632B-AD4A-E49F-1FE34EDA3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492497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sz="2000" b="0" i="1" dirty="0">
                <a:solidFill>
                  <a:srgbClr val="333333"/>
                </a:solidFill>
                <a:effectLst/>
                <a:latin typeface="inherit"/>
              </a:rPr>
              <a:t>De </a:t>
            </a:r>
            <a:r>
              <a:rPr lang="en-US" sz="2000" b="0" i="1" dirty="0" err="1">
                <a:solidFill>
                  <a:srgbClr val="333333"/>
                </a:solidFill>
                <a:effectLst/>
                <a:latin typeface="inherit"/>
              </a:rPr>
              <a:t>nombreux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inherit"/>
              </a:rPr>
              <a:t> </a:t>
            </a:r>
            <a:r>
              <a:rPr lang="en-US" sz="2000" b="0" i="1" dirty="0" err="1">
                <a:solidFill>
                  <a:srgbClr val="333333"/>
                </a:solidFill>
                <a:effectLst/>
                <a:latin typeface="inherit"/>
              </a:rPr>
              <a:t>facteurs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inherit"/>
              </a:rPr>
              <a:t> de </a:t>
            </a:r>
            <a:r>
              <a:rPr lang="en-US" sz="2000" b="0" i="1" dirty="0" err="1">
                <a:solidFill>
                  <a:srgbClr val="333333"/>
                </a:solidFill>
                <a:effectLst/>
                <a:latin typeface="inherit"/>
              </a:rPr>
              <a:t>risque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inherit"/>
              </a:rPr>
              <a:t> </a:t>
            </a:r>
            <a:r>
              <a:rPr lang="en-US" sz="2000" b="0" i="1" dirty="0" err="1">
                <a:solidFill>
                  <a:srgbClr val="333333"/>
                </a:solidFill>
                <a:effectLst/>
                <a:latin typeface="inherit"/>
              </a:rPr>
              <a:t>participent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inherit"/>
              </a:rPr>
              <a:t> au </a:t>
            </a:r>
            <a:r>
              <a:rPr lang="en-US" sz="2000" b="0" i="1" dirty="0" err="1">
                <a:solidFill>
                  <a:srgbClr val="333333"/>
                </a:solidFill>
                <a:effectLst/>
                <a:latin typeface="inherit"/>
              </a:rPr>
              <a:t>développement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inherit"/>
              </a:rPr>
              <a:t> de </a:t>
            </a:r>
            <a:r>
              <a:rPr lang="en-US" sz="2000" b="0" i="1" dirty="0" err="1">
                <a:solidFill>
                  <a:srgbClr val="333333"/>
                </a:solidFill>
                <a:effectLst/>
                <a:latin typeface="inherit"/>
              </a:rPr>
              <a:t>cette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inherit"/>
              </a:rPr>
              <a:t> </a:t>
            </a:r>
            <a:r>
              <a:rPr lang="en-US" sz="2000" b="0" i="1" dirty="0" err="1">
                <a:solidFill>
                  <a:srgbClr val="333333"/>
                </a:solidFill>
                <a:effectLst/>
                <a:latin typeface="inherit"/>
              </a:rPr>
              <a:t>pathologie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inherit"/>
              </a:rPr>
              <a:t>, </a:t>
            </a:r>
            <a:r>
              <a:rPr lang="en-US" sz="2000" b="0" i="1" dirty="0" err="1">
                <a:solidFill>
                  <a:srgbClr val="333333"/>
                </a:solidFill>
                <a:effectLst/>
                <a:latin typeface="inherit"/>
              </a:rPr>
              <a:t>parmi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inherit"/>
              </a:rPr>
              <a:t> </a:t>
            </a:r>
            <a:r>
              <a:rPr lang="en-US" sz="2000" b="0" i="1" dirty="0" err="1">
                <a:solidFill>
                  <a:srgbClr val="333333"/>
                </a:solidFill>
                <a:effectLst/>
                <a:latin typeface="inherit"/>
              </a:rPr>
              <a:t>lesquels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inherit"/>
              </a:rPr>
              <a:t> les </a:t>
            </a:r>
            <a:r>
              <a:rPr lang="en-US" sz="2000" b="0" i="1" dirty="0" err="1">
                <a:solidFill>
                  <a:srgbClr val="333333"/>
                </a:solidFill>
                <a:effectLst/>
                <a:latin typeface="inherit"/>
              </a:rPr>
              <a:t>acides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inherit"/>
              </a:rPr>
              <a:t> gras trans (AGT).</a:t>
            </a:r>
            <a:endParaRPr lang="en-US" sz="2000" b="0" i="0" dirty="0">
              <a:solidFill>
                <a:srgbClr val="333333"/>
              </a:solidFill>
              <a:effectLst/>
              <a:latin typeface="inherit"/>
            </a:endParaRPr>
          </a:p>
          <a:p>
            <a:pPr fontAlgn="base"/>
            <a:r>
              <a:rPr lang="en-US" sz="2000" b="0" i="0" dirty="0">
                <a:solidFill>
                  <a:srgbClr val="333333"/>
                </a:solidFill>
                <a:effectLst/>
                <a:latin typeface="inherit"/>
              </a:rPr>
              <a:t>... </a:t>
            </a:r>
            <a:r>
              <a:rPr lang="en-US" sz="2000" b="0" i="1" dirty="0" err="1">
                <a:solidFill>
                  <a:srgbClr val="333333"/>
                </a:solidFill>
                <a:effectLst/>
                <a:latin typeface="inherit"/>
              </a:rPr>
              <a:t>une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inherit"/>
              </a:rPr>
              <a:t> diminution </a:t>
            </a:r>
            <a:r>
              <a:rPr lang="en-US" sz="2000" b="0" i="1" dirty="0" err="1">
                <a:solidFill>
                  <a:srgbClr val="333333"/>
                </a:solidFill>
                <a:effectLst/>
                <a:latin typeface="inherit"/>
              </a:rPr>
              <a:t>d’expression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inherit"/>
              </a:rPr>
              <a:t> de 12 </a:t>
            </a:r>
            <a:r>
              <a:rPr lang="en-US" sz="2000" b="0" i="1" dirty="0" err="1">
                <a:solidFill>
                  <a:srgbClr val="333333"/>
                </a:solidFill>
                <a:effectLst/>
                <a:latin typeface="inherit"/>
              </a:rPr>
              <a:t>gènes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inherit"/>
              </a:rPr>
              <a:t> </a:t>
            </a:r>
            <a:r>
              <a:rPr lang="en-US" sz="2000" b="0" i="1" dirty="0" err="1">
                <a:solidFill>
                  <a:srgbClr val="333333"/>
                </a:solidFill>
                <a:effectLst/>
                <a:latin typeface="inherit"/>
              </a:rPr>
              <a:t>mutés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inherit"/>
              </a:rPr>
              <a:t> dans </a:t>
            </a:r>
            <a:r>
              <a:rPr lang="en-US" sz="2000" b="0" i="1" dirty="0" err="1">
                <a:solidFill>
                  <a:srgbClr val="333333"/>
                </a:solidFill>
                <a:effectLst/>
                <a:latin typeface="inherit"/>
              </a:rPr>
              <a:t>l’anémie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inherit"/>
              </a:rPr>
              <a:t> de Fanconi (AF)</a:t>
            </a:r>
            <a:endParaRPr lang="en-US" sz="2000" b="0" i="0" dirty="0">
              <a:solidFill>
                <a:srgbClr val="333333"/>
              </a:solidFill>
              <a:effectLst/>
              <a:latin typeface="inherit"/>
            </a:endParaRPr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6D809E-4F07-0D36-38B1-78357CA1C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445200-E23C-F131-6C68-904F27235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26</a:t>
            </a:fld>
            <a:endParaRPr lang="en-US"/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9CEE0FE0-6D5D-EF9E-0BF0-3E7D1532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115" y="3196415"/>
            <a:ext cx="5330570" cy="359309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FD28E4A-85C3-3D1D-A7EC-E3ADF2FECE5C}"/>
              </a:ext>
            </a:extLst>
          </p:cNvPr>
          <p:cNvSpPr/>
          <p:nvPr/>
        </p:nvSpPr>
        <p:spPr>
          <a:xfrm>
            <a:off x="7599923" y="2237721"/>
            <a:ext cx="2425624" cy="411660"/>
          </a:xfrm>
          <a:prstGeom prst="roundRect">
            <a:avLst/>
          </a:prstGeom>
          <a:solidFill>
            <a:srgbClr val="FFC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9726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E9D0B-CC2D-1AC1-E22B-70044CF75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Fact-Checking Take-Aways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A45E2-9837-DFDB-D517-73491653B4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Short-term patch for hallucinations</a:t>
            </a:r>
          </a:p>
          <a:p>
            <a:r>
              <a:rPr lang="en-US" dirty="0"/>
              <a:t>Acronyms:</a:t>
            </a:r>
          </a:p>
          <a:p>
            <a:pPr lvl="1"/>
            <a:r>
              <a:rPr lang="en-US" dirty="0"/>
              <a:t>Easy special case of hallucinations </a:t>
            </a:r>
          </a:p>
          <a:p>
            <a:r>
              <a:rPr lang="en-US" dirty="0"/>
              <a:t>Don’t re-invent the wheel</a:t>
            </a:r>
          </a:p>
          <a:p>
            <a:pPr lvl="1"/>
            <a:r>
              <a:rPr lang="en-US" dirty="0"/>
              <a:t>Re-use existing tools: Search</a:t>
            </a:r>
          </a:p>
          <a:p>
            <a:r>
              <a:rPr lang="en-US" dirty="0"/>
              <a:t>Standard Loss/Metrics</a:t>
            </a:r>
          </a:p>
          <a:p>
            <a:pPr lvl="1"/>
            <a:r>
              <a:rPr lang="en-US" dirty="0"/>
              <a:t>Insufficient Penalty for Fatal Errors</a:t>
            </a:r>
          </a:p>
          <a:p>
            <a:pPr lvl="2"/>
            <a:r>
              <a:rPr lang="en-US" dirty="0"/>
              <a:t>Terminology</a:t>
            </a:r>
          </a:p>
          <a:p>
            <a:pPr lvl="2"/>
            <a:r>
              <a:rPr lang="en-US" dirty="0"/>
              <a:t>Responsible AI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86A9FC-F2A3-7E74-D136-D909AFD1CD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Agreement: </a:t>
            </a:r>
          </a:p>
          <a:p>
            <a:pPr lvl="1"/>
            <a:r>
              <a:rPr lang="en-US" dirty="0" err="1"/>
              <a:t>hyp</a:t>
            </a:r>
            <a:r>
              <a:rPr lang="en-US" dirty="0"/>
              <a:t> = gold</a:t>
            </a:r>
          </a:p>
          <a:p>
            <a:r>
              <a:rPr lang="en-US" dirty="0"/>
              <a:t>Verification:</a:t>
            </a:r>
          </a:p>
          <a:p>
            <a:pPr lvl="1"/>
            <a:r>
              <a:rPr lang="en-US" dirty="0"/>
              <a:t>Search finds 2+ examples in publications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34F57-3DC7-0330-3AC8-F1A7C387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2E282-B6C5-41B2-DCC9-C37F21E8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 descr="A table with text and numbers&#10;&#10;Description automatically generated">
            <a:extLst>
              <a:ext uri="{FF2B5EF4-FFF2-40B4-BE49-F238E27FC236}">
                <a16:creationId xmlns:a16="http://schemas.microsoft.com/office/drawing/2014/main" id="{4DB99FFB-64A9-61B6-9375-111C5F1D6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903995"/>
            <a:ext cx="4814662" cy="254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6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5DB23D-DA0F-6FC9-7532-3BB646E06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Simple Example: Arithmetic</a:t>
            </a:r>
            <a:br>
              <a:rPr lang="en-US" dirty="0"/>
            </a:br>
            <a:r>
              <a:rPr lang="en-US" sz="3200" dirty="0"/>
              <a:t>(Chomsky: Capturing Relevant Generalizations)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55A836-134F-ADC3-86FF-3E89D75420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Hypothetical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935F96-651D-BF69-4B92-4722FBC3AC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Suppose </a:t>
            </a:r>
            <a:r>
              <a:rPr lang="en-US" dirty="0" err="1"/>
              <a:t>ChatGPT</a:t>
            </a:r>
            <a:endParaRPr lang="en-US" dirty="0"/>
          </a:p>
          <a:p>
            <a:pPr lvl="1"/>
            <a:r>
              <a:rPr lang="en-US" dirty="0"/>
              <a:t>can add two small numbers</a:t>
            </a:r>
          </a:p>
          <a:p>
            <a:r>
              <a:rPr lang="en-US" dirty="0"/>
              <a:t>But for large numbers,</a:t>
            </a:r>
          </a:p>
          <a:p>
            <a:pPr lvl="1"/>
            <a:r>
              <a:rPr lang="en-US" dirty="0"/>
              <a:t>it makes up answers</a:t>
            </a:r>
          </a:p>
          <a:p>
            <a:pPr lvl="1"/>
            <a:endParaRPr lang="en-US" dirty="0"/>
          </a:p>
          <a:p>
            <a:r>
              <a:rPr lang="en-US" dirty="0"/>
              <a:t>After each release,</a:t>
            </a:r>
          </a:p>
          <a:p>
            <a:pPr lvl="1"/>
            <a:r>
              <a:rPr lang="en-US" dirty="0"/>
              <a:t>“small” gets “bigger”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B6684B-FA48-B234-D558-ED1D09C85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Is this progress?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1239E3-BECA-AA2D-A090-95E016D4F9B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Empiricism</a:t>
            </a:r>
          </a:p>
          <a:p>
            <a:pPr lvl="1"/>
            <a:r>
              <a:rPr lang="en-US" dirty="0"/>
              <a:t>According to SOTA-Chasing,</a:t>
            </a:r>
          </a:p>
          <a:p>
            <a:pPr lvl="2"/>
            <a:r>
              <a:rPr lang="en-US" dirty="0"/>
              <a:t>Yes</a:t>
            </a:r>
          </a:p>
          <a:p>
            <a:r>
              <a:rPr lang="en-US" dirty="0"/>
              <a:t>Rationalism</a:t>
            </a:r>
          </a:p>
          <a:p>
            <a:pPr lvl="1"/>
            <a:r>
              <a:rPr lang="en-US" dirty="0"/>
              <a:t>According to Minsky &amp; Chomsky,</a:t>
            </a:r>
          </a:p>
          <a:p>
            <a:pPr lvl="2"/>
            <a:r>
              <a:rPr lang="en-US" dirty="0"/>
              <a:t>No</a:t>
            </a:r>
          </a:p>
          <a:p>
            <a:pPr lvl="2"/>
            <a:r>
              <a:rPr lang="en-US" dirty="0" err="1"/>
              <a:t>ChatGPT</a:t>
            </a:r>
            <a:r>
              <a:rPr lang="en-US" dirty="0"/>
              <a:t> is not mastering concepts</a:t>
            </a:r>
          </a:p>
          <a:p>
            <a:pPr lvl="2"/>
            <a:r>
              <a:rPr lang="en-US" dirty="0"/>
              <a:t>“Stochastic Parrots”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60DC0-5E58-53FE-9555-362D88BB2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3D73E-02CC-DC13-0496-7F089F9CF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Perceptron: “Can’t Compute Parity”</a:t>
            </a:r>
            <a:br>
              <a:rPr lang="en-US" sz="4000" dirty="0"/>
            </a:br>
            <a:r>
              <a:rPr lang="en-US" sz="4000" dirty="0"/>
              <a:t>(Capturing Relevant Generalizations)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Oval 5"/>
          <p:cNvSpPr/>
          <p:nvPr/>
        </p:nvSpPr>
        <p:spPr>
          <a:xfrm>
            <a:off x="5384801" y="3300419"/>
            <a:ext cx="2370666" cy="756355"/>
          </a:xfrm>
          <a:prstGeom prst="ellipse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Odd</a:t>
            </a:r>
          </a:p>
        </p:txBody>
      </p:sp>
      <p:sp>
        <p:nvSpPr>
          <p:cNvPr id="7" name="Oval 6"/>
          <p:cNvSpPr/>
          <p:nvPr/>
        </p:nvSpPr>
        <p:spPr>
          <a:xfrm>
            <a:off x="1921933" y="3239653"/>
            <a:ext cx="2370666" cy="756355"/>
          </a:xfrm>
          <a:prstGeom prst="ellipse">
            <a:avLst/>
          </a:prstGeom>
          <a:solidFill>
            <a:schemeClr val="accent1"/>
          </a:solidFill>
          <a:ln w="152400" cmpd="thickThin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Even</a:t>
            </a:r>
          </a:p>
        </p:txBody>
      </p:sp>
      <p:sp>
        <p:nvSpPr>
          <p:cNvPr id="8" name="Arc 7"/>
          <p:cNvSpPr/>
          <p:nvPr/>
        </p:nvSpPr>
        <p:spPr>
          <a:xfrm flipV="1">
            <a:off x="3581400" y="3680178"/>
            <a:ext cx="2822222" cy="1127207"/>
          </a:xfrm>
          <a:prstGeom prst="arc">
            <a:avLst>
              <a:gd name="adj1" fmla="val 10817829"/>
              <a:gd name="adj2" fmla="val 0"/>
            </a:avLst>
          </a:prstGeom>
          <a:ln w="762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800000" flipV="1">
            <a:off x="3581400" y="2490623"/>
            <a:ext cx="2822222" cy="1127207"/>
          </a:xfrm>
          <a:prstGeom prst="arc">
            <a:avLst>
              <a:gd name="adj1" fmla="val 10817829"/>
              <a:gd name="adj2" fmla="val 0"/>
            </a:avLst>
          </a:prstGeom>
          <a:ln w="762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8770373" flipV="1">
            <a:off x="1814689" y="1977429"/>
            <a:ext cx="386644" cy="2645978"/>
          </a:xfrm>
          <a:prstGeom prst="arc">
            <a:avLst>
              <a:gd name="adj1" fmla="val 10817829"/>
              <a:gd name="adj2" fmla="val 0"/>
            </a:avLst>
          </a:prstGeom>
          <a:ln w="762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3141526" flipV="1">
            <a:off x="7442201" y="2052487"/>
            <a:ext cx="386644" cy="2645978"/>
          </a:xfrm>
          <a:prstGeom prst="arc">
            <a:avLst>
              <a:gd name="adj1" fmla="val 10817829"/>
              <a:gd name="adj2" fmla="val 0"/>
            </a:avLst>
          </a:prstGeom>
          <a:ln w="762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30044" y="1874674"/>
            <a:ext cx="361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11888" y="4869732"/>
            <a:ext cx="361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02979" y="1734686"/>
            <a:ext cx="361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0063" y="1693832"/>
            <a:ext cx="361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0</a:t>
            </a:r>
            <a:endParaRPr lang="en-US" sz="3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76675" y="2921535"/>
            <a:ext cx="2542822" cy="481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ular Callout 16"/>
              <p:cNvSpPr/>
              <p:nvPr/>
            </p:nvSpPr>
            <p:spPr>
              <a:xfrm>
                <a:off x="8974874" y="952729"/>
                <a:ext cx="2357063" cy="1141033"/>
              </a:xfrm>
              <a:prstGeom prst="wedgeRectCallout">
                <a:avLst>
                  <a:gd name="adj1" fmla="val -60202"/>
                  <a:gd name="adj2" fmla="val 3876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0" dirty="0"/>
                  <a:t>All Cases in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mr-IN" sz="32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dirty="0" smtClean="0">
                            <a:latin typeface="Cambria Math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3200" dirty="0"/>
                  <a:t> Space</a:t>
                </a:r>
              </a:p>
            </p:txBody>
          </p:sp>
        </mc:Choice>
        <mc:Fallback xmlns="">
          <p:sp>
            <p:nvSpPr>
              <p:cNvPr id="17" name="Rectangular Callout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4874" y="952729"/>
                <a:ext cx="2357063" cy="1141033"/>
              </a:xfrm>
              <a:prstGeom prst="wedgeRectCallout">
                <a:avLst>
                  <a:gd name="adj1" fmla="val -60202"/>
                  <a:gd name="adj2" fmla="val 38763"/>
                </a:avLst>
              </a:prstGeom>
              <a:blipFill>
                <a:blip r:embed="rId3"/>
                <a:stretch>
                  <a:fillRect t="-2174" r="-2899" b="-1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ular Callout 17"/>
              <p:cNvSpPr/>
              <p:nvPr/>
            </p:nvSpPr>
            <p:spPr>
              <a:xfrm>
                <a:off x="9239889" y="3000455"/>
                <a:ext cx="2743200" cy="1149708"/>
              </a:xfrm>
              <a:prstGeom prst="wedgeRectCallout">
                <a:avLst>
                  <a:gd name="adj1" fmla="val -24507"/>
                  <a:gd name="adj2" fmla="val 852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ea typeface="Cambria Math" charset="0"/>
                    <a:cs typeface="Cambria Math" charset="0"/>
                  </a:rPr>
                  <a:t>Some Cases in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Ω</m:t>
                    </m:r>
                    <m:d>
                      <m:dPr>
                        <m:ctrlPr>
                          <a:rPr lang="mr-IN" sz="320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32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Space</a:t>
                </a:r>
              </a:p>
            </p:txBody>
          </p:sp>
        </mc:Choice>
        <mc:Fallback xmlns="">
          <p:sp>
            <p:nvSpPr>
              <p:cNvPr id="18" name="Rectangular Callout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889" y="3000455"/>
                <a:ext cx="2743200" cy="1149708"/>
              </a:xfrm>
              <a:prstGeom prst="wedgeRectCallout">
                <a:avLst>
                  <a:gd name="adj1" fmla="val -24507"/>
                  <a:gd name="adj2" fmla="val 85267"/>
                </a:avLst>
              </a:prstGeom>
              <a:blipFill>
                <a:blip r:embed="rId4"/>
                <a:stretch>
                  <a:fillRect l="-1835" t="-1600" r="-1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ular Callout 18"/>
              <p:cNvSpPr/>
              <p:nvPr/>
            </p:nvSpPr>
            <p:spPr>
              <a:xfrm>
                <a:off x="4205928" y="6038596"/>
                <a:ext cx="3780144" cy="682879"/>
              </a:xfrm>
              <a:prstGeom prst="wedgeRectCallout">
                <a:avLst>
                  <a:gd name="adj1" fmla="val 48339"/>
                  <a:gd name="adj2" fmla="val -9865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Regression: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400" dirty="0"/>
                  <a:t> order poly requires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sz="2400" dirty="0"/>
                  <a:t> parameters</a:t>
                </a:r>
              </a:p>
            </p:txBody>
          </p:sp>
        </mc:Choice>
        <mc:Fallback xmlns="">
          <p:sp>
            <p:nvSpPr>
              <p:cNvPr id="19" name="Rectangular Callout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928" y="6038596"/>
                <a:ext cx="3780144" cy="682879"/>
              </a:xfrm>
              <a:prstGeom prst="wedgeRectCallout">
                <a:avLst>
                  <a:gd name="adj1" fmla="val 48339"/>
                  <a:gd name="adj2" fmla="val -98659"/>
                </a:avLst>
              </a:prstGeom>
              <a:blipFill>
                <a:blip r:embed="rId5"/>
                <a:stretch>
                  <a:fillRect r="-667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C5132A-6F5C-89E8-055B-3E47CB9E3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 descr="Perceptrons: An Introduction to Computational Geometry">
            <a:extLst>
              <a:ext uri="{FF2B5EF4-FFF2-40B4-BE49-F238E27FC236}">
                <a16:creationId xmlns:a16="http://schemas.microsoft.com/office/drawing/2014/main" id="{E13E45D0-DB3F-B74E-4EA0-3283190A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3" y="4026463"/>
            <a:ext cx="1854029" cy="278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EE3161-1C5F-57CD-C1D4-B0F86720445D}"/>
              </a:ext>
            </a:extLst>
          </p:cNvPr>
          <p:cNvSpPr txBox="1"/>
          <p:nvPr/>
        </p:nvSpPr>
        <p:spPr>
          <a:xfrm>
            <a:off x="1921932" y="5987180"/>
            <a:ext cx="2194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Minsky rejects deep nets (1969)</a:t>
            </a:r>
          </a:p>
        </p:txBody>
      </p:sp>
    </p:spTree>
    <p:extLst>
      <p:ext uri="{BB962C8B-B14F-4D97-AF65-F5344CB8AC3E}">
        <p14:creationId xmlns:p14="http://schemas.microsoft.com/office/powerpoint/2010/main" val="5427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9643B6-93B2-58FE-6559-C29B9BA4F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/>
              <a:t>Prompt Engineering</a:t>
            </a:r>
            <a:br>
              <a:rPr lang="en-US" sz="5400" dirty="0"/>
            </a:br>
            <a:r>
              <a:rPr lang="en-US" sz="3600" dirty="0"/>
              <a:t>(and disintermediating web-search)</a:t>
            </a:r>
            <a:endParaRPr lang="en-US" sz="5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DF7A1-908F-00E0-38DF-83927BB65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Super-Popular (100+ million users)</a:t>
            </a:r>
          </a:p>
          <a:p>
            <a:pPr lvl="1"/>
            <a:r>
              <a:rPr lang="en-US" dirty="0"/>
              <a:t>Most successful (rapid) adoption of any web app ever</a:t>
            </a:r>
          </a:p>
          <a:p>
            <a:r>
              <a:rPr lang="en-US" dirty="0"/>
              <a:t>Super-Easy</a:t>
            </a:r>
          </a:p>
          <a:p>
            <a:pPr lvl="1"/>
            <a:r>
              <a:rPr lang="en-US" dirty="0"/>
              <a:t>Easier than Fine-Tuning (and Inference)</a:t>
            </a:r>
          </a:p>
          <a:p>
            <a:r>
              <a:rPr lang="en-US" dirty="0"/>
              <a:t>Use Cases</a:t>
            </a:r>
          </a:p>
          <a:p>
            <a:pPr lvl="1"/>
            <a:r>
              <a:rPr lang="en-US" dirty="0"/>
              <a:t>“Helping” with homework: </a:t>
            </a:r>
          </a:p>
          <a:p>
            <a:pPr lvl="2"/>
            <a:r>
              <a:rPr lang="en-US" dirty="0"/>
              <a:t>Cheating (?)</a:t>
            </a:r>
          </a:p>
          <a:p>
            <a:pPr lvl="1"/>
            <a:r>
              <a:rPr lang="en-US" dirty="0"/>
              <a:t>Documentation: </a:t>
            </a:r>
          </a:p>
          <a:p>
            <a:pPr lvl="2"/>
            <a:r>
              <a:rPr lang="en-US" dirty="0"/>
              <a:t>Alternative to stack overflow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AFBA2-59AE-595D-9040-9B0E90DC2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030E7-5E35-05B8-5B90-9979D74CD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40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DAE52AD6-5065-460E-A19C-C10D6754B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7153" y="369814"/>
            <a:ext cx="5525519" cy="1325563"/>
          </a:xfrm>
        </p:spPr>
        <p:txBody>
          <a:bodyPr>
            <a:normAutofit fontScale="90000"/>
          </a:bodyPr>
          <a:lstStyle/>
          <a:p>
            <a:r>
              <a:rPr lang="en-US" sz="2000" b="0" i="0" dirty="0">
                <a:solidFill>
                  <a:srgbClr val="333333"/>
                </a:solidFill>
                <a:effectLst/>
                <a:latin typeface="HelveticaNeue Regular"/>
              </a:rPr>
              <a:t>N. Chomsky, "Three models for the description of language," in 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HelveticaNeue Regular"/>
              </a:rPr>
              <a:t>IRE Transactions on Information Theory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Neue Regular"/>
              </a:rPr>
              <a:t>, vol. 2, no. 3, pp. 113-124, September 1956,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Neue Regular"/>
              </a:rPr>
              <a:t>doi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Neue Regular"/>
              </a:rPr>
              <a:t>: 10.1109/TIT.1956.1056813</a:t>
            </a:r>
            <a:endParaRPr lang="en-US" sz="3600" dirty="0"/>
          </a:p>
        </p:txBody>
      </p:sp>
      <p:pic>
        <p:nvPicPr>
          <p:cNvPr id="8" name="Content Placeholder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2A26B41-D3BF-5449-B4AC-CE1058CC8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5967" y="1917897"/>
            <a:ext cx="7522244" cy="2942604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50BA29-FD71-058B-80FB-9BF273018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72C7D-4CB0-4301-AABC-F5079D00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30</a:t>
            </a:fld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7A9AAE1-D390-53EF-91BD-431BE108E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213" y="136525"/>
            <a:ext cx="1680067" cy="168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rceptrons: An Introduction to Computational Geometry">
            <a:extLst>
              <a:ext uri="{FF2B5EF4-FFF2-40B4-BE49-F238E27FC236}">
                <a16:creationId xmlns:a16="http://schemas.microsoft.com/office/drawing/2014/main" id="{1D67CD3C-2D2D-136E-7B99-D42A2EB3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59" y="978588"/>
            <a:ext cx="3339150" cy="501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B831D0-4683-21CF-1EFD-E6AF41AEAF46}"/>
              </a:ext>
            </a:extLst>
          </p:cNvPr>
          <p:cNvSpPr txBox="1"/>
          <p:nvPr/>
        </p:nvSpPr>
        <p:spPr>
          <a:xfrm>
            <a:off x="243304" y="438430"/>
            <a:ext cx="429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Minsky rejects deep nets (1969)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073630A5-2126-04A4-5019-61C3EE5A8380}"/>
              </a:ext>
            </a:extLst>
          </p:cNvPr>
          <p:cNvSpPr/>
          <p:nvPr/>
        </p:nvSpPr>
        <p:spPr>
          <a:xfrm>
            <a:off x="5833349" y="4992517"/>
            <a:ext cx="3300261" cy="911257"/>
          </a:xfrm>
          <a:prstGeom prst="wedgeRoundRectCallout">
            <a:avLst>
              <a:gd name="adj1" fmla="val 21584"/>
              <a:gd name="adj2" fmla="val -819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Introduced Chomsky Hierarchy:</a:t>
            </a:r>
          </a:p>
          <a:p>
            <a:pPr algn="ctr"/>
            <a:r>
              <a:rPr lang="en-US" dirty="0"/>
              <a:t>Finite State </a:t>
            </a:r>
            <a:r>
              <a:rPr lang="en-US" dirty="0">
                <a:sym typeface="Wingdings" pitchFamily="2" charset="2"/>
              </a:rPr>
              <a:t> Turing Machines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4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D4401-B34A-EBFE-B997-3EE6FE689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Capturing Generalizations Argument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E94C5-86B8-FE1C-D6AF-3B2417617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6075C-F944-4778-F889-8ACF3488FC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Long-Term Focus</a:t>
            </a:r>
          </a:p>
          <a:p>
            <a:pPr lvl="1"/>
            <a:r>
              <a:rPr lang="en-US" dirty="0"/>
              <a:t>Can’t get to moon by </a:t>
            </a:r>
          </a:p>
          <a:p>
            <a:pPr lvl="1"/>
            <a:r>
              <a:rPr lang="en-US" dirty="0"/>
              <a:t>Incremental short-term local optimization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6129C-5396-2913-9F46-99C659D93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B52395-0EC0-68CA-C4B3-7F4C8F14347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Dismisses Short-term Progress</a:t>
            </a:r>
          </a:p>
          <a:p>
            <a:pPr lvl="1"/>
            <a:r>
              <a:rPr lang="en-US" dirty="0"/>
              <a:t>Sometimes it is useful</a:t>
            </a:r>
          </a:p>
          <a:p>
            <a:pPr lvl="1"/>
            <a:r>
              <a:rPr lang="en-US" dirty="0"/>
              <a:t>to solve some simple special cases</a:t>
            </a:r>
          </a:p>
          <a:p>
            <a:pPr lvl="2"/>
            <a:r>
              <a:rPr lang="en-US" dirty="0"/>
              <a:t>(addition of small numbers)</a:t>
            </a:r>
          </a:p>
          <a:p>
            <a:r>
              <a:rPr lang="en-US" dirty="0"/>
              <a:t>Not constructive:</a:t>
            </a:r>
          </a:p>
          <a:p>
            <a:pPr lvl="1"/>
            <a:r>
              <a:rPr lang="en-US" dirty="0"/>
              <a:t>“MIT School of Negativity”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272F3C-5281-0699-3266-131BB270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E2B221-64AE-152C-1EC0-D0BCE4900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31</a:t>
            </a:fld>
            <a:endParaRPr lang="en-US"/>
          </a:p>
        </p:txBody>
      </p:sp>
      <p:pic>
        <p:nvPicPr>
          <p:cNvPr id="29698" name="Picture 2" descr="To The Moon GIF by Barbara Pozzi - Find &amp; Share on GIPHY">
            <a:extLst>
              <a:ext uri="{FF2B5EF4-FFF2-40B4-BE49-F238E27FC236}">
                <a16:creationId xmlns:a16="http://schemas.microsoft.com/office/drawing/2014/main" id="{1B56AF39-6638-C434-993F-FEAAC94F4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685" y="4185839"/>
            <a:ext cx="3137430" cy="235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450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-bad-ugly-whistle.mp3">
            <a:hlinkClick r:id="" action="ppaction://media"/>
            <a:extLst>
              <a:ext uri="{FF2B5EF4-FFF2-40B4-BE49-F238E27FC236}">
                <a16:creationId xmlns:a16="http://schemas.microsoft.com/office/drawing/2014/main" id="{45DB7F64-4B6F-E747-60B7-57D379057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2574" y="412750"/>
            <a:ext cx="812800" cy="812800"/>
          </a:xfrm>
          <a:prstGeom prst="rect">
            <a:avLst/>
          </a:prstGeom>
        </p:spPr>
      </p:pic>
      <p:pic>
        <p:nvPicPr>
          <p:cNvPr id="9" name="Content Placeholder 8" descr="A person in a cowboy hat and cape&#10;&#10;Description automatically generated with low confidence">
            <a:extLst>
              <a:ext uri="{FF2B5EF4-FFF2-40B4-BE49-F238E27FC236}">
                <a16:creationId xmlns:a16="http://schemas.microsoft.com/office/drawing/2014/main" id="{EEB35C75-150A-77E8-5B98-B9E461D0E2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894065" y="288188"/>
            <a:ext cx="8297935" cy="6569812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40219A-7A55-2EAF-90AD-88107985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70" y="291453"/>
            <a:ext cx="470020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Easy, </a:t>
            </a:r>
            <a:br>
              <a:rPr lang="en-US" dirty="0"/>
            </a:br>
            <a:r>
              <a:rPr lang="en-US" dirty="0"/>
              <a:t>the Hard </a:t>
            </a:r>
            <a:br>
              <a:rPr lang="en-US" dirty="0"/>
            </a:br>
            <a:r>
              <a:rPr lang="en-US" dirty="0"/>
              <a:t>and the Ugly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DEF51B-0D4E-376C-8D79-326F27EE73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4246" y="2088634"/>
            <a:ext cx="7238920" cy="4687026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Easy: Exciting Eco-system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Prompting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Inference (</a:t>
            </a:r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fit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)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Fine-Tuning (</a:t>
            </a:r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predict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)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Hard: Large Companies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Pre-training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Ugly (Responsible AI)</a:t>
            </a:r>
          </a:p>
          <a:p>
            <a:pPr lvl="1"/>
            <a:r>
              <a:rPr lang="en-US" dirty="0"/>
              <a:t>Bias</a:t>
            </a:r>
          </a:p>
          <a:p>
            <a:pPr lvl="1"/>
            <a:r>
              <a:rPr lang="en-US" dirty="0"/>
              <a:t>Toxicity</a:t>
            </a:r>
          </a:p>
          <a:p>
            <a:pPr lvl="1"/>
            <a:r>
              <a:rPr lang="en-US" dirty="0"/>
              <a:t>Misinformation</a:t>
            </a:r>
          </a:p>
          <a:p>
            <a:pPr lvl="1"/>
            <a:r>
              <a:rPr lang="en-US" dirty="0"/>
              <a:t>Hallucinations</a:t>
            </a:r>
          </a:p>
          <a:p>
            <a:pPr lvl="1"/>
            <a:r>
              <a:rPr lang="en-US" dirty="0"/>
              <a:t>Plagiarism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49A21A-D85D-1225-A7C1-E0125D425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82FDC-4277-8E3B-AABD-889768C33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9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0F8AB79-C964-AB72-0DC8-8B53FDF73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86046" cy="109791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History of Irresponsible AI</a:t>
            </a:r>
            <a:br>
              <a:rPr lang="en-US" sz="4000" dirty="0"/>
            </a:br>
            <a:r>
              <a:rPr lang="en-US" sz="2700" dirty="0"/>
              <a:t>Risk (5 years ago) Product gets canceled</a:t>
            </a:r>
            <a:endParaRPr lang="en-US" sz="4000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9D6BFA16-8D7E-669A-2FDC-F04B9DE5336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918" y="1520825"/>
            <a:ext cx="3261632" cy="503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9800FD0-BB50-2E39-C513-63263C3747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/>
              <a:t>Stupidity: To err is human…</a:t>
            </a:r>
          </a:p>
          <a:p>
            <a:pPr marL="457200" lvl="1" indent="0">
              <a:buNone/>
            </a:pPr>
            <a:r>
              <a:rPr lang="en-US" dirty="0"/>
              <a:t>Spelling Correction</a:t>
            </a:r>
          </a:p>
          <a:p>
            <a:pPr marL="457200" lvl="1" indent="0">
              <a:buNone/>
            </a:pPr>
            <a:r>
              <a:rPr lang="en-US" dirty="0"/>
              <a:t>	Obama </a:t>
            </a:r>
            <a:r>
              <a:rPr lang="en-US" dirty="0">
                <a:sym typeface="Wingdings" pitchFamily="2" charset="2"/>
              </a:rPr>
              <a:t> Osama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Bots: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	Kids chat with Santa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	Snow  I like drugs too…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4" name="Picture 2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5941828-78FA-A96F-F0D9-C22A6B375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885" y="4540383"/>
            <a:ext cx="4891081" cy="1480589"/>
          </a:xfrm>
          <a:prstGeom prst="rect">
            <a:avLst/>
          </a:prstGeom>
        </p:spPr>
      </p:pic>
      <p:pic>
        <p:nvPicPr>
          <p:cNvPr id="26" name="Picture 2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B758A11-7EDE-BCA5-7208-04223D28B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421" y="0"/>
            <a:ext cx="5784579" cy="448500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6DF5F-3651-6C2B-A959-4E980AF84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AA3BC-3BB3-0B16-6FC1-79D178A0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9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4FC88A-5A57-641E-88EA-B88656A08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we losing ground???  Are we at fault???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4CFFBA-3B63-D25D-605D-6D3EB0402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708" y="1792800"/>
            <a:ext cx="4794035" cy="4351338"/>
          </a:xfrm>
        </p:spPr>
        <p:txBody>
          <a:bodyPr>
            <a:normAutofit/>
          </a:bodyPr>
          <a:lstStyle/>
          <a:p>
            <a:r>
              <a:rPr lang="en-US" dirty="0"/>
              <a:t>Risks 1.0: (work in progress)</a:t>
            </a:r>
          </a:p>
          <a:p>
            <a:pPr lvl="1"/>
            <a:r>
              <a:rPr lang="en-US" dirty="0"/>
              <a:t>Bias, Fairness</a:t>
            </a:r>
          </a:p>
          <a:p>
            <a:r>
              <a:rPr lang="en-US" dirty="0"/>
              <a:t>Risks 2.0: (bigger than us)</a:t>
            </a:r>
          </a:p>
          <a:p>
            <a:pPr lvl="1"/>
            <a:r>
              <a:rPr lang="en-US" dirty="0"/>
              <a:t>Genocide, Insurrection</a:t>
            </a:r>
          </a:p>
          <a:p>
            <a:pPr lvl="1"/>
            <a:r>
              <a:rPr lang="en-US" dirty="0"/>
              <a:t>Root causes:</a:t>
            </a:r>
          </a:p>
          <a:p>
            <a:pPr lvl="2"/>
            <a:r>
              <a:rPr lang="en-US" dirty="0"/>
              <a:t>ML + Social Media </a:t>
            </a:r>
            <a:r>
              <a:rPr lang="en-US" dirty="0">
                <a:sym typeface="Wingdings" pitchFamily="2" charset="2"/>
              </a:rPr>
              <a:t> Addiction</a:t>
            </a:r>
          </a:p>
          <a:p>
            <a:pPr lvl="2"/>
            <a:r>
              <a:rPr lang="en-US" dirty="0"/>
              <a:t>Max Engagement </a:t>
            </a:r>
            <a:r>
              <a:rPr lang="en-US" dirty="0">
                <a:sym typeface="Wingdings" pitchFamily="2" charset="2"/>
              </a:rPr>
              <a:t> Dangerous</a:t>
            </a:r>
            <a:endParaRPr lang="en-US" dirty="0"/>
          </a:p>
          <a:p>
            <a:pPr lvl="2"/>
            <a:r>
              <a:rPr lang="en-US" dirty="0"/>
              <a:t>Insanely profitable:</a:t>
            </a:r>
          </a:p>
          <a:p>
            <a:pPr lvl="3"/>
            <a:r>
              <a:rPr lang="en-US" dirty="0"/>
              <a:t>Companies &amp; Countries</a:t>
            </a:r>
          </a:p>
          <a:p>
            <a:pPr lvl="1"/>
            <a:r>
              <a:rPr lang="en-US" dirty="0"/>
              <a:t>Long book, but no mention of our efforts to address old risks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6A8E22E-7E57-2ACB-B0BA-F9EDECC2A71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979" y="1792800"/>
            <a:ext cx="3316926" cy="496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C250B18-E2D4-8216-E8D6-7BD19AACA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7023" y="1792800"/>
            <a:ext cx="3226190" cy="497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68FBFE-5291-7E16-0505-3C61313AB30F}"/>
              </a:ext>
            </a:extLst>
          </p:cNvPr>
          <p:cNvSpPr txBox="1"/>
          <p:nvPr/>
        </p:nvSpPr>
        <p:spPr>
          <a:xfrm>
            <a:off x="6763746" y="143600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3F51D3-4FD4-32FD-6632-441A23BFAA4D}"/>
              </a:ext>
            </a:extLst>
          </p:cNvPr>
          <p:cNvSpPr txBox="1"/>
          <p:nvPr/>
        </p:nvSpPr>
        <p:spPr>
          <a:xfrm>
            <a:off x="10118070" y="143600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E50BFE-C3E5-ECB2-5A47-FA6F89B1F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CECF95-EFEE-7781-442D-56AED3187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78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5705FA-05B7-2FC7-C775-25CBD9188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Reporter wanted to talk about Risks 2.0;</a:t>
            </a:r>
            <a:br>
              <a:rPr lang="en-US" sz="4800" dirty="0"/>
            </a:br>
            <a:r>
              <a:rPr lang="en-US" sz="4800" dirty="0"/>
              <a:t>Accused Facebook of pivoting to Risks 1.0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https://www.technologyreview.com/2021/03/11/1020600/facebook-responsible-ai-misinformation/</a:t>
            </a:r>
            <a:r>
              <a:rPr lang="en-US" sz="2000" dirty="0"/>
              <a:t> </a:t>
            </a:r>
          </a:p>
        </p:txBody>
      </p: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E42D736-F092-C0FD-F77F-A95AACA10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164" y="2037986"/>
            <a:ext cx="7198664" cy="462507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C8DCF3-0743-84A2-EC78-ABEC4E5A0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8F7221-C841-EC15-7FC8-96086C0C5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01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ucked: Waking Up to the Facebook Catastrophe">
            <a:extLst>
              <a:ext uri="{FF2B5EF4-FFF2-40B4-BE49-F238E27FC236}">
                <a16:creationId xmlns:a16="http://schemas.microsoft.com/office/drawing/2014/main" id="{06EBDBD7-CF2F-3825-DD18-88431048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310" y="2548006"/>
            <a:ext cx="1658022" cy="16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C54F74-25AB-8539-1664-8D5A9A08E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Ugly: Responsible 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9908F4-10F3-BF34-7648-F6907824049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575538"/>
                <a:ext cx="10667215" cy="524130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Incentives matter</a:t>
                </a:r>
              </a:p>
              <a:p>
                <a:pPr lvl="1"/>
                <a:r>
                  <a:rPr lang="en-US" dirty="0"/>
                  <a:t>Risks 1.0 (2016)</a:t>
                </a:r>
              </a:p>
              <a:p>
                <a:pPr lvl="2"/>
                <a:r>
                  <a:rPr lang="en-US" dirty="0"/>
                  <a:t>Unfair, Biased</a:t>
                </a:r>
              </a:p>
              <a:p>
                <a:pPr lvl="1"/>
                <a:r>
                  <a:rPr lang="en-US" dirty="0"/>
                  <a:t>Risks 2.0 (2022)</a:t>
                </a:r>
              </a:p>
              <a:p>
                <a:pPr lvl="2"/>
                <a:r>
                  <a:rPr lang="en-US" dirty="0"/>
                  <a:t>Addictive, dangerous, deadly</a:t>
                </a:r>
              </a:p>
              <a:p>
                <a:pPr lvl="2"/>
                <a:r>
                  <a:rPr lang="en-US" dirty="0"/>
                  <a:t>and insanely profitable</a:t>
                </a:r>
              </a:p>
              <a:p>
                <a:pPr lvl="1"/>
                <a:r>
                  <a:rPr lang="en-US" dirty="0"/>
                  <a:t>Risks 3.0 (2023)</a:t>
                </a:r>
              </a:p>
              <a:p>
                <a:pPr lvl="2"/>
                <a:r>
                  <a:rPr lang="en-US" dirty="0"/>
                  <a:t>Malware</a:t>
                </a:r>
              </a:p>
              <a:p>
                <a:pPr lvl="2"/>
                <a:r>
                  <a:rPr lang="en-US" dirty="0"/>
                  <a:t>Spyware</a:t>
                </a:r>
              </a:p>
              <a:p>
                <a:r>
                  <a:rPr lang="en-US" dirty="0"/>
                  <a:t>Challenge for Regulation</a:t>
                </a:r>
              </a:p>
              <a:p>
                <a:pPr lvl="2"/>
                <a:r>
                  <a:rPr lang="en-US" dirty="0"/>
                  <a:t>Business case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Public Interest (Health, National Security)</a:t>
                </a:r>
              </a:p>
              <a:p>
                <a:pPr lvl="1"/>
                <a:r>
                  <a:rPr lang="en-US" dirty="0"/>
                  <a:t>Tobacco companies maximize sales; ditto for fast food &amp; junk food</a:t>
                </a:r>
              </a:p>
              <a:p>
                <a:pPr lvl="1"/>
                <a:r>
                  <a:rPr lang="en-US" dirty="0"/>
                  <a:t>Risks 2.0 (Toxicity): Good for social media companies; we ❤️ click bait</a:t>
                </a:r>
              </a:p>
              <a:p>
                <a:pPr lvl="1"/>
                <a:r>
                  <a:rPr lang="en-US" dirty="0"/>
                  <a:t>Risks 3.0 (Conflict): Good for defense industry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9908F4-10F3-BF34-7648-F690782404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575538"/>
                <a:ext cx="10667215" cy="5241303"/>
              </a:xfrm>
              <a:blipFill>
                <a:blip r:embed="rId3"/>
                <a:stretch>
                  <a:fillRect l="-1071" t="-2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A screenshot of a social media post&#10;&#10;Description automatically generated with low confidence">
            <a:extLst>
              <a:ext uri="{FF2B5EF4-FFF2-40B4-BE49-F238E27FC236}">
                <a16:creationId xmlns:a16="http://schemas.microsoft.com/office/drawing/2014/main" id="{6A81F1E5-49E5-D39F-B27E-2FD820B673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469328" y="57029"/>
            <a:ext cx="4614146" cy="1456441"/>
          </a:xfrm>
        </p:spPr>
      </p:pic>
      <p:pic>
        <p:nvPicPr>
          <p:cNvPr id="8" name="Picture 7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4FCA3FFA-99CE-7E3B-9F48-0B01BB47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250" y="1399661"/>
            <a:ext cx="4490301" cy="112750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103DAE6-3B3D-E59F-7916-67B03E8D3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1435" y="145601"/>
            <a:ext cx="1544049" cy="238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egasus: How a Spy in Your Pocket Threatens the End of Privacy, Dignity, and Democracy">
            <a:extLst>
              <a:ext uri="{FF2B5EF4-FFF2-40B4-BE49-F238E27FC236}">
                <a16:creationId xmlns:a16="http://schemas.microsoft.com/office/drawing/2014/main" id="{BE748173-14A2-61ED-FD4B-3A475776A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273" y="2520701"/>
            <a:ext cx="2409287" cy="240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text, font, screenshot, graphic design&#10;&#10;Description automatically generated">
            <a:extLst>
              <a:ext uri="{FF2B5EF4-FFF2-40B4-BE49-F238E27FC236}">
                <a16:creationId xmlns:a16="http://schemas.microsoft.com/office/drawing/2014/main" id="{6CD63B15-4474-574D-AB6E-694DA48289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0560" y="2520702"/>
            <a:ext cx="1682883" cy="2409287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F862A12-F715-7EBA-C478-4D231057C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69" y="2341030"/>
            <a:ext cx="1591744" cy="238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089DD-366F-5CE9-5442-A6E766730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39DCD-3781-4F6E-B88B-5784048C4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9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1235F2-F472-6FCE-C334-91D05320F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229" y="2654710"/>
            <a:ext cx="2477689" cy="1940856"/>
          </a:xfrm>
          <a:prstGeom prst="rect">
            <a:avLst/>
          </a:prstGeom>
        </p:spPr>
      </p:pic>
      <p:pic>
        <p:nvPicPr>
          <p:cNvPr id="3076" name="Picture 4" descr="Winter Is Coming: Why Vladimir Putin and the Enemies of the Free World Must Be Stopped">
            <a:extLst>
              <a:ext uri="{FF2B5EF4-FFF2-40B4-BE49-F238E27FC236}">
                <a16:creationId xmlns:a16="http://schemas.microsoft.com/office/drawing/2014/main" id="{538A829F-7669-3DB3-51CA-ACF26344D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7" y="1282043"/>
            <a:ext cx="3313523" cy="331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D74D08D-1532-D638-16A1-883516151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Winter is Coming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B0104BC-DFCB-43F8-4F42-9414014908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657" y="4723629"/>
            <a:ext cx="5447145" cy="169842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Pendulum Swung Too Far</a:t>
            </a:r>
          </a:p>
          <a:p>
            <a:pPr lvl="1"/>
            <a:r>
              <a:rPr lang="en-US" dirty="0"/>
              <a:t>There have been many AI Winters</a:t>
            </a:r>
          </a:p>
          <a:p>
            <a:pPr lvl="1"/>
            <a:r>
              <a:rPr lang="en-US" dirty="0"/>
              <a:t>Often, after ``irrational exuberance’’ </a:t>
            </a:r>
          </a:p>
          <a:p>
            <a:pPr lvl="1"/>
            <a:r>
              <a:rPr lang="en-US" dirty="0"/>
              <a:t>(like current excitement with nets)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9C06BED2-1AFA-92F2-A487-22CA2BE8FF6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199" y="1825625"/>
                <a:ext cx="5622132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We tend to be impressed by people that speak/write well</a:t>
                </a:r>
              </a:p>
              <a:p>
                <a:pPr lvl="1"/>
                <a:r>
                  <a:rPr lang="en-US" sz="2000" dirty="0"/>
                  <a:t>Fluency </a:t>
                </a:r>
                <a:r>
                  <a:rPr lang="en-US" sz="2000" dirty="0">
                    <a:sym typeface="Wingdings" pitchFamily="2" charset="2"/>
                  </a:rPr>
                  <a:t> well-read  success  smart</a:t>
                </a:r>
              </a:p>
              <a:p>
                <a:r>
                  <a:rPr lang="en-US" dirty="0">
                    <a:sym typeface="Wingdings" pitchFamily="2" charset="2"/>
                  </a:rPr>
                  <a:t>Machines are better than people on many tasks (spelling),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Now that machines are more fluent than people, </a:t>
                </a:r>
                <a:r>
                  <a:rPr lang="en-US" b="1" i="1" dirty="0">
                    <a:sym typeface="Wingdings" pitchFamily="2" charset="2"/>
                  </a:rPr>
                  <a:t>are they smarter</a:t>
                </a:r>
                <a:r>
                  <a:rPr lang="en-US" dirty="0">
                    <a:sym typeface="Wingdings" pitchFamily="2" charset="2"/>
                  </a:rPr>
                  <a:t>?</a:t>
                </a:r>
              </a:p>
              <a:p>
                <a:r>
                  <a:rPr lang="en-US" dirty="0">
                    <a:sym typeface="Wingdings" pitchFamily="2" charset="2"/>
                  </a:rPr>
                  <a:t>Fear: AI Winter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there will be disappointment 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when public realizes </a:t>
                </a:r>
              </a:p>
              <a:p>
                <a:pPr lvl="2"/>
                <a:r>
                  <a:rPr lang="en-US" b="1" i="1" dirty="0">
                    <a:sym typeface="Wingdings" pitchFamily="2" charset="2"/>
                  </a:rPr>
                  <a:t>fluency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≠</m:t>
                    </m:r>
                  </m:oMath>
                </a14:m>
                <a:r>
                  <a:rPr lang="en-US" b="1" i="1" dirty="0">
                    <a:sym typeface="Wingdings" pitchFamily="2" charset="2"/>
                  </a:rPr>
                  <a:t>intelligence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9C06BED2-1AFA-92F2-A487-22CA2BE8FF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199" y="1825625"/>
                <a:ext cx="5622132" cy="4351338"/>
              </a:xfrm>
              <a:blipFill>
                <a:blip r:embed="rId4"/>
                <a:stretch>
                  <a:fillRect l="-1802" t="-3198" r="-3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49AC70-35DC-E19F-7887-94425A66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D51F789-AD15-28C2-5C6F-3FAF5D969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0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6453-7B0A-40FA-F5FF-960699630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Recommendation: </a:t>
            </a:r>
            <a:br>
              <a:rPr lang="en-US" dirty="0"/>
            </a:br>
            <a:r>
              <a:rPr lang="en-US" dirty="0"/>
              <a:t>Go for Singles (Not Home Runs)</a:t>
            </a:r>
          </a:p>
        </p:txBody>
      </p:sp>
      <p:pic>
        <p:nvPicPr>
          <p:cNvPr id="9" name="Content Placeholder 8" descr="A screenshot of a text&#10;&#10;Description automatically generated">
            <a:extLst>
              <a:ext uri="{FF2B5EF4-FFF2-40B4-BE49-F238E27FC236}">
                <a16:creationId xmlns:a16="http://schemas.microsoft.com/office/drawing/2014/main" id="{12C138C6-F1DE-EAD8-8E82-88BB2DACDD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3034" y="1825625"/>
            <a:ext cx="4551931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0D90C8-D417-8EB6-E8EE-8F844BC3D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39449" cy="48958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Need some short-term successes for </a:t>
            </a:r>
            <a:r>
              <a:rPr lang="en-US" dirty="0" err="1"/>
              <a:t>ChatBots</a:t>
            </a:r>
            <a:endParaRPr lang="en-US" dirty="0"/>
          </a:p>
          <a:p>
            <a:pPr lvl="1"/>
            <a:r>
              <a:rPr lang="en-US" dirty="0"/>
              <a:t>that take advantage of strengths</a:t>
            </a:r>
          </a:p>
          <a:p>
            <a:pPr lvl="1"/>
            <a:r>
              <a:rPr lang="en-US" dirty="0"/>
              <a:t>and avoid weaknesses</a:t>
            </a:r>
          </a:p>
          <a:p>
            <a:r>
              <a:rPr lang="en-US" dirty="0"/>
              <a:t>Suggestion</a:t>
            </a:r>
          </a:p>
          <a:p>
            <a:pPr lvl="1"/>
            <a:r>
              <a:rPr lang="en-US" b="1" i="1" dirty="0"/>
              <a:t>Collaborate</a:t>
            </a:r>
            <a:r>
              <a:rPr lang="en-US" dirty="0"/>
              <a:t> with students on essays</a:t>
            </a:r>
          </a:p>
          <a:p>
            <a:pPr lvl="2"/>
            <a:r>
              <a:rPr lang="en-US" b="0" i="1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You have no idea how much we’re using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ChatGPT</a:t>
            </a:r>
            <a:endParaRPr lang="en-US" b="0" i="1" dirty="0">
              <a:solidFill>
                <a:srgbClr val="333333"/>
              </a:solidFill>
              <a:effectLst/>
              <a:latin typeface="Noto Sans" panose="020B0502040504020204" pitchFamily="34" charset="0"/>
            </a:endParaRPr>
          </a:p>
          <a:p>
            <a:pPr lvl="2"/>
            <a:r>
              <a:rPr lang="en-US" dirty="0">
                <a:solidFill>
                  <a:srgbClr val="333333"/>
                </a:solidFill>
                <a:latin typeface="Noto Sans" panose="020B0502040504020204" pitchFamily="34" charset="0"/>
              </a:rPr>
              <a:t>Cheating?</a:t>
            </a:r>
          </a:p>
          <a:p>
            <a:pPr lvl="1"/>
            <a:r>
              <a:rPr lang="en-US" b="0" i="0" dirty="0" err="1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ChatGPT</a:t>
            </a:r>
            <a:r>
              <a:rPr lang="en-US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 is better for some tasks</a:t>
            </a:r>
          </a:p>
          <a:p>
            <a:pPr lvl="2"/>
            <a:r>
              <a:rPr lang="en-US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Good: thesis statements, outlines</a:t>
            </a:r>
          </a:p>
          <a:p>
            <a:pPr lvl="2"/>
            <a:r>
              <a:rPr lang="en-US" dirty="0">
                <a:solidFill>
                  <a:srgbClr val="333333"/>
                </a:solidFill>
                <a:latin typeface="Noto Sans" panose="020B0502040504020204" pitchFamily="34" charset="0"/>
              </a:rPr>
              <a:t>Bad:  capture student’s voice</a:t>
            </a:r>
          </a:p>
          <a:p>
            <a:pPr lvl="2"/>
            <a:r>
              <a:rPr lang="en-US" dirty="0">
                <a:solidFill>
                  <a:srgbClr val="333333"/>
                </a:solidFill>
                <a:latin typeface="Noto Sans" panose="020B0502040504020204" pitchFamily="34" charset="0"/>
              </a:rPr>
              <a:t>Worse: quotes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Learning opportunity:</a:t>
            </a:r>
          </a:p>
          <a:p>
            <a:pPr lvl="2"/>
            <a:r>
              <a:rPr lang="en-US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How to decompose writing to subtasks</a:t>
            </a:r>
          </a:p>
          <a:p>
            <a:pPr lvl="2"/>
            <a:r>
              <a:rPr lang="en-US" dirty="0">
                <a:solidFill>
                  <a:srgbClr val="333333"/>
                </a:solidFill>
                <a:latin typeface="Noto Sans" panose="020B0502040504020204" pitchFamily="34" charset="0"/>
              </a:rPr>
              <a:t>Collaboration is great, </a:t>
            </a:r>
          </a:p>
          <a:p>
            <a:pPr lvl="3"/>
            <a:r>
              <a:rPr lang="en-US" dirty="0">
                <a:solidFill>
                  <a:srgbClr val="333333"/>
                </a:solidFill>
                <a:latin typeface="Noto Sans" panose="020B0502040504020204" pitchFamily="34" charset="0"/>
              </a:rPr>
              <a:t>but student is responsible for end-product</a:t>
            </a:r>
          </a:p>
          <a:p>
            <a:pPr lvl="2"/>
            <a:r>
              <a:rPr lang="en-US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Factoring example</a:t>
            </a:r>
          </a:p>
          <a:p>
            <a:pPr lvl="1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321DA-7B86-DD58-9D18-981225943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5EB863-88BE-C02A-7F99-F229C1C9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38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1AAD2D2-4541-7094-016E-2281466FF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22" y="1815404"/>
            <a:ext cx="980412" cy="98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EF113A4-9D48-F406-C49F-8DE914FF2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87542" y="3238108"/>
            <a:ext cx="723507" cy="72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3190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348B8-9C35-BD9C-FDF1-4B0BEFCDE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we do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4F70F-A460-66BE-8ECB-4C2F12923F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Three paths forward:</a:t>
            </a:r>
          </a:p>
          <a:p>
            <a:pPr lvl="1"/>
            <a:r>
              <a:rPr lang="en-US" dirty="0"/>
              <a:t>Low road: </a:t>
            </a:r>
          </a:p>
          <a:p>
            <a:pPr lvl="2"/>
            <a:r>
              <a:rPr lang="en-US" dirty="0"/>
              <a:t>Give up (hallucinations)</a:t>
            </a:r>
          </a:p>
          <a:p>
            <a:pPr lvl="1"/>
            <a:r>
              <a:rPr lang="en-US" dirty="0"/>
              <a:t>Middle road: </a:t>
            </a:r>
          </a:p>
          <a:p>
            <a:pPr lvl="2"/>
            <a:r>
              <a:rPr lang="en-US" dirty="0"/>
              <a:t>Fact-checking with  search</a:t>
            </a:r>
          </a:p>
          <a:p>
            <a:pPr lvl="1"/>
            <a:r>
              <a:rPr lang="en-US" dirty="0"/>
              <a:t>High road: </a:t>
            </a:r>
          </a:p>
          <a:p>
            <a:pPr lvl="2"/>
            <a:r>
              <a:rPr lang="en-US" dirty="0"/>
              <a:t>Revive rationalism (“AI Complete”)</a:t>
            </a:r>
          </a:p>
          <a:p>
            <a:pPr lvl="2"/>
            <a:r>
              <a:rPr lang="en-US" dirty="0"/>
              <a:t>Minsky &amp; Chomsky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0AB97B-6FD4-8933-C88E-5CAF753E77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Recommendations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Short-term: </a:t>
            </a:r>
          </a:p>
          <a:p>
            <a:pPr lvl="2"/>
            <a:r>
              <a:rPr lang="en-US" dirty="0"/>
              <a:t>Middle Road: Search</a:t>
            </a:r>
          </a:p>
          <a:p>
            <a:pPr lvl="2"/>
            <a:r>
              <a:rPr lang="en-US" dirty="0"/>
              <a:t>“Good apps for Crummy MT”</a:t>
            </a:r>
          </a:p>
          <a:p>
            <a:pPr lvl="3"/>
            <a:r>
              <a:rPr lang="en-US" dirty="0"/>
              <a:t>Find apps for what we have</a:t>
            </a:r>
          </a:p>
          <a:p>
            <a:pPr lvl="3"/>
            <a:r>
              <a:rPr lang="en-US" dirty="0"/>
              <a:t>given strengths and weaknesses</a:t>
            </a:r>
          </a:p>
          <a:p>
            <a:pPr lvl="1"/>
            <a:r>
              <a:rPr lang="en-US" dirty="0"/>
              <a:t>Long-term: </a:t>
            </a:r>
          </a:p>
          <a:p>
            <a:pPr lvl="2"/>
            <a:r>
              <a:rPr lang="en-US" dirty="0"/>
              <a:t>High road may be necessary</a:t>
            </a:r>
          </a:p>
          <a:p>
            <a:pPr lvl="3"/>
            <a:r>
              <a:rPr lang="en-US" dirty="0"/>
              <a:t>But it is very ambitious</a:t>
            </a:r>
          </a:p>
          <a:p>
            <a:pPr lvl="2"/>
            <a:r>
              <a:rPr lang="en-US" dirty="0"/>
              <a:t>Inclusiveness:</a:t>
            </a:r>
          </a:p>
          <a:p>
            <a:pPr lvl="3"/>
            <a:r>
              <a:rPr lang="en-US" dirty="0"/>
              <a:t>Interdisciplinary Collaboration</a:t>
            </a:r>
          </a:p>
          <a:p>
            <a:pPr lvl="3"/>
            <a:r>
              <a:rPr lang="en-US" dirty="0"/>
              <a:t>Growth opportunities</a:t>
            </a:r>
          </a:p>
          <a:p>
            <a:pPr lvl="4"/>
            <a:r>
              <a:rPr lang="en-US" dirty="0"/>
              <a:t>(Low Resource Languages)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858A9-9E77-FEBE-023F-22799C89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095E6-53E8-9DDB-6F56-082F3BA2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64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6453-7B0A-40FA-F5FF-960699630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“Helping” with homework: Cheating (?)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0D90C8-D417-8EB6-E8EE-8F844BC3D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i="1" dirty="0"/>
              <a:t>Collaborate</a:t>
            </a:r>
            <a:r>
              <a:rPr lang="en-US" dirty="0"/>
              <a:t> with students on essays</a:t>
            </a:r>
          </a:p>
          <a:p>
            <a:pPr lvl="1"/>
            <a:r>
              <a:rPr lang="en-US" b="0" i="1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You have no idea how much we’re using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ChatGPT</a:t>
            </a:r>
            <a:endParaRPr lang="en-US" b="0" i="1" dirty="0">
              <a:solidFill>
                <a:srgbClr val="333333"/>
              </a:solidFill>
              <a:effectLst/>
              <a:latin typeface="Noto Sans" panose="020B0502040504020204" pitchFamily="34" charset="0"/>
            </a:endParaRPr>
          </a:p>
          <a:p>
            <a:pPr lvl="1"/>
            <a:r>
              <a:rPr lang="en-US" dirty="0">
                <a:solidFill>
                  <a:srgbClr val="333333"/>
                </a:solidFill>
                <a:latin typeface="Noto Sans" panose="020B0502040504020204" pitchFamily="34" charset="0"/>
              </a:rPr>
              <a:t>Cheating?</a:t>
            </a:r>
          </a:p>
          <a:p>
            <a:r>
              <a:rPr lang="en-US" b="0" i="0" dirty="0" err="1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ChatGPT</a:t>
            </a:r>
            <a:r>
              <a:rPr lang="en-US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 is better for some tasks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Good: thesis statements, outlines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Noto Sans" panose="020B0502040504020204" pitchFamily="34" charset="0"/>
              </a:rPr>
              <a:t>Bad:  capture student’s voice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Noto Sans" panose="020B0502040504020204" pitchFamily="34" charset="0"/>
              </a:rPr>
              <a:t>Worse: quotes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Learning opportunity: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How to decompose writing to subtasks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Noto Sans" panose="020B0502040504020204" pitchFamily="34" charset="0"/>
              </a:rPr>
              <a:t>Collaboration is great, </a:t>
            </a:r>
          </a:p>
          <a:p>
            <a:pPr lvl="2"/>
            <a:r>
              <a:rPr lang="en-US" dirty="0">
                <a:solidFill>
                  <a:srgbClr val="333333"/>
                </a:solidFill>
                <a:latin typeface="Noto Sans" panose="020B0502040504020204" pitchFamily="34" charset="0"/>
              </a:rPr>
              <a:t>but student is responsible for end-product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321DA-7B86-DD58-9D18-981225943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5EB863-88BE-C02A-7F99-F229C1C9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5643-D884-694F-ADCB-3F4DA390586C}" type="slidenum">
              <a:rPr lang="en-US" smtClean="0"/>
              <a:t>4</a:t>
            </a:fld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EF113A4-9D48-F406-C49F-8DE914FF2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98685" y="1642288"/>
            <a:ext cx="2279433" cy="227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64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CD1AA-749A-0F02-EC30-B52740C2D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Big Picture</a:t>
            </a:r>
            <a:br>
              <a:rPr lang="en-US" dirty="0"/>
            </a:br>
            <a:r>
              <a:rPr lang="en-US" sz="2400" dirty="0"/>
              <a:t>(Linguistics Perspective)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C299F-4F58-CC36-0F7D-A4DA432B8E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Speech (</a:t>
            </a:r>
            <a:r>
              <a:rPr lang="en-US" dirty="0">
                <a:hlinkClick r:id="rId2"/>
              </a:rPr>
              <a:t>JM28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Acoustics</a:t>
            </a:r>
          </a:p>
          <a:p>
            <a:pPr lvl="1"/>
            <a:r>
              <a:rPr lang="en-US" dirty="0"/>
              <a:t>Digital Signal Processing</a:t>
            </a:r>
          </a:p>
          <a:p>
            <a:pPr lvl="1"/>
            <a:r>
              <a:rPr lang="en-US" dirty="0"/>
              <a:t>Phonetics: phonemes, distinctive features</a:t>
            </a:r>
          </a:p>
          <a:p>
            <a:pPr lvl="1"/>
            <a:r>
              <a:rPr lang="en-US" dirty="0"/>
              <a:t>Prosody: Pitch, duration, energy</a:t>
            </a:r>
          </a:p>
          <a:p>
            <a:pPr lvl="1"/>
            <a:r>
              <a:rPr lang="en-US" dirty="0"/>
              <a:t>Phonology: Stress Assignment</a:t>
            </a:r>
          </a:p>
          <a:p>
            <a:r>
              <a:rPr lang="en-US" dirty="0"/>
              <a:t>Morphology</a:t>
            </a:r>
          </a:p>
          <a:p>
            <a:pPr lvl="1"/>
            <a:r>
              <a:rPr lang="en-US" dirty="0"/>
              <a:t>Regular Inflection, level 1, level 2</a:t>
            </a:r>
          </a:p>
          <a:p>
            <a:pPr lvl="1"/>
            <a:r>
              <a:rPr lang="en-US" dirty="0"/>
              <a:t>Compounding</a:t>
            </a:r>
          </a:p>
          <a:p>
            <a:r>
              <a:rPr lang="en-US" dirty="0"/>
              <a:t>The Lexicon (</a:t>
            </a:r>
            <a:r>
              <a:rPr lang="en-US" dirty="0">
                <a:hlinkClick r:id="rId3"/>
              </a:rPr>
              <a:t>JM23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260AD-9CAE-D340-35DE-3EBBD8B941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Syntax</a:t>
            </a:r>
          </a:p>
          <a:p>
            <a:pPr lvl="1"/>
            <a:r>
              <a:rPr lang="en-US" dirty="0"/>
              <a:t>Parsing</a:t>
            </a:r>
          </a:p>
          <a:p>
            <a:pPr lvl="2"/>
            <a:r>
              <a:rPr lang="en-US" dirty="0"/>
              <a:t>Chomsky Hierarchy: </a:t>
            </a:r>
          </a:p>
          <a:p>
            <a:pPr lvl="3"/>
            <a:r>
              <a:rPr lang="en-US" dirty="0"/>
              <a:t>Finite-State, Context-Free (</a:t>
            </a:r>
            <a:r>
              <a:rPr lang="en-US" dirty="0">
                <a:hlinkClick r:id="rId4"/>
              </a:rPr>
              <a:t>JM17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Context-Sensitive, Turing Equivalent</a:t>
            </a:r>
          </a:p>
          <a:p>
            <a:pPr lvl="1"/>
            <a:r>
              <a:rPr lang="en-US" dirty="0"/>
              <a:t>Variable Binding</a:t>
            </a:r>
          </a:p>
          <a:p>
            <a:pPr lvl="2"/>
            <a:r>
              <a:rPr lang="en-US" dirty="0"/>
              <a:t>Pronouns, Quantifier Scope</a:t>
            </a:r>
          </a:p>
          <a:p>
            <a:pPr lvl="2"/>
            <a:r>
              <a:rPr lang="en-US" dirty="0" err="1"/>
              <a:t>WH-movement</a:t>
            </a:r>
            <a:endParaRPr lang="en-US" dirty="0"/>
          </a:p>
          <a:p>
            <a:pPr lvl="1"/>
            <a:r>
              <a:rPr lang="en-US" dirty="0"/>
              <a:t>Predicate-argument structure (</a:t>
            </a:r>
            <a:r>
              <a:rPr lang="en-US" dirty="0">
                <a:hlinkClick r:id="rId5"/>
              </a:rPr>
              <a:t>JM24</a:t>
            </a:r>
            <a:r>
              <a:rPr lang="en-US" dirty="0"/>
              <a:t>)</a:t>
            </a:r>
          </a:p>
          <a:p>
            <a:r>
              <a:rPr lang="en-US" dirty="0"/>
              <a:t>Semantics</a:t>
            </a:r>
          </a:p>
          <a:p>
            <a:pPr lvl="1"/>
            <a:r>
              <a:rPr lang="en-US" dirty="0"/>
              <a:t>Logical Form (</a:t>
            </a:r>
            <a:r>
              <a:rPr lang="en-US" dirty="0">
                <a:hlinkClick r:id="rId6"/>
              </a:rPr>
              <a:t>JM19</a:t>
            </a:r>
            <a:r>
              <a:rPr lang="en-US" dirty="0"/>
              <a:t>)</a:t>
            </a:r>
          </a:p>
          <a:p>
            <a:r>
              <a:rPr lang="en-US" dirty="0"/>
              <a:t>Pragmatics, Discourse &amp; Dialogue (</a:t>
            </a:r>
            <a:r>
              <a:rPr lang="en-US" dirty="0">
                <a:hlinkClick r:id="rId7"/>
              </a:rPr>
              <a:t>JM27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Gricean Maxims</a:t>
            </a:r>
          </a:p>
          <a:p>
            <a:pPr lvl="1"/>
            <a:r>
              <a:rPr lang="en-US" dirty="0"/>
              <a:t>Indirect speech acts: </a:t>
            </a:r>
            <a:r>
              <a:rPr lang="en-US" i="1" dirty="0"/>
              <a:t>do you have the time?</a:t>
            </a:r>
          </a:p>
          <a:p>
            <a:pPr lvl="1"/>
            <a:r>
              <a:rPr lang="en-US" dirty="0" err="1"/>
              <a:t>Diarization</a:t>
            </a:r>
            <a:r>
              <a:rPr lang="en-US" dirty="0"/>
              <a:t> (who spoke when)</a:t>
            </a:r>
          </a:p>
          <a:p>
            <a:pPr lvl="1"/>
            <a:r>
              <a:rPr lang="en-US" dirty="0"/>
              <a:t>Filled pauses, restarts, corrections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09269-DE81-AD21-FA41-B63ABC60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5EA2F-30B5-3115-B5ED-1F02A6C5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4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CD1AA-749A-0F02-EC30-B52740C2D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Big Picture</a:t>
            </a:r>
            <a:br>
              <a:rPr lang="en-US" dirty="0"/>
            </a:br>
            <a:r>
              <a:rPr lang="en-US" sz="2400" dirty="0"/>
              <a:t>(Computational Perspective)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C299F-4F58-CC36-0F7D-A4DA432B8E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Speech (</a:t>
            </a:r>
            <a:r>
              <a:rPr lang="en-US" dirty="0">
                <a:hlinkClick r:id="rId2"/>
              </a:rPr>
              <a:t>JM16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Digital Signal Processing</a:t>
            </a:r>
          </a:p>
          <a:p>
            <a:pPr lvl="1"/>
            <a:r>
              <a:rPr lang="en-US" dirty="0"/>
              <a:t>Speech to Text (STT; ASR)</a:t>
            </a:r>
          </a:p>
          <a:p>
            <a:pPr lvl="1"/>
            <a:r>
              <a:rPr lang="en-US" dirty="0"/>
              <a:t>Text to Speech (TTS; synthesis)</a:t>
            </a:r>
          </a:p>
          <a:p>
            <a:pPr lvl="1"/>
            <a:r>
              <a:rPr lang="en-US" dirty="0" err="1"/>
              <a:t>Diarization</a:t>
            </a:r>
            <a:endParaRPr lang="en-US" dirty="0"/>
          </a:p>
          <a:p>
            <a:r>
              <a:rPr lang="en-US" dirty="0"/>
              <a:t>Morphology</a:t>
            </a:r>
          </a:p>
          <a:p>
            <a:pPr lvl="1"/>
            <a:r>
              <a:rPr lang="en-US" dirty="0"/>
              <a:t>Tokenization (</a:t>
            </a:r>
            <a:r>
              <a:rPr lang="en-US" dirty="0" err="1"/>
              <a:t>Subwords</a:t>
            </a:r>
            <a:r>
              <a:rPr lang="en-US" dirty="0"/>
              <a:t>) (</a:t>
            </a:r>
            <a:r>
              <a:rPr lang="en-US" dirty="0">
                <a:hlinkClick r:id="rId3"/>
              </a:rPr>
              <a:t>JM2</a:t>
            </a:r>
            <a:r>
              <a:rPr lang="en-US" dirty="0"/>
              <a:t>)</a:t>
            </a:r>
          </a:p>
          <a:p>
            <a:r>
              <a:rPr lang="en-US" dirty="0"/>
              <a:t>The Lexicon (</a:t>
            </a:r>
            <a:r>
              <a:rPr lang="en-US" dirty="0">
                <a:hlinkClick r:id="rId4"/>
              </a:rPr>
              <a:t>JM23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Spelling Correction </a:t>
            </a:r>
          </a:p>
          <a:p>
            <a:pPr lvl="2"/>
            <a:r>
              <a:rPr lang="en-US" dirty="0"/>
              <a:t>(</a:t>
            </a:r>
            <a:r>
              <a:rPr lang="en-US" dirty="0">
                <a:hlinkClick r:id="rId5"/>
              </a:rPr>
              <a:t>JM appendix B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260AD-9CAE-D340-35DE-3EBBD8B941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Syntax</a:t>
            </a:r>
          </a:p>
          <a:p>
            <a:pPr lvl="1"/>
            <a:r>
              <a:rPr lang="en-US" dirty="0"/>
              <a:t>Parsing (</a:t>
            </a:r>
            <a:r>
              <a:rPr lang="en-US" dirty="0">
                <a:hlinkClick r:id="rId6"/>
              </a:rPr>
              <a:t>JM17</a:t>
            </a:r>
            <a:r>
              <a:rPr lang="en-US" dirty="0"/>
              <a:t> &amp; </a:t>
            </a:r>
            <a:r>
              <a:rPr lang="en-US" dirty="0">
                <a:hlinkClick r:id="rId7"/>
              </a:rPr>
              <a:t>JM18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Token classification (</a:t>
            </a:r>
            <a:r>
              <a:rPr lang="en-US" dirty="0">
                <a:hlinkClick r:id="rId8"/>
              </a:rPr>
              <a:t>JM8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Part of speech tagging</a:t>
            </a:r>
          </a:p>
          <a:p>
            <a:pPr lvl="2"/>
            <a:r>
              <a:rPr lang="en-US" dirty="0"/>
              <a:t>NER (named entity recognition)</a:t>
            </a:r>
          </a:p>
          <a:p>
            <a:pPr lvl="1"/>
            <a:r>
              <a:rPr lang="en-US" dirty="0"/>
              <a:t>Coreference (</a:t>
            </a:r>
            <a:r>
              <a:rPr lang="en-US" dirty="0">
                <a:hlinkClick r:id="rId9"/>
              </a:rPr>
              <a:t>JM26</a:t>
            </a:r>
            <a:r>
              <a:rPr lang="en-US" dirty="0"/>
              <a:t>)</a:t>
            </a:r>
          </a:p>
          <a:p>
            <a:r>
              <a:rPr lang="en-US" dirty="0"/>
              <a:t>Semantics</a:t>
            </a:r>
          </a:p>
          <a:p>
            <a:pPr lvl="1"/>
            <a:r>
              <a:rPr lang="en-US" dirty="0"/>
              <a:t>Logical Form (</a:t>
            </a:r>
            <a:r>
              <a:rPr lang="en-US" dirty="0">
                <a:hlinkClick r:id="rId10"/>
              </a:rPr>
              <a:t>JM19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Temporal Reasoning (</a:t>
            </a:r>
            <a:r>
              <a:rPr lang="en-US" dirty="0">
                <a:hlinkClick r:id="rId11"/>
              </a:rPr>
              <a:t>JM22</a:t>
            </a:r>
            <a:r>
              <a:rPr lang="en-US" dirty="0"/>
              <a:t>)</a:t>
            </a:r>
          </a:p>
          <a:p>
            <a:r>
              <a:rPr lang="en-US" dirty="0"/>
              <a:t>Pragmatics, Discourse &amp; Dialogue </a:t>
            </a:r>
          </a:p>
          <a:p>
            <a:pPr lvl="1"/>
            <a:r>
              <a:rPr lang="en-US" dirty="0"/>
              <a:t>Chatbots (</a:t>
            </a:r>
            <a:r>
              <a:rPr lang="en-US" dirty="0">
                <a:hlinkClick r:id="rId12"/>
              </a:rPr>
              <a:t>JM15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Question Answering &amp; Information Retrieval (</a:t>
            </a:r>
            <a:r>
              <a:rPr lang="en-US" dirty="0">
                <a:hlinkClick r:id="rId13"/>
              </a:rPr>
              <a:t>JM14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09269-DE81-AD21-FA41-B63ABC60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5EA2F-30B5-3115-B5ED-1F02A6C5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429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1105E-38D7-B0E5-2200-D638E1981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not well covered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F3990-FCA4-C9E0-C1CA-7B4D585767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Conjunction</a:t>
            </a:r>
          </a:p>
          <a:p>
            <a:pPr lvl="1"/>
            <a:r>
              <a:rPr lang="en-US" dirty="0"/>
              <a:t>Scope: narrow vs. wide</a:t>
            </a:r>
          </a:p>
          <a:p>
            <a:pPr lvl="1"/>
            <a:r>
              <a:rPr lang="en-US" dirty="0"/>
              <a:t>Ellipsis, gapping, etc.</a:t>
            </a:r>
          </a:p>
          <a:p>
            <a:r>
              <a:rPr lang="en-US" dirty="0"/>
              <a:t>Long-distance dependencies</a:t>
            </a:r>
          </a:p>
          <a:p>
            <a:pPr lvl="1"/>
            <a:r>
              <a:rPr lang="en-US" dirty="0" err="1"/>
              <a:t>WH-movement</a:t>
            </a:r>
            <a:endParaRPr lang="en-US" dirty="0"/>
          </a:p>
          <a:p>
            <a:r>
              <a:rPr lang="en-US" dirty="0"/>
              <a:t>Belief contexts, quotations, etc.</a:t>
            </a:r>
          </a:p>
          <a:p>
            <a:r>
              <a:rPr lang="en-US" dirty="0"/>
              <a:t>Historical Linguistics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61CF6-2933-90FE-9C5A-410825DC79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Sociolinguistics</a:t>
            </a:r>
          </a:p>
          <a:p>
            <a:r>
              <a:rPr lang="en-US" dirty="0"/>
              <a:t>Psycholinguistics: </a:t>
            </a:r>
          </a:p>
          <a:p>
            <a:pPr lvl="1"/>
            <a:r>
              <a:rPr lang="en-US" dirty="0"/>
              <a:t>reaction time</a:t>
            </a:r>
          </a:p>
          <a:p>
            <a:pPr lvl="1"/>
            <a:r>
              <a:rPr lang="en-US" dirty="0"/>
              <a:t>memory limitation</a:t>
            </a:r>
          </a:p>
          <a:p>
            <a:r>
              <a:rPr lang="en-US" dirty="0"/>
              <a:t>Topology: SVO, SOV, etc.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BD624-A390-DFC1-05D5-63D66F8F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CAB3D-6CA3-E8F4-C532-112C5C884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554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C420C-DE6E-1200-7887-C27D28036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55473" cy="1325563"/>
          </a:xfrm>
        </p:spPr>
        <p:txBody>
          <a:bodyPr/>
          <a:lstStyle/>
          <a:p>
            <a:r>
              <a:rPr lang="en-US" dirty="0"/>
              <a:t>Phonetics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F0DF6-8832-EF10-76CC-3617D345FD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198368" cy="4351338"/>
          </a:xfrm>
        </p:spPr>
        <p:txBody>
          <a:bodyPr/>
          <a:lstStyle/>
          <a:p>
            <a:r>
              <a:rPr lang="en-US" dirty="0"/>
              <a:t>Distinctive Features</a:t>
            </a:r>
          </a:p>
          <a:p>
            <a:pPr lvl="1"/>
            <a:r>
              <a:rPr lang="en-US" dirty="0"/>
              <a:t>Voicing:</a:t>
            </a:r>
          </a:p>
          <a:p>
            <a:pPr lvl="2"/>
            <a:r>
              <a:rPr lang="en-US" dirty="0"/>
              <a:t>Unvoiced, Voiced</a:t>
            </a:r>
          </a:p>
          <a:p>
            <a:pPr lvl="1"/>
            <a:r>
              <a:rPr lang="en-US" dirty="0"/>
              <a:t>Place: </a:t>
            </a:r>
          </a:p>
          <a:p>
            <a:pPr lvl="2"/>
            <a:r>
              <a:rPr lang="en-US" dirty="0"/>
              <a:t>Labial, Dental, Velar</a:t>
            </a:r>
          </a:p>
          <a:p>
            <a:pPr lvl="1"/>
            <a:r>
              <a:rPr lang="en-US" dirty="0"/>
              <a:t>Manner: </a:t>
            </a:r>
          </a:p>
          <a:p>
            <a:pPr lvl="2"/>
            <a:r>
              <a:rPr lang="en-US" dirty="0"/>
              <a:t>Stop, Fricative, Vowel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Content Placeholder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AF8EAEE-4F56-6084-4D29-F8F37F32CC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36568" y="136524"/>
            <a:ext cx="7007882" cy="6131271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8BD3E-AD76-75FD-9031-0FB47E558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C0BDB-F5A3-781D-D751-3011D2E72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8213D16-841D-B5CD-EB54-30955BD076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207366"/>
              </p:ext>
            </p:extLst>
          </p:nvPr>
        </p:nvGraphicFramePr>
        <p:xfrm>
          <a:off x="1009966" y="4511454"/>
          <a:ext cx="3588828" cy="1844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276">
                  <a:extLst>
                    <a:ext uri="{9D8B030D-6E8A-4147-A177-3AD203B41FA5}">
                      <a16:colId xmlns:a16="http://schemas.microsoft.com/office/drawing/2014/main" val="3680578206"/>
                    </a:ext>
                  </a:extLst>
                </a:gridCol>
                <a:gridCol w="1196276">
                  <a:extLst>
                    <a:ext uri="{9D8B030D-6E8A-4147-A177-3AD203B41FA5}">
                      <a16:colId xmlns:a16="http://schemas.microsoft.com/office/drawing/2014/main" val="1655120931"/>
                    </a:ext>
                  </a:extLst>
                </a:gridCol>
                <a:gridCol w="1196276">
                  <a:extLst>
                    <a:ext uri="{9D8B030D-6E8A-4147-A177-3AD203B41FA5}">
                      <a16:colId xmlns:a16="http://schemas.microsoft.com/office/drawing/2014/main" val="24595435"/>
                    </a:ext>
                  </a:extLst>
                </a:gridCol>
              </a:tblGrid>
              <a:tr h="461224">
                <a:tc>
                  <a:txBody>
                    <a:bodyPr/>
                    <a:lstStyle/>
                    <a:p>
                      <a:r>
                        <a:rPr lang="en-US" b="1" dirty="0"/>
                        <a:t>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Unvoiced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Voiced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428236"/>
                  </a:ext>
                </a:extLst>
              </a:tr>
              <a:tr h="46122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Labial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777719"/>
                  </a:ext>
                </a:extLst>
              </a:tr>
              <a:tr h="46122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Dental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927612"/>
                  </a:ext>
                </a:extLst>
              </a:tr>
              <a:tr h="46122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Velar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262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03129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C420C-DE6E-1200-7887-C27D28036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55473" cy="1325563"/>
          </a:xfrm>
        </p:spPr>
        <p:txBody>
          <a:bodyPr/>
          <a:lstStyle/>
          <a:p>
            <a:r>
              <a:rPr lang="en-US" dirty="0"/>
              <a:t>Phonetics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F0DF6-8832-EF10-76CC-3617D345FD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198368" cy="4351338"/>
          </a:xfrm>
        </p:spPr>
        <p:txBody>
          <a:bodyPr/>
          <a:lstStyle/>
          <a:p>
            <a:r>
              <a:rPr lang="en-US" dirty="0"/>
              <a:t>Distinctive Features</a:t>
            </a:r>
          </a:p>
          <a:p>
            <a:pPr lvl="1"/>
            <a:r>
              <a:rPr lang="en-US" dirty="0"/>
              <a:t>Voicing:</a:t>
            </a:r>
          </a:p>
          <a:p>
            <a:pPr lvl="2"/>
            <a:r>
              <a:rPr lang="en-US" dirty="0"/>
              <a:t>Unvoiced, Voiced</a:t>
            </a:r>
          </a:p>
          <a:p>
            <a:pPr lvl="1"/>
            <a:r>
              <a:rPr lang="en-US" dirty="0"/>
              <a:t>Place: </a:t>
            </a:r>
          </a:p>
          <a:p>
            <a:pPr lvl="2"/>
            <a:r>
              <a:rPr lang="en-US" dirty="0"/>
              <a:t>Labial, Dental, Velar</a:t>
            </a:r>
          </a:p>
          <a:p>
            <a:pPr lvl="1"/>
            <a:r>
              <a:rPr lang="en-US" dirty="0"/>
              <a:t>Manner: </a:t>
            </a:r>
          </a:p>
          <a:p>
            <a:pPr lvl="2"/>
            <a:r>
              <a:rPr lang="en-US" dirty="0"/>
              <a:t>Stop, Fricative, Vowel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8BD3E-AD76-75FD-9031-0FB47E558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C0BDB-F5A3-781D-D751-3011D2E72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44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8213D16-841D-B5CD-EB54-30955BD076D2}"/>
              </a:ext>
            </a:extLst>
          </p:cNvPr>
          <p:cNvGraphicFramePr>
            <a:graphicFrameLocks noGrp="1"/>
          </p:cNvGraphicFramePr>
          <p:nvPr/>
        </p:nvGraphicFramePr>
        <p:xfrm>
          <a:off x="1009966" y="4511454"/>
          <a:ext cx="3588828" cy="1844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276">
                  <a:extLst>
                    <a:ext uri="{9D8B030D-6E8A-4147-A177-3AD203B41FA5}">
                      <a16:colId xmlns:a16="http://schemas.microsoft.com/office/drawing/2014/main" val="3680578206"/>
                    </a:ext>
                  </a:extLst>
                </a:gridCol>
                <a:gridCol w="1196276">
                  <a:extLst>
                    <a:ext uri="{9D8B030D-6E8A-4147-A177-3AD203B41FA5}">
                      <a16:colId xmlns:a16="http://schemas.microsoft.com/office/drawing/2014/main" val="1655120931"/>
                    </a:ext>
                  </a:extLst>
                </a:gridCol>
                <a:gridCol w="1196276">
                  <a:extLst>
                    <a:ext uri="{9D8B030D-6E8A-4147-A177-3AD203B41FA5}">
                      <a16:colId xmlns:a16="http://schemas.microsoft.com/office/drawing/2014/main" val="24595435"/>
                    </a:ext>
                  </a:extLst>
                </a:gridCol>
              </a:tblGrid>
              <a:tr h="461224">
                <a:tc>
                  <a:txBody>
                    <a:bodyPr/>
                    <a:lstStyle/>
                    <a:p>
                      <a:r>
                        <a:rPr lang="en-US" b="1" dirty="0"/>
                        <a:t>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Unvoiced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Voiced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428236"/>
                  </a:ext>
                </a:extLst>
              </a:tr>
              <a:tr h="46122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Labial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777719"/>
                  </a:ext>
                </a:extLst>
              </a:tr>
              <a:tr h="46122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Dental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927612"/>
                  </a:ext>
                </a:extLst>
              </a:tr>
              <a:tr h="46122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Velar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262571"/>
                  </a:ext>
                </a:extLst>
              </a:tr>
            </a:tbl>
          </a:graphicData>
        </a:graphic>
      </p:graphicFrame>
      <p:pic>
        <p:nvPicPr>
          <p:cNvPr id="11" name="Content Placeholder 10" descr="A diagram of the human nose&#10;&#10;Description automatically generated">
            <a:extLst>
              <a:ext uri="{FF2B5EF4-FFF2-40B4-BE49-F238E27FC236}">
                <a16:creationId xmlns:a16="http://schemas.microsoft.com/office/drawing/2014/main" id="{084D8E7B-C31D-F2E1-615E-81C3810964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70560" y="1900209"/>
            <a:ext cx="7375415" cy="3985202"/>
          </a:xfrm>
        </p:spPr>
      </p:pic>
    </p:spTree>
    <p:extLst>
      <p:ext uri="{BB962C8B-B14F-4D97-AF65-F5344CB8AC3E}">
        <p14:creationId xmlns:p14="http://schemas.microsoft.com/office/powerpoint/2010/main" val="397862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89AB0-52DD-96DD-7429-D6F6A446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70959" cy="1325563"/>
          </a:xfrm>
        </p:spPr>
        <p:txBody>
          <a:bodyPr/>
          <a:lstStyle/>
          <a:p>
            <a:r>
              <a:rPr lang="en-US" dirty="0"/>
              <a:t>Distinctive Features: </a:t>
            </a:r>
            <a:br>
              <a:rPr lang="en-US" dirty="0"/>
            </a:br>
            <a:r>
              <a:rPr lang="en-US" dirty="0"/>
              <a:t>Vowels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D8CAF4-6C58-F0B0-79DA-AE265D98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87F92-8349-5031-1EED-7DCBD228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45</a:t>
            </a:fld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F6AA6D0-8BF1-09EE-71FC-B26239067350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7014050" y="43441"/>
            <a:ext cx="5287459" cy="3029965"/>
          </a:xfrm>
        </p:spPr>
      </p:pic>
      <p:pic>
        <p:nvPicPr>
          <p:cNvPr id="18" name="Content Placeholder 17" descr="A diagram of different animals&#10;&#10;Description automatically generated with medium confidence">
            <a:extLst>
              <a:ext uri="{FF2B5EF4-FFF2-40B4-BE49-F238E27FC236}">
                <a16:creationId xmlns:a16="http://schemas.microsoft.com/office/drawing/2014/main" id="{5128345C-1BF9-E6CD-7108-5C1E3193790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3106737"/>
            <a:ext cx="9395871" cy="3398013"/>
          </a:xfr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71F46067-31EA-F5D1-9616-1C64CE6FDB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596058"/>
              </p:ext>
            </p:extLst>
          </p:nvPr>
        </p:nvGraphicFramePr>
        <p:xfrm>
          <a:off x="3022777" y="1374021"/>
          <a:ext cx="3588828" cy="1383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276">
                  <a:extLst>
                    <a:ext uri="{9D8B030D-6E8A-4147-A177-3AD203B41FA5}">
                      <a16:colId xmlns:a16="http://schemas.microsoft.com/office/drawing/2014/main" val="3680578206"/>
                    </a:ext>
                  </a:extLst>
                </a:gridCol>
                <a:gridCol w="1196276">
                  <a:extLst>
                    <a:ext uri="{9D8B030D-6E8A-4147-A177-3AD203B41FA5}">
                      <a16:colId xmlns:a16="http://schemas.microsoft.com/office/drawing/2014/main" val="1655120931"/>
                    </a:ext>
                  </a:extLst>
                </a:gridCol>
                <a:gridCol w="1196276">
                  <a:extLst>
                    <a:ext uri="{9D8B030D-6E8A-4147-A177-3AD203B41FA5}">
                      <a16:colId xmlns:a16="http://schemas.microsoft.com/office/drawing/2014/main" val="24595435"/>
                    </a:ext>
                  </a:extLst>
                </a:gridCol>
              </a:tblGrid>
              <a:tr h="461224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428236"/>
                  </a:ext>
                </a:extLst>
              </a:tr>
              <a:tr h="46122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Front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777719"/>
                  </a:ext>
                </a:extLst>
              </a:tr>
              <a:tr h="46122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Back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boot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bought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927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50374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89AB0-52DD-96DD-7429-D6F6A446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70959" cy="1325563"/>
          </a:xfrm>
        </p:spPr>
        <p:txBody>
          <a:bodyPr/>
          <a:lstStyle/>
          <a:p>
            <a:r>
              <a:rPr lang="en-US" dirty="0"/>
              <a:t>Distinctive Features: </a:t>
            </a:r>
            <a:br>
              <a:rPr lang="en-US" dirty="0"/>
            </a:br>
            <a:r>
              <a:rPr lang="en-US" dirty="0"/>
              <a:t>Vowels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D8CAF4-6C58-F0B0-79DA-AE265D98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87F92-8349-5031-1EED-7DCBD228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46</a:t>
            </a:fld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F6AA6D0-8BF1-09EE-71FC-B26239067350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7014050" y="43441"/>
            <a:ext cx="5287459" cy="3029965"/>
          </a:xfr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71F46067-31EA-F5D1-9616-1C64CE6FDB65}"/>
              </a:ext>
            </a:extLst>
          </p:cNvPr>
          <p:cNvGraphicFramePr>
            <a:graphicFrameLocks noGrp="1"/>
          </p:cNvGraphicFramePr>
          <p:nvPr/>
        </p:nvGraphicFramePr>
        <p:xfrm>
          <a:off x="3022777" y="1374021"/>
          <a:ext cx="3588828" cy="1383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276">
                  <a:extLst>
                    <a:ext uri="{9D8B030D-6E8A-4147-A177-3AD203B41FA5}">
                      <a16:colId xmlns:a16="http://schemas.microsoft.com/office/drawing/2014/main" val="3680578206"/>
                    </a:ext>
                  </a:extLst>
                </a:gridCol>
                <a:gridCol w="1196276">
                  <a:extLst>
                    <a:ext uri="{9D8B030D-6E8A-4147-A177-3AD203B41FA5}">
                      <a16:colId xmlns:a16="http://schemas.microsoft.com/office/drawing/2014/main" val="1655120931"/>
                    </a:ext>
                  </a:extLst>
                </a:gridCol>
                <a:gridCol w="1196276">
                  <a:extLst>
                    <a:ext uri="{9D8B030D-6E8A-4147-A177-3AD203B41FA5}">
                      <a16:colId xmlns:a16="http://schemas.microsoft.com/office/drawing/2014/main" val="24595435"/>
                    </a:ext>
                  </a:extLst>
                </a:gridCol>
              </a:tblGrid>
              <a:tr h="461224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428236"/>
                  </a:ext>
                </a:extLst>
              </a:tr>
              <a:tr h="46122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Front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777719"/>
                  </a:ext>
                </a:extLst>
              </a:tr>
              <a:tr h="46122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Back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boot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bought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927612"/>
                  </a:ext>
                </a:extLst>
              </a:tr>
            </a:tbl>
          </a:graphicData>
        </a:graphic>
      </p:graphicFrame>
      <p:pic>
        <p:nvPicPr>
          <p:cNvPr id="4" name="Picture 3" descr="A close-up of a black and white image&#10;&#10;Description automatically generated">
            <a:extLst>
              <a:ext uri="{FF2B5EF4-FFF2-40B4-BE49-F238E27FC236}">
                <a16:creationId xmlns:a16="http://schemas.microsoft.com/office/drawing/2014/main" id="{77348B91-7056-DFC3-6D27-CFD880D36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13" y="3115873"/>
            <a:ext cx="9313738" cy="357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86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89AB0-52DD-96DD-7429-D6F6A446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22" y="51788"/>
            <a:ext cx="537095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Distinctive Features: </a:t>
            </a:r>
            <a:br>
              <a:rPr lang="en-US" sz="3200" dirty="0"/>
            </a:br>
            <a:r>
              <a:rPr lang="en-US" sz="3200" dirty="0"/>
              <a:t>Vowels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D8CAF4-6C58-F0B0-79DA-AE265D98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87F92-8349-5031-1EED-7DCBD228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47</a:t>
            </a:fld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F6AA6D0-8BF1-09EE-71FC-B26239067350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7014050" y="43441"/>
            <a:ext cx="5287459" cy="3029965"/>
          </a:xfr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71F46067-31EA-F5D1-9616-1C64CE6FDB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294082"/>
              </p:ext>
            </p:extLst>
          </p:nvPr>
        </p:nvGraphicFramePr>
        <p:xfrm>
          <a:off x="3674355" y="112770"/>
          <a:ext cx="3588828" cy="1383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276">
                  <a:extLst>
                    <a:ext uri="{9D8B030D-6E8A-4147-A177-3AD203B41FA5}">
                      <a16:colId xmlns:a16="http://schemas.microsoft.com/office/drawing/2014/main" val="3680578206"/>
                    </a:ext>
                  </a:extLst>
                </a:gridCol>
                <a:gridCol w="1196276">
                  <a:extLst>
                    <a:ext uri="{9D8B030D-6E8A-4147-A177-3AD203B41FA5}">
                      <a16:colId xmlns:a16="http://schemas.microsoft.com/office/drawing/2014/main" val="1655120931"/>
                    </a:ext>
                  </a:extLst>
                </a:gridCol>
                <a:gridCol w="1196276">
                  <a:extLst>
                    <a:ext uri="{9D8B030D-6E8A-4147-A177-3AD203B41FA5}">
                      <a16:colId xmlns:a16="http://schemas.microsoft.com/office/drawing/2014/main" val="24595435"/>
                    </a:ext>
                  </a:extLst>
                </a:gridCol>
              </a:tblGrid>
              <a:tr h="461224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428236"/>
                  </a:ext>
                </a:extLst>
              </a:tr>
              <a:tr h="46122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Front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777719"/>
                  </a:ext>
                </a:extLst>
              </a:tr>
              <a:tr h="46122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Back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boot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bought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927612"/>
                  </a:ext>
                </a:extLst>
              </a:tr>
            </a:tbl>
          </a:graphicData>
        </a:graphic>
      </p:graphicFrame>
      <p:pic>
        <p:nvPicPr>
          <p:cNvPr id="4" name="Picture 3" descr="A close-up of a black and white image&#10;&#10;Description automatically generated">
            <a:extLst>
              <a:ext uri="{FF2B5EF4-FFF2-40B4-BE49-F238E27FC236}">
                <a16:creationId xmlns:a16="http://schemas.microsoft.com/office/drawing/2014/main" id="{77348B91-7056-DFC3-6D27-CFD880D36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5" y="1557424"/>
            <a:ext cx="5287460" cy="2028805"/>
          </a:xfrm>
          <a:prstGeom prst="rect">
            <a:avLst/>
          </a:prstGeom>
        </p:spPr>
      </p:pic>
      <p:pic>
        <p:nvPicPr>
          <p:cNvPr id="7" name="Picture 6" descr="A diagram of a person's face&#10;&#10;Description automatically generated">
            <a:extLst>
              <a:ext uri="{FF2B5EF4-FFF2-40B4-BE49-F238E27FC236}">
                <a16:creationId xmlns:a16="http://schemas.microsoft.com/office/drawing/2014/main" id="{9DE8637C-373E-C6A7-1DE4-51D9A59D0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075" y="2987200"/>
            <a:ext cx="6797905" cy="375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088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diagram of a person's face&#10;&#10;Description automatically generated">
            <a:extLst>
              <a:ext uri="{FF2B5EF4-FFF2-40B4-BE49-F238E27FC236}">
                <a16:creationId xmlns:a16="http://schemas.microsoft.com/office/drawing/2014/main" id="{505C984C-F499-C9A6-4B73-202FF7973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8869" y="1623457"/>
            <a:ext cx="9221807" cy="5098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A89AB0-52DD-96DD-7429-D6F6A446C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300" dirty="0"/>
              <a:t>Multiple Perspectives: </a:t>
            </a:r>
            <a:br>
              <a:rPr lang="en-US" dirty="0"/>
            </a:br>
            <a:r>
              <a:rPr lang="en-US" sz="3600" dirty="0"/>
              <a:t>F1 &amp; F2 are poles of 2</a:t>
            </a:r>
            <a:r>
              <a:rPr lang="en-US" sz="3600" baseline="30000" dirty="0"/>
              <a:t>nd</a:t>
            </a:r>
            <a:r>
              <a:rPr lang="en-US" sz="3600" dirty="0"/>
              <a:t> order differential equation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D8CAF4-6C58-F0B0-79DA-AE265D98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87F92-8349-5031-1EED-7DCBD228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48</a:t>
            </a:fld>
            <a:endParaRPr lang="en-US"/>
          </a:p>
        </p:txBody>
      </p:sp>
      <p:sp>
        <p:nvSpPr>
          <p:cNvPr id="13" name="Google Shape;192;p14">
            <a:extLst>
              <a:ext uri="{FF2B5EF4-FFF2-40B4-BE49-F238E27FC236}">
                <a16:creationId xmlns:a16="http://schemas.microsoft.com/office/drawing/2014/main" id="{686D6B10-1AC0-1D4E-0673-70B8868F138C}"/>
              </a:ext>
            </a:extLst>
          </p:cNvPr>
          <p:cNvSpPr/>
          <p:nvPr/>
        </p:nvSpPr>
        <p:spPr>
          <a:xfrm>
            <a:off x="885964" y="1998054"/>
            <a:ext cx="1607336" cy="669081"/>
          </a:xfrm>
          <a:prstGeom prst="wedgeRoundRectCallout">
            <a:avLst>
              <a:gd name="adj1" fmla="val 68078"/>
              <a:gd name="adj2" fmla="val 10684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Arial"/>
                <a:cs typeface="Arial"/>
                <a:sym typeface="Wingdings" pitchFamily="2" charset="2"/>
              </a:rPr>
              <a:t>Perception</a:t>
            </a:r>
            <a:endParaRPr sz="2000" dirty="0"/>
          </a:p>
        </p:txBody>
      </p:sp>
      <p:sp>
        <p:nvSpPr>
          <p:cNvPr id="15" name="Google Shape;192;p14">
            <a:extLst>
              <a:ext uri="{FF2B5EF4-FFF2-40B4-BE49-F238E27FC236}">
                <a16:creationId xmlns:a16="http://schemas.microsoft.com/office/drawing/2014/main" id="{87EA272B-65B2-CD76-7F39-43145B14F14E}"/>
              </a:ext>
            </a:extLst>
          </p:cNvPr>
          <p:cNvSpPr/>
          <p:nvPr/>
        </p:nvSpPr>
        <p:spPr>
          <a:xfrm>
            <a:off x="885964" y="4017582"/>
            <a:ext cx="1607336" cy="669081"/>
          </a:xfrm>
          <a:prstGeom prst="wedgeRoundRectCallout">
            <a:avLst>
              <a:gd name="adj1" fmla="val 68078"/>
              <a:gd name="adj2" fmla="val 10684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Arial"/>
                <a:cs typeface="Arial"/>
                <a:sym typeface="Wingdings" pitchFamily="2" charset="2"/>
              </a:rPr>
              <a:t>Production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71316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diagram of a person's face&#10;&#10;Description automatically generated">
            <a:extLst>
              <a:ext uri="{FF2B5EF4-FFF2-40B4-BE49-F238E27FC236}">
                <a16:creationId xmlns:a16="http://schemas.microsoft.com/office/drawing/2014/main" id="{505C984C-F499-C9A6-4B73-202FF7973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97256" y="1771091"/>
            <a:ext cx="5194744" cy="2871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A89AB0-52DD-96DD-7429-D6F6A446C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300" dirty="0"/>
              <a:t>Multiple Perspectives: </a:t>
            </a:r>
            <a:br>
              <a:rPr lang="en-US" dirty="0"/>
            </a:br>
            <a:r>
              <a:rPr lang="en-US" sz="3600" dirty="0"/>
              <a:t>F1 &amp; F2 are poles of 2</a:t>
            </a:r>
            <a:r>
              <a:rPr lang="en-US" sz="3600" baseline="30000" dirty="0"/>
              <a:t>nd</a:t>
            </a:r>
            <a:r>
              <a:rPr lang="en-US" sz="3600" dirty="0"/>
              <a:t> order differential equation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D8CAF4-6C58-F0B0-79DA-AE265D98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87F92-8349-5031-1EED-7DCBD228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49</a:t>
            </a:fld>
            <a:endParaRPr lang="en-US"/>
          </a:p>
        </p:txBody>
      </p:sp>
      <p:sp>
        <p:nvSpPr>
          <p:cNvPr id="13" name="Google Shape;192;p14">
            <a:extLst>
              <a:ext uri="{FF2B5EF4-FFF2-40B4-BE49-F238E27FC236}">
                <a16:creationId xmlns:a16="http://schemas.microsoft.com/office/drawing/2014/main" id="{686D6B10-1AC0-1D4E-0673-70B8868F138C}"/>
              </a:ext>
            </a:extLst>
          </p:cNvPr>
          <p:cNvSpPr/>
          <p:nvPr/>
        </p:nvSpPr>
        <p:spPr>
          <a:xfrm>
            <a:off x="885964" y="1998054"/>
            <a:ext cx="1607336" cy="669081"/>
          </a:xfrm>
          <a:prstGeom prst="wedgeRoundRectCallout">
            <a:avLst>
              <a:gd name="adj1" fmla="val 68078"/>
              <a:gd name="adj2" fmla="val 10684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Arial"/>
                <a:cs typeface="Arial"/>
                <a:sym typeface="Wingdings" pitchFamily="2" charset="2"/>
              </a:rPr>
              <a:t>Perception</a:t>
            </a:r>
            <a:endParaRPr sz="2000" dirty="0"/>
          </a:p>
        </p:txBody>
      </p:sp>
      <p:sp>
        <p:nvSpPr>
          <p:cNvPr id="15" name="Google Shape;192;p14">
            <a:extLst>
              <a:ext uri="{FF2B5EF4-FFF2-40B4-BE49-F238E27FC236}">
                <a16:creationId xmlns:a16="http://schemas.microsoft.com/office/drawing/2014/main" id="{87EA272B-65B2-CD76-7F39-43145B14F14E}"/>
              </a:ext>
            </a:extLst>
          </p:cNvPr>
          <p:cNvSpPr/>
          <p:nvPr/>
        </p:nvSpPr>
        <p:spPr>
          <a:xfrm>
            <a:off x="885964" y="4017582"/>
            <a:ext cx="1607336" cy="669081"/>
          </a:xfrm>
          <a:prstGeom prst="wedgeRoundRectCallout">
            <a:avLst>
              <a:gd name="adj1" fmla="val 68078"/>
              <a:gd name="adj2" fmla="val 10684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Arial"/>
                <a:cs typeface="Arial"/>
                <a:sym typeface="Wingdings" pitchFamily="2" charset="2"/>
              </a:rPr>
              <a:t>Production</a:t>
            </a:r>
            <a:endParaRPr sz="2000" dirty="0"/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987D8F9-EC26-25E8-5BF7-E50E161D6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90688"/>
            <a:ext cx="6895215" cy="5426170"/>
          </a:xfrm>
          <a:prstGeom prst="rect">
            <a:avLst/>
          </a:prstGeom>
        </p:spPr>
      </p:pic>
      <p:pic>
        <p:nvPicPr>
          <p:cNvPr id="7" name="beet_bat_boot.wav">
            <a:hlinkClick r:id="" action="ppaction://media"/>
            <a:extLst>
              <a:ext uri="{FF2B5EF4-FFF2-40B4-BE49-F238E27FC236}">
                <a16:creationId xmlns:a16="http://schemas.microsoft.com/office/drawing/2014/main" id="{F80FA636-C02B-3965-77E4-E0AF5471F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0600" y="53168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8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3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74FCC-0C6C-062D-A153-D7C85D77E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Disintermediating Google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FEB49-C173-914D-1891-50EF23AC0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Google </a:t>
            </a:r>
            <a:r>
              <a:rPr lang="en-US" dirty="0">
                <a:sym typeface="Wingdings" pitchFamily="2" charset="2"/>
              </a:rPr>
              <a:t> Stack Overflow  Instant Answers  </a:t>
            </a:r>
            <a:r>
              <a:rPr lang="en-US" dirty="0" err="1">
                <a:sym typeface="Wingdings" pitchFamily="2" charset="2"/>
              </a:rPr>
              <a:t>ChatBot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A6B29-5EC4-A0E4-C498-AC5140B7C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24D9B-E39D-3BA4-56C6-525A53C6B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731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CD1AA-749A-0F02-EC30-B52740C2D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Big Picture</a:t>
            </a:r>
            <a:br>
              <a:rPr lang="en-US" dirty="0"/>
            </a:br>
            <a:r>
              <a:rPr lang="en-US" sz="2400" dirty="0"/>
              <a:t>(Computational Perspective)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C299F-4F58-CC36-0F7D-A4DA432B8E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Speech (</a:t>
            </a:r>
            <a:r>
              <a:rPr lang="en-US" dirty="0">
                <a:hlinkClick r:id="rId2"/>
              </a:rPr>
              <a:t>JM16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Digital Signal Processing</a:t>
            </a:r>
          </a:p>
          <a:p>
            <a:pPr lvl="1"/>
            <a:r>
              <a:rPr lang="en-US" dirty="0"/>
              <a:t>Speech to Text (STT; ASR)</a:t>
            </a:r>
          </a:p>
          <a:p>
            <a:pPr lvl="1"/>
            <a:r>
              <a:rPr lang="en-US" dirty="0"/>
              <a:t>Text to Speech (TTS; synthesis)</a:t>
            </a:r>
          </a:p>
          <a:p>
            <a:pPr lvl="1"/>
            <a:r>
              <a:rPr lang="en-US" dirty="0" err="1"/>
              <a:t>Diarization</a:t>
            </a:r>
            <a:endParaRPr lang="en-US" dirty="0"/>
          </a:p>
          <a:p>
            <a:r>
              <a:rPr lang="en-US" dirty="0"/>
              <a:t>Morphology</a:t>
            </a:r>
          </a:p>
          <a:p>
            <a:pPr lvl="1"/>
            <a:r>
              <a:rPr lang="en-US" dirty="0"/>
              <a:t>Tokenization (</a:t>
            </a:r>
            <a:r>
              <a:rPr lang="en-US" dirty="0" err="1"/>
              <a:t>Subwords</a:t>
            </a:r>
            <a:r>
              <a:rPr lang="en-US" dirty="0"/>
              <a:t>) (</a:t>
            </a:r>
            <a:r>
              <a:rPr lang="en-US" dirty="0">
                <a:hlinkClick r:id="rId3"/>
              </a:rPr>
              <a:t>JM2</a:t>
            </a:r>
            <a:r>
              <a:rPr lang="en-US" dirty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The Lexicon (</a:t>
            </a:r>
            <a:r>
              <a:rPr lang="en-US" dirty="0">
                <a:hlinkClick r:id="rId4"/>
              </a:rPr>
              <a:t>JM23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Spelling Correction </a:t>
            </a:r>
          </a:p>
          <a:p>
            <a:pPr lvl="2"/>
            <a:r>
              <a:rPr lang="en-US" dirty="0"/>
              <a:t>(</a:t>
            </a:r>
            <a:r>
              <a:rPr lang="en-US" dirty="0">
                <a:hlinkClick r:id="rId5"/>
              </a:rPr>
              <a:t>JM appendix B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260AD-9CAE-D340-35DE-3EBBD8B941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Syntax</a:t>
            </a:r>
          </a:p>
          <a:p>
            <a:pPr lvl="1"/>
            <a:r>
              <a:rPr lang="en-US" dirty="0"/>
              <a:t>Parsing (</a:t>
            </a:r>
            <a:r>
              <a:rPr lang="en-US" dirty="0">
                <a:hlinkClick r:id="rId6"/>
              </a:rPr>
              <a:t>JM17</a:t>
            </a:r>
            <a:r>
              <a:rPr lang="en-US" dirty="0"/>
              <a:t> &amp; </a:t>
            </a:r>
            <a:r>
              <a:rPr lang="en-US" dirty="0">
                <a:hlinkClick r:id="rId7"/>
              </a:rPr>
              <a:t>JM18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linkClick r:id="rId8"/>
              </a:rPr>
              <a:t>Token classification </a:t>
            </a:r>
            <a:r>
              <a:rPr lang="en-US" dirty="0"/>
              <a:t>(</a:t>
            </a:r>
            <a:r>
              <a:rPr lang="en-US" dirty="0">
                <a:hlinkClick r:id="rId9"/>
              </a:rPr>
              <a:t>JM8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Part of speech tagging</a:t>
            </a:r>
          </a:p>
          <a:p>
            <a:pPr lvl="2"/>
            <a:r>
              <a:rPr lang="en-US" dirty="0"/>
              <a:t>NER (named entity recognition)</a:t>
            </a:r>
          </a:p>
          <a:p>
            <a:pPr lvl="1"/>
            <a:r>
              <a:rPr lang="en-US" dirty="0"/>
              <a:t>Coreference (</a:t>
            </a:r>
            <a:r>
              <a:rPr lang="en-US" dirty="0">
                <a:hlinkClick r:id="rId10"/>
              </a:rPr>
              <a:t>JM26</a:t>
            </a:r>
            <a:r>
              <a:rPr lang="en-US" dirty="0"/>
              <a:t>)</a:t>
            </a:r>
          </a:p>
          <a:p>
            <a:r>
              <a:rPr lang="en-US" dirty="0"/>
              <a:t>Semantics</a:t>
            </a:r>
          </a:p>
          <a:p>
            <a:pPr lvl="1"/>
            <a:r>
              <a:rPr lang="en-US" dirty="0"/>
              <a:t>Logical Form (</a:t>
            </a:r>
            <a:r>
              <a:rPr lang="en-US" dirty="0">
                <a:hlinkClick r:id="rId11"/>
              </a:rPr>
              <a:t>JM19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Temporal Reasoning (</a:t>
            </a:r>
            <a:r>
              <a:rPr lang="en-US" dirty="0">
                <a:hlinkClick r:id="rId12"/>
              </a:rPr>
              <a:t>JM22</a:t>
            </a:r>
            <a:r>
              <a:rPr lang="en-US" dirty="0"/>
              <a:t>)</a:t>
            </a:r>
          </a:p>
          <a:p>
            <a:r>
              <a:rPr lang="en-US" dirty="0"/>
              <a:t>Pragmatics, Discourse &amp; Dialogue </a:t>
            </a:r>
          </a:p>
          <a:p>
            <a:pPr lvl="1"/>
            <a:r>
              <a:rPr lang="en-US" dirty="0"/>
              <a:t>Chatbots (</a:t>
            </a:r>
            <a:r>
              <a:rPr lang="en-US" dirty="0">
                <a:hlinkClick r:id="rId13"/>
              </a:rPr>
              <a:t>JM15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Question Answering &amp; Information Retrieval (</a:t>
            </a:r>
            <a:r>
              <a:rPr lang="en-US" dirty="0">
                <a:hlinkClick r:id="rId14"/>
              </a:rPr>
              <a:t>JM14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09269-DE81-AD21-FA41-B63ABC60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5EA2F-30B5-3115-B5ED-1F02A6C5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744F15-EB6A-0DE2-1349-DED69C3A52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14543" y="2182305"/>
            <a:ext cx="1428162" cy="142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525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73FAF-380F-6C77-8E45-5A2899AC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Sense Disambiguation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2D372C-D539-2E00-0202-DC09D8F80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bank </a:t>
            </a:r>
            <a:r>
              <a:rPr lang="en-US" dirty="0">
                <a:sym typeface="Wingdings" pitchFamily="2" charset="2"/>
              </a:rPr>
              <a:t> money bank | river bank</a:t>
            </a:r>
          </a:p>
          <a:p>
            <a:r>
              <a:rPr lang="en-US" dirty="0">
                <a:sym typeface="Wingdings" pitchFamily="2" charset="2"/>
              </a:rPr>
              <a:t>translations</a:t>
            </a:r>
          </a:p>
          <a:p>
            <a:pPr lvl="1"/>
            <a:r>
              <a:rPr lang="en-US" dirty="0">
                <a:sym typeface="Wingdings" pitchFamily="2" charset="2"/>
              </a:rPr>
              <a:t>money bank  </a:t>
            </a:r>
            <a:r>
              <a:rPr lang="en-US" dirty="0" err="1">
                <a:sym typeface="Wingdings" pitchFamily="2" charset="2"/>
              </a:rPr>
              <a:t>banque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river bank  banc</a:t>
            </a:r>
          </a:p>
          <a:p>
            <a:r>
              <a:rPr lang="en-US" dirty="0">
                <a:sym typeface="Wingdings" pitchFamily="2" charset="2"/>
              </a:rPr>
              <a:t>classification task</a:t>
            </a:r>
          </a:p>
          <a:p>
            <a:pPr lvl="1"/>
            <a:r>
              <a:rPr lang="en-US" dirty="0">
                <a:sym typeface="Wingdings" pitchFamily="2" charset="2"/>
              </a:rPr>
              <a:t>predict when </a:t>
            </a:r>
            <a:r>
              <a:rPr lang="en-US" i="1" dirty="0">
                <a:sym typeface="Wingdings" pitchFamily="2" charset="2"/>
              </a:rPr>
              <a:t>bank</a:t>
            </a:r>
            <a:r>
              <a:rPr lang="en-US" dirty="0">
                <a:sym typeface="Wingdings" pitchFamily="2" charset="2"/>
              </a:rPr>
              <a:t> will be translated as </a:t>
            </a:r>
            <a:r>
              <a:rPr lang="en-US" i="1" dirty="0" err="1">
                <a:sym typeface="Wingdings" pitchFamily="2" charset="2"/>
              </a:rPr>
              <a:t>banque</a:t>
            </a:r>
            <a:r>
              <a:rPr lang="en-US" dirty="0">
                <a:sym typeface="Wingdings" pitchFamily="2" charset="2"/>
              </a:rPr>
              <a:t> or </a:t>
            </a:r>
            <a:r>
              <a:rPr lang="en-US" i="1" dirty="0">
                <a:sym typeface="Wingdings" pitchFamily="2" charset="2"/>
              </a:rPr>
              <a:t>banc</a:t>
            </a:r>
            <a:endParaRPr lang="en-US" i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D88A02-AF8E-84AB-DBAE-19EB35FAA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019FD-D78B-7639-967D-88F65D70E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80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5D1AD7A7-2F44-1C93-385C-FCC03A514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8915" y="45458"/>
            <a:ext cx="8046171" cy="631089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2A3D3F-7112-3BA3-AD19-9D14A9758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665441" y="2699776"/>
            <a:ext cx="4841559" cy="1325563"/>
          </a:xfrm>
        </p:spPr>
        <p:txBody>
          <a:bodyPr/>
          <a:lstStyle/>
          <a:p>
            <a:r>
              <a:rPr lang="en-US" dirty="0"/>
              <a:t>Spelling Correction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8F1CF-461E-365D-1C70-4911EF79E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02C6CA-19E8-9DE1-4E5B-8855D394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52</a:t>
            </a:fld>
            <a:endParaRPr lang="en-US"/>
          </a:p>
        </p:txBody>
      </p:sp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10829EF-8FD3-FC5A-F91E-D33212ADC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733" y="5282657"/>
            <a:ext cx="7264400" cy="1397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22967C-514B-73B1-EE56-42539D7C2BFA}"/>
                  </a:ext>
                </a:extLst>
              </p:cNvPr>
              <p:cNvSpPr txBox="1"/>
              <p:nvPr/>
            </p:nvSpPr>
            <p:spPr>
              <a:xfrm flipH="1">
                <a:off x="3348421" y="2998113"/>
                <a:ext cx="67056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22967C-514B-73B1-EE56-42539D7C2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348421" y="2998113"/>
                <a:ext cx="670560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93D8F9-306D-EAED-3BF0-43B9B316B668}"/>
                  </a:ext>
                </a:extLst>
              </p:cNvPr>
              <p:cNvSpPr txBox="1"/>
              <p:nvPr/>
            </p:nvSpPr>
            <p:spPr>
              <a:xfrm flipH="1">
                <a:off x="3331996" y="4287249"/>
                <a:ext cx="67056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93D8F9-306D-EAED-3BF0-43B9B316B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331996" y="4287249"/>
                <a:ext cx="670560" cy="430887"/>
              </a:xfrm>
              <a:prstGeom prst="rect">
                <a:avLst/>
              </a:prstGeom>
              <a:blipFill>
                <a:blip r:embed="rId5"/>
                <a:stretch>
                  <a:fillRect t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10700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0DA2F20-92B8-2FF6-21A2-613DA5484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Candidate Corrections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E9CFF16-7B27-A011-FE69-176FD9E5E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637" y="1825625"/>
            <a:ext cx="9818725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BA5E4-ECC7-89E0-716E-7CFC135E7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6D94E-B224-DECA-FFA4-7B8D37061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027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22D6A6-E28D-DBA8-6E38-6B50E553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F298C7-A6CC-0449-0FA3-9496AECE2F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</a:t>
            </a:r>
          </a:p>
        </p:txBody>
      </p:sp>
      <p:pic>
        <p:nvPicPr>
          <p:cNvPr id="12" name="Content Placeholder 11" descr="A blue table with numbers and letters&#10;&#10;Description automatically generated">
            <a:extLst>
              <a:ext uri="{FF2B5EF4-FFF2-40B4-BE49-F238E27FC236}">
                <a16:creationId xmlns:a16="http://schemas.microsoft.com/office/drawing/2014/main" id="{75B3EE3B-3962-EF57-1E02-DF4D7569DC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5839"/>
          <a:stretch/>
        </p:blipFill>
        <p:spPr>
          <a:xfrm>
            <a:off x="-1" y="2505074"/>
            <a:ext cx="5805079" cy="3638379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E24613-030A-5A69-AF77-AC2EC283F1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Channel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BA5E4-ECC7-89E0-716E-7CFC135E7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6D94E-B224-DECA-FFA4-7B8D37061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54</a:t>
            </a:fld>
            <a:endParaRPr lang="en-US"/>
          </a:p>
        </p:txBody>
      </p:sp>
      <p:pic>
        <p:nvPicPr>
          <p:cNvPr id="18" name="Content Placeholder 17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B7D3E6D8-D02B-11E7-C016-6187A324B95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802598"/>
            <a:ext cx="5183188" cy="3089542"/>
          </a:xfrm>
        </p:spPr>
      </p:pic>
    </p:spTree>
    <p:extLst>
      <p:ext uri="{BB962C8B-B14F-4D97-AF65-F5344CB8AC3E}">
        <p14:creationId xmlns:p14="http://schemas.microsoft.com/office/powerpoint/2010/main" val="30679413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BA5E4-ECC7-89E0-716E-7CFC135E7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6D94E-B224-DECA-FFA4-7B8D37061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55</a:t>
            </a:fld>
            <a:endParaRPr lang="en-US"/>
          </a:p>
        </p:txBody>
      </p:sp>
      <p:pic>
        <p:nvPicPr>
          <p:cNvPr id="10" name="Content Placeholder 9" descr="A blue and black text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3440859A-5844-0930-4348-5578E4738A0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-14601" y="0"/>
            <a:ext cx="10193461" cy="4542568"/>
          </a:xfrm>
        </p:spPr>
      </p:pic>
      <p:pic>
        <p:nvPicPr>
          <p:cNvPr id="15" name="Picture 14" descr="A text on a white background&#10;&#10;Description automatically generated">
            <a:extLst>
              <a:ext uri="{FF2B5EF4-FFF2-40B4-BE49-F238E27FC236}">
                <a16:creationId xmlns:a16="http://schemas.microsoft.com/office/drawing/2014/main" id="{FA8CDC91-E8F8-01D6-3158-D5D185775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460476"/>
            <a:ext cx="7772400" cy="218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910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CD1AA-749A-0F02-EC30-B52740C2D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Big Picture</a:t>
            </a:r>
            <a:br>
              <a:rPr lang="en-US" dirty="0"/>
            </a:br>
            <a:r>
              <a:rPr lang="en-US" sz="2400" dirty="0"/>
              <a:t>(Computational Perspective)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C299F-4F58-CC36-0F7D-A4DA432B8E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Speech (</a:t>
            </a:r>
            <a:r>
              <a:rPr lang="en-US" dirty="0">
                <a:hlinkClick r:id="rId2"/>
              </a:rPr>
              <a:t>JM16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Digital Signal Processing</a:t>
            </a:r>
          </a:p>
          <a:p>
            <a:pPr lvl="1"/>
            <a:r>
              <a:rPr lang="en-US" dirty="0"/>
              <a:t>Speech to Text (STT; ASR)</a:t>
            </a:r>
          </a:p>
          <a:p>
            <a:pPr lvl="1"/>
            <a:r>
              <a:rPr lang="en-US" dirty="0"/>
              <a:t>Text to Speech (TTS; synthesis)</a:t>
            </a:r>
          </a:p>
          <a:p>
            <a:pPr lvl="1"/>
            <a:r>
              <a:rPr lang="en-US" dirty="0" err="1"/>
              <a:t>Diarization</a:t>
            </a:r>
            <a:endParaRPr lang="en-US" dirty="0"/>
          </a:p>
          <a:p>
            <a:r>
              <a:rPr lang="en-US" dirty="0"/>
              <a:t>Morphology</a:t>
            </a:r>
          </a:p>
          <a:p>
            <a:pPr lvl="1"/>
            <a:r>
              <a:rPr lang="en-US" dirty="0"/>
              <a:t>Tokenization (</a:t>
            </a:r>
            <a:r>
              <a:rPr lang="en-US" dirty="0" err="1"/>
              <a:t>Subwords</a:t>
            </a:r>
            <a:r>
              <a:rPr lang="en-US" dirty="0"/>
              <a:t>) (</a:t>
            </a:r>
            <a:r>
              <a:rPr lang="en-US" dirty="0">
                <a:hlinkClick r:id="rId3"/>
              </a:rPr>
              <a:t>JM2</a:t>
            </a:r>
            <a:r>
              <a:rPr lang="en-US" dirty="0"/>
              <a:t>)</a:t>
            </a:r>
          </a:p>
          <a:p>
            <a:r>
              <a:rPr lang="en-US" dirty="0"/>
              <a:t>The Lexicon (</a:t>
            </a:r>
            <a:r>
              <a:rPr lang="en-US" dirty="0">
                <a:hlinkClick r:id="rId4"/>
              </a:rPr>
              <a:t>JM23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Spelling Correction </a:t>
            </a:r>
          </a:p>
          <a:p>
            <a:pPr lvl="2"/>
            <a:r>
              <a:rPr lang="en-US" dirty="0"/>
              <a:t>(</a:t>
            </a:r>
            <a:r>
              <a:rPr lang="en-US" dirty="0">
                <a:hlinkClick r:id="rId5"/>
              </a:rPr>
              <a:t>JM appendix B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260AD-9CAE-D340-35DE-3EBBD8B941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Syntax</a:t>
            </a:r>
          </a:p>
          <a:p>
            <a:pPr lvl="1"/>
            <a:r>
              <a:rPr lang="en-US" dirty="0"/>
              <a:t>Parsing (</a:t>
            </a:r>
            <a:r>
              <a:rPr lang="en-US" dirty="0">
                <a:hlinkClick r:id="rId6"/>
              </a:rPr>
              <a:t>JM17</a:t>
            </a:r>
            <a:r>
              <a:rPr lang="en-US" dirty="0"/>
              <a:t> &amp; </a:t>
            </a:r>
            <a:r>
              <a:rPr lang="en-US" dirty="0">
                <a:hlinkClick r:id="rId7"/>
              </a:rPr>
              <a:t>JM18</a:t>
            </a:r>
            <a:r>
              <a:rPr lang="en-US" dirty="0"/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>
                <a:hlinkClick r:id="rId8"/>
              </a:rPr>
              <a:t>Token classification </a:t>
            </a:r>
            <a:r>
              <a:rPr lang="en-US" b="1" dirty="0"/>
              <a:t>(</a:t>
            </a:r>
            <a:r>
              <a:rPr lang="en-US" b="1" dirty="0">
                <a:hlinkClick r:id="rId9"/>
              </a:rPr>
              <a:t>JM8</a:t>
            </a:r>
            <a:r>
              <a:rPr lang="en-US" b="1" dirty="0"/>
              <a:t>)</a:t>
            </a:r>
          </a:p>
          <a:p>
            <a:pPr lvl="2">
              <a:buFont typeface="Wingdings" pitchFamily="2" charset="2"/>
              <a:buChar char="Ø"/>
            </a:pPr>
            <a:r>
              <a:rPr lang="en-US" b="1" dirty="0"/>
              <a:t>Part of speech tagging</a:t>
            </a:r>
          </a:p>
          <a:p>
            <a:pPr lvl="2">
              <a:buFont typeface="Wingdings" pitchFamily="2" charset="2"/>
              <a:buChar char="Ø"/>
            </a:pPr>
            <a:r>
              <a:rPr lang="en-US" b="1" dirty="0"/>
              <a:t>NER (named entity recognition)</a:t>
            </a:r>
          </a:p>
          <a:p>
            <a:pPr lvl="1"/>
            <a:r>
              <a:rPr lang="en-US" dirty="0"/>
              <a:t>Coreference (</a:t>
            </a:r>
            <a:r>
              <a:rPr lang="en-US" dirty="0">
                <a:hlinkClick r:id="rId10"/>
              </a:rPr>
              <a:t>JM26</a:t>
            </a:r>
            <a:r>
              <a:rPr lang="en-US" dirty="0"/>
              <a:t>)</a:t>
            </a:r>
          </a:p>
          <a:p>
            <a:r>
              <a:rPr lang="en-US" dirty="0"/>
              <a:t>Semantics</a:t>
            </a:r>
          </a:p>
          <a:p>
            <a:pPr lvl="1"/>
            <a:r>
              <a:rPr lang="en-US" dirty="0"/>
              <a:t>Logical Form (</a:t>
            </a:r>
            <a:r>
              <a:rPr lang="en-US" dirty="0">
                <a:hlinkClick r:id="rId11"/>
              </a:rPr>
              <a:t>JM19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Temporal Reasoning (</a:t>
            </a:r>
            <a:r>
              <a:rPr lang="en-US" dirty="0">
                <a:hlinkClick r:id="rId12"/>
              </a:rPr>
              <a:t>JM22</a:t>
            </a:r>
            <a:r>
              <a:rPr lang="en-US" dirty="0"/>
              <a:t>)</a:t>
            </a:r>
          </a:p>
          <a:p>
            <a:r>
              <a:rPr lang="en-US" dirty="0"/>
              <a:t>Pragmatics, Discourse &amp; Dialogue </a:t>
            </a:r>
          </a:p>
          <a:p>
            <a:pPr lvl="1"/>
            <a:r>
              <a:rPr lang="en-US" dirty="0"/>
              <a:t>Chatbots (</a:t>
            </a:r>
            <a:r>
              <a:rPr lang="en-US" dirty="0">
                <a:hlinkClick r:id="rId13"/>
              </a:rPr>
              <a:t>JM15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Question Answering &amp; Information Retrieval (</a:t>
            </a:r>
            <a:r>
              <a:rPr lang="en-US" dirty="0">
                <a:hlinkClick r:id="rId14"/>
              </a:rPr>
              <a:t>JM14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09269-DE81-AD21-FA41-B63ABC60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5EA2F-30B5-3115-B5ED-1F02A6C5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744F15-EB6A-0DE2-1349-DED69C3A52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14543" y="2182305"/>
            <a:ext cx="1428162" cy="142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847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BE18D-AEA4-160B-49FF-E6C62DAD2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Part of Speech Tagging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D7E9221-9EEA-3168-06E2-762ED78B97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D83A9-69FA-4FFD-9456-C5BDC4E728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0E867A-EC59-A255-16BA-6E9E0835E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9137F-618F-3608-009D-166B411C9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757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C50BD-6A1E-77C7-B8C1-ECEA6AA63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Parsing &amp; Context-Free Grammars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2712FE6-7EBD-5C7B-4999-235978B86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Grammar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9044E55-A80B-1820-F8AB-61239304AA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825723"/>
            <a:ext cx="5157787" cy="3043291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DC146C-970F-311D-1D76-C561FBD35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Parse Tree</a:t>
            </a:r>
          </a:p>
        </p:txBody>
      </p:sp>
      <p:pic>
        <p:nvPicPr>
          <p:cNvPr id="10" name="Content Placeholder 9" descr="A diagram of a tree&#10;&#10;Description automatically generated">
            <a:extLst>
              <a:ext uri="{FF2B5EF4-FFF2-40B4-BE49-F238E27FC236}">
                <a16:creationId xmlns:a16="http://schemas.microsoft.com/office/drawing/2014/main" id="{3E9CFBAE-DDF2-89A2-5E56-4DE767592ED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902764"/>
            <a:ext cx="5183188" cy="2889209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3CE0E9-1B34-F67D-46AC-C19B60F93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CCDF0-59EC-47C5-B3EF-FC2CBF442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275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C50BD-6A1E-77C7-B8C1-ECEA6AA63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Parse Tree from Penn </a:t>
            </a:r>
            <a:r>
              <a:rPr lang="en-US" dirty="0" err="1"/>
              <a:t>TreeBank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3CE0E9-1B34-F67D-46AC-C19B60F93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CCDF0-59EC-47C5-B3EF-FC2CBF442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59</a:t>
            </a:fld>
            <a:endParaRPr lang="en-US" dirty="0"/>
          </a:p>
        </p:txBody>
      </p:sp>
      <p:pic>
        <p:nvPicPr>
          <p:cNvPr id="12" name="Content Placeholder 11" descr="A white paper with black text&#10;&#10;Description automatically generated">
            <a:extLst>
              <a:ext uri="{FF2B5EF4-FFF2-40B4-BE49-F238E27FC236}">
                <a16:creationId xmlns:a16="http://schemas.microsoft.com/office/drawing/2014/main" id="{366E4F9E-58C3-4C19-A647-96CC14A57C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58269" b="19226"/>
          <a:stretch/>
        </p:blipFill>
        <p:spPr>
          <a:xfrm>
            <a:off x="323508" y="1480770"/>
            <a:ext cx="4325148" cy="4606016"/>
          </a:xfrm>
        </p:spPr>
      </p:pic>
      <p:pic>
        <p:nvPicPr>
          <p:cNvPr id="14" name="Content Placeholder 13" descr="A diagram of a tree&#10;&#10;Description automatically generated">
            <a:extLst>
              <a:ext uri="{FF2B5EF4-FFF2-40B4-BE49-F238E27FC236}">
                <a16:creationId xmlns:a16="http://schemas.microsoft.com/office/drawing/2014/main" id="{C1F9A660-C64C-7E71-8EEF-2C584397B4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88987" y="1628607"/>
            <a:ext cx="6843225" cy="4606016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E98452-79FB-01E2-A43D-B3CAEAB37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338" y="0"/>
            <a:ext cx="1692598" cy="169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38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22A15E89-D023-5C18-DCF8-336534315D4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069961" y="0"/>
            <a:ext cx="9154048" cy="6436954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971C19-6005-42AF-0550-8AF6B3380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D8C3BF-742F-A966-D116-819371831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881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74BE9F-EB00-66C1-32C2-640EE1DD0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80234" y="2697666"/>
            <a:ext cx="2551103" cy="1325563"/>
          </a:xfrm>
        </p:spPr>
        <p:txBody>
          <a:bodyPr/>
          <a:lstStyle/>
          <a:p>
            <a:r>
              <a:rPr lang="en-US" dirty="0"/>
              <a:t>Ambiguity</a:t>
            </a:r>
          </a:p>
        </p:txBody>
      </p:sp>
      <p:pic>
        <p:nvPicPr>
          <p:cNvPr id="10" name="Content Placeholder 9" descr="A diagram of a tree&#10;&#10;Description automatically generated">
            <a:extLst>
              <a:ext uri="{FF2B5EF4-FFF2-40B4-BE49-F238E27FC236}">
                <a16:creationId xmlns:a16="http://schemas.microsoft.com/office/drawing/2014/main" id="{77A39AA8-2608-63E2-7F6E-4E67B1C13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4644" y="237745"/>
            <a:ext cx="9950072" cy="648373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8A36D1-A57D-99D6-F959-25728EA91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061D7-F278-2EBD-E4F8-13C71BEF1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497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360D5-0213-F464-5969-A76A9FFE5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067" y="1967055"/>
            <a:ext cx="4087422" cy="2514961"/>
          </a:xfrm>
        </p:spPr>
        <p:txBody>
          <a:bodyPr/>
          <a:lstStyle/>
          <a:p>
            <a:r>
              <a:rPr lang="en-US" dirty="0"/>
              <a:t>Parse table for: </a:t>
            </a:r>
            <a:br>
              <a:rPr lang="en-US" dirty="0"/>
            </a:br>
            <a:r>
              <a:rPr lang="en-US" i="1" dirty="0"/>
              <a:t>Book the flight through Houston</a:t>
            </a:r>
          </a:p>
        </p:txBody>
      </p:sp>
      <p:pic>
        <p:nvPicPr>
          <p:cNvPr id="7" name="Content Placeholder 6" descr="A table with blue squares and black arrows&#10;&#10;Description automatically generated">
            <a:extLst>
              <a:ext uri="{FF2B5EF4-FFF2-40B4-BE49-F238E27FC236}">
                <a16:creationId xmlns:a16="http://schemas.microsoft.com/office/drawing/2014/main" id="{0976484F-D379-6B13-2F02-67E3810B5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64" r="50000" b="16692"/>
          <a:stretch/>
        </p:blipFill>
        <p:spPr>
          <a:xfrm>
            <a:off x="5619016" y="334002"/>
            <a:ext cx="6344498" cy="634540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11E4E-1ABD-86A1-7EDB-1A151A56D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2B302-9870-00F4-E2E8-FCA15FAC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61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CD1AA-749A-0F02-EC30-B52740C2D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Big Picture</a:t>
            </a:r>
            <a:br>
              <a:rPr lang="en-US" dirty="0"/>
            </a:br>
            <a:r>
              <a:rPr lang="en-US" sz="2400" dirty="0"/>
              <a:t>(Linguistics Perspective)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C299F-4F58-CC36-0F7D-A4DA432B8E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Speech (</a:t>
            </a:r>
            <a:r>
              <a:rPr lang="en-US" dirty="0">
                <a:hlinkClick r:id="rId2"/>
              </a:rPr>
              <a:t>JM28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Acoustics</a:t>
            </a:r>
          </a:p>
          <a:p>
            <a:pPr lvl="1"/>
            <a:r>
              <a:rPr lang="en-US" dirty="0"/>
              <a:t>Digital Signal Processing</a:t>
            </a:r>
          </a:p>
          <a:p>
            <a:pPr lvl="1"/>
            <a:r>
              <a:rPr lang="en-US" dirty="0"/>
              <a:t>Phonetics: phonemes, distinctive features</a:t>
            </a:r>
          </a:p>
          <a:p>
            <a:pPr lvl="1"/>
            <a:r>
              <a:rPr lang="en-US" dirty="0"/>
              <a:t>Prosody: Pitch, duration, energy</a:t>
            </a:r>
          </a:p>
          <a:p>
            <a:pPr lvl="1"/>
            <a:r>
              <a:rPr lang="en-US" dirty="0"/>
              <a:t>Phonology: Stress Assignment</a:t>
            </a:r>
          </a:p>
          <a:p>
            <a:r>
              <a:rPr lang="en-US" dirty="0"/>
              <a:t>Morphology</a:t>
            </a:r>
          </a:p>
          <a:p>
            <a:pPr lvl="1"/>
            <a:r>
              <a:rPr lang="en-US" dirty="0"/>
              <a:t>Regular Inflection, level 1, level 2</a:t>
            </a:r>
          </a:p>
          <a:p>
            <a:pPr lvl="1"/>
            <a:r>
              <a:rPr lang="en-US" dirty="0"/>
              <a:t>Compounding</a:t>
            </a:r>
          </a:p>
          <a:p>
            <a:r>
              <a:rPr lang="en-US" dirty="0"/>
              <a:t>The Lexicon (</a:t>
            </a:r>
            <a:r>
              <a:rPr lang="en-US" dirty="0">
                <a:hlinkClick r:id="rId3"/>
              </a:rPr>
              <a:t>JM23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260AD-9CAE-D340-35DE-3EBBD8B941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Syntax</a:t>
            </a:r>
          </a:p>
          <a:p>
            <a:pPr lvl="1"/>
            <a:r>
              <a:rPr lang="en-US" dirty="0"/>
              <a:t>Parsing</a:t>
            </a:r>
          </a:p>
          <a:p>
            <a:pPr lvl="2"/>
            <a:r>
              <a:rPr lang="en-US" dirty="0"/>
              <a:t>Chomsky Hierarchy: </a:t>
            </a:r>
          </a:p>
          <a:p>
            <a:pPr lvl="3"/>
            <a:r>
              <a:rPr lang="en-US" dirty="0"/>
              <a:t>Finite-State, Context-Free (</a:t>
            </a:r>
            <a:r>
              <a:rPr lang="en-US" dirty="0">
                <a:hlinkClick r:id="rId4"/>
              </a:rPr>
              <a:t>JM17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Context-Sensitive, Turing Equivalent</a:t>
            </a:r>
          </a:p>
          <a:p>
            <a:pPr lvl="1"/>
            <a:r>
              <a:rPr lang="en-US" dirty="0"/>
              <a:t>Variable Binding</a:t>
            </a:r>
          </a:p>
          <a:p>
            <a:pPr lvl="2"/>
            <a:r>
              <a:rPr lang="en-US" dirty="0"/>
              <a:t>Pronouns, Quantifier Scope</a:t>
            </a:r>
          </a:p>
          <a:p>
            <a:pPr lvl="2"/>
            <a:r>
              <a:rPr lang="en-US" dirty="0" err="1"/>
              <a:t>WH-movement</a:t>
            </a:r>
            <a:endParaRPr lang="en-US" dirty="0"/>
          </a:p>
          <a:p>
            <a:pPr lvl="1"/>
            <a:r>
              <a:rPr lang="en-US" dirty="0"/>
              <a:t>Predicate-argument structure (</a:t>
            </a:r>
            <a:r>
              <a:rPr lang="en-US" dirty="0">
                <a:hlinkClick r:id="rId5"/>
              </a:rPr>
              <a:t>JM24</a:t>
            </a:r>
            <a:r>
              <a:rPr lang="en-US" dirty="0"/>
              <a:t>)</a:t>
            </a:r>
          </a:p>
          <a:p>
            <a:r>
              <a:rPr lang="en-US" dirty="0"/>
              <a:t>Semantics</a:t>
            </a:r>
          </a:p>
          <a:p>
            <a:pPr lvl="1"/>
            <a:r>
              <a:rPr lang="en-US" dirty="0"/>
              <a:t>Logical Form (</a:t>
            </a:r>
            <a:r>
              <a:rPr lang="en-US" dirty="0">
                <a:hlinkClick r:id="rId6"/>
              </a:rPr>
              <a:t>JM19</a:t>
            </a:r>
            <a:r>
              <a:rPr lang="en-US" dirty="0"/>
              <a:t>)</a:t>
            </a:r>
          </a:p>
          <a:p>
            <a:r>
              <a:rPr lang="en-US" dirty="0"/>
              <a:t>Pragmatics, Discourse &amp; Dialogue (</a:t>
            </a:r>
            <a:r>
              <a:rPr lang="en-US" dirty="0">
                <a:hlinkClick r:id="rId7"/>
              </a:rPr>
              <a:t>JM27</a:t>
            </a:r>
            <a:r>
              <a:rPr lang="en-US" dirty="0"/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Gricean Maxims</a:t>
            </a:r>
          </a:p>
          <a:p>
            <a:pPr lvl="1"/>
            <a:r>
              <a:rPr lang="en-US" dirty="0"/>
              <a:t>Indirect speech acts: </a:t>
            </a:r>
            <a:r>
              <a:rPr lang="en-US" i="1" dirty="0"/>
              <a:t>do you have the time?</a:t>
            </a:r>
          </a:p>
          <a:p>
            <a:pPr lvl="1"/>
            <a:r>
              <a:rPr lang="en-US" dirty="0" err="1"/>
              <a:t>Diarization</a:t>
            </a:r>
            <a:r>
              <a:rPr lang="en-US" dirty="0"/>
              <a:t> (who spoke when)</a:t>
            </a:r>
          </a:p>
          <a:p>
            <a:pPr lvl="1"/>
            <a:r>
              <a:rPr lang="en-US" dirty="0"/>
              <a:t>Filled pauses, restarts, corrections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09269-DE81-AD21-FA41-B63ABC60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5EA2F-30B5-3115-B5ED-1F02A6C5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815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07488-9D02-5F7F-DBFC-358235410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Grice’s Maxims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BBAC6-C674-53AB-924F-816FBB350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Maxim of quantity (length)</a:t>
            </a:r>
          </a:p>
          <a:p>
            <a:pPr lvl="1"/>
            <a:r>
              <a:rPr lang="en-US" dirty="0"/>
              <a:t>Be as informative as possible</a:t>
            </a:r>
          </a:p>
          <a:p>
            <a:pPr lvl="1"/>
            <a:r>
              <a:rPr lang="en-US" dirty="0"/>
              <a:t>Do not say more than is required</a:t>
            </a:r>
          </a:p>
          <a:p>
            <a:r>
              <a:rPr lang="en-US" dirty="0"/>
              <a:t>Maxim of quality (truth)</a:t>
            </a:r>
          </a:p>
          <a:p>
            <a:pPr lvl="1"/>
            <a:r>
              <a:rPr lang="en-US" dirty="0"/>
              <a:t>Do not say what you believe is false</a:t>
            </a:r>
          </a:p>
          <a:p>
            <a:pPr lvl="1"/>
            <a:r>
              <a:rPr lang="en-US" dirty="0"/>
              <a:t>Do not say that for which you lack adequate evidence</a:t>
            </a:r>
          </a:p>
          <a:p>
            <a:r>
              <a:rPr lang="en-US" dirty="0"/>
              <a:t>Maxim of relation (relevance)</a:t>
            </a:r>
          </a:p>
          <a:p>
            <a:pPr lvl="1"/>
            <a:r>
              <a:rPr lang="en-US" dirty="0"/>
              <a:t>Be relevant</a:t>
            </a:r>
          </a:p>
          <a:p>
            <a:r>
              <a:rPr lang="en-US" dirty="0"/>
              <a:t>Maxim of manner (clarity)</a:t>
            </a:r>
          </a:p>
          <a:p>
            <a:pPr lvl="1"/>
            <a:r>
              <a:rPr lang="en-US" dirty="0"/>
              <a:t>Avoid obscurity and ambiguity</a:t>
            </a:r>
          </a:p>
          <a:p>
            <a:pPr lvl="1"/>
            <a:r>
              <a:rPr lang="en-US" dirty="0"/>
              <a:t>Be brief and orderly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983839-81D9-E46A-2B36-8E005F45E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F284D-1579-EC29-6187-B4F0F345B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63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B92CA0-D9A2-3865-7163-74AF947D5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394" y="9902"/>
            <a:ext cx="1636336" cy="163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2900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9205-0080-73E9-EB5F-0D16CA8E0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Rhetorical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7E012-A558-AAA5-2D2C-A6B01B694F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Description</a:t>
            </a:r>
          </a:p>
          <a:p>
            <a:r>
              <a:rPr lang="en-US" dirty="0"/>
              <a:t>Exposition</a:t>
            </a:r>
          </a:p>
          <a:p>
            <a:r>
              <a:rPr lang="en-US" dirty="0"/>
              <a:t>Narration</a:t>
            </a:r>
          </a:p>
          <a:p>
            <a:r>
              <a:rPr lang="en-US" dirty="0"/>
              <a:t>Persuasive</a:t>
            </a:r>
          </a:p>
          <a:p>
            <a:endParaRPr lang="en-US" dirty="0"/>
          </a:p>
          <a:p>
            <a:r>
              <a:rPr lang="en-US" dirty="0"/>
              <a:t>Beginning </a:t>
            </a:r>
            <a:r>
              <a:rPr lang="en-US" dirty="0">
                <a:sym typeface="Wingdings" pitchFamily="2" charset="2"/>
              </a:rPr>
              <a:t> End</a:t>
            </a:r>
            <a:endParaRPr lang="en-US" dirty="0"/>
          </a:p>
          <a:p>
            <a:pPr lvl="1"/>
            <a:r>
              <a:rPr lang="en-US" dirty="0"/>
              <a:t>Plot</a:t>
            </a:r>
          </a:p>
          <a:p>
            <a:pPr lvl="1"/>
            <a:r>
              <a:rPr lang="en-US" dirty="0"/>
              <a:t>Character Arc</a:t>
            </a:r>
          </a:p>
          <a:p>
            <a:pPr lvl="1"/>
            <a:r>
              <a:rPr lang="en-US" dirty="0"/>
              <a:t>Punch line (after setup)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F07AC7-4331-AC0B-76C2-E8E9D09000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Academic style: </a:t>
            </a:r>
          </a:p>
          <a:p>
            <a:pPr lvl="1"/>
            <a:r>
              <a:rPr lang="en-US" dirty="0"/>
              <a:t>Say everything three times</a:t>
            </a:r>
          </a:p>
          <a:p>
            <a:pPr lvl="2"/>
            <a:r>
              <a:rPr lang="en-US" dirty="0"/>
              <a:t>Promise</a:t>
            </a:r>
          </a:p>
          <a:p>
            <a:pPr lvl="2"/>
            <a:r>
              <a:rPr lang="en-US" dirty="0"/>
              <a:t>Connect the dots between promise and delivery</a:t>
            </a:r>
          </a:p>
          <a:p>
            <a:pPr lvl="2"/>
            <a:r>
              <a:rPr lang="en-US" dirty="0"/>
              <a:t>Delivery</a:t>
            </a:r>
          </a:p>
          <a:p>
            <a:r>
              <a:rPr lang="en-US" dirty="0"/>
              <a:t>Newspaper style: </a:t>
            </a:r>
          </a:p>
          <a:p>
            <a:pPr lvl="1"/>
            <a:r>
              <a:rPr lang="en-US" dirty="0"/>
              <a:t>Lead with the lead</a:t>
            </a:r>
          </a:p>
          <a:p>
            <a:r>
              <a:rPr lang="en-US" dirty="0"/>
              <a:t>Who-done-it: </a:t>
            </a:r>
          </a:p>
          <a:p>
            <a:pPr lvl="1"/>
            <a:r>
              <a:rPr lang="en-US" dirty="0"/>
              <a:t>End with the solution</a:t>
            </a:r>
          </a:p>
          <a:p>
            <a:pPr lvl="1"/>
            <a:r>
              <a:rPr lang="en-US" dirty="0"/>
              <a:t>First suspect never did 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8461A-26F5-160E-9AD8-EBF1FC702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CB460-EEE4-6DAC-2E7F-48F449DFC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5B632A-7C8E-5DD7-078A-E78C3B372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999" y="1771422"/>
            <a:ext cx="1953705" cy="195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57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A9F04-D256-67C1-AB0C-71479E97B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Replacing Stack Overflow with </a:t>
            </a:r>
            <a:r>
              <a:rPr lang="en-US" dirty="0" err="1"/>
              <a:t>ChatGPT</a:t>
            </a:r>
            <a:endParaRPr lang="en-US" dirty="0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22A15E89-D023-5C18-DCF8-336534315D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79264"/>
            <a:ext cx="5181600" cy="3644059"/>
          </a:xfrm>
        </p:spPr>
      </p:pic>
      <p:pic>
        <p:nvPicPr>
          <p:cNvPr id="7" name="Content Placeholder 6" descr="A screenshot of a computer error message&#10;&#10;Description automatically generated">
            <a:extLst>
              <a:ext uri="{FF2B5EF4-FFF2-40B4-BE49-F238E27FC236}">
                <a16:creationId xmlns:a16="http://schemas.microsoft.com/office/drawing/2014/main" id="{4963BA09-EF70-890B-1C90-B90711B283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92149"/>
            <a:ext cx="5181600" cy="3818290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39E35D-246E-7639-49C7-DD6B435FC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A03F2-2662-E1B9-119F-D9494710B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22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2E9E64-63F7-6164-7A80-BBE737C24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may be old-fashioned,</a:t>
            </a:r>
            <a:br>
              <a:rPr lang="en-US" dirty="0"/>
            </a:br>
            <a:r>
              <a:rPr lang="en-US" dirty="0"/>
              <a:t>but I still use Stack Overflow…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2547F540-0D7C-50F1-715F-677E0A3686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720036"/>
            <a:ext cx="5181600" cy="2562516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764889-0E70-7890-8F21-C8D36A54B3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Advantages of </a:t>
            </a:r>
            <a:r>
              <a:rPr lang="en-US" dirty="0" err="1"/>
              <a:t>Stackoverflow</a:t>
            </a:r>
            <a:endParaRPr lang="en-US" dirty="0"/>
          </a:p>
          <a:p>
            <a:pPr lvl="1"/>
            <a:r>
              <a:rPr lang="en-US" dirty="0"/>
              <a:t>Behavioral signals: logs, votes</a:t>
            </a:r>
          </a:p>
          <a:p>
            <a:pPr lvl="1"/>
            <a:r>
              <a:rPr lang="en-US" dirty="0"/>
              <a:t>Wisdom of the crowd</a:t>
            </a:r>
          </a:p>
          <a:p>
            <a:pPr lvl="1"/>
            <a:r>
              <a:rPr lang="en-US" dirty="0"/>
              <a:t>Feedback to developers</a:t>
            </a:r>
          </a:p>
          <a:p>
            <a:pPr lvl="2"/>
            <a:r>
              <a:rPr lang="en-US" dirty="0"/>
              <a:t>Bug Reports</a:t>
            </a:r>
          </a:p>
          <a:p>
            <a:pPr lvl="3"/>
            <a:r>
              <a:rPr lang="en-US" dirty="0"/>
              <a:t>with stats (prioritization)</a:t>
            </a:r>
          </a:p>
          <a:p>
            <a:pPr lvl="3"/>
            <a:r>
              <a:rPr lang="en-US" dirty="0"/>
              <a:t>and workarounds (with votes)</a:t>
            </a:r>
          </a:p>
          <a:p>
            <a:r>
              <a:rPr lang="en-US" dirty="0"/>
              <a:t>Web search</a:t>
            </a:r>
          </a:p>
          <a:p>
            <a:pPr lvl="1"/>
            <a:r>
              <a:rPr lang="en-US" dirty="0"/>
              <a:t>Solitaire</a:t>
            </a:r>
          </a:p>
          <a:p>
            <a:pPr lvl="1"/>
            <a:r>
              <a:rPr lang="en-US" dirty="0"/>
              <a:t>Multi-player game (auction)</a:t>
            </a:r>
          </a:p>
          <a:p>
            <a:r>
              <a:rPr lang="en-US" dirty="0"/>
              <a:t>If we lose </a:t>
            </a:r>
            <a:r>
              <a:rPr lang="en-US" dirty="0" err="1"/>
              <a:t>stackoverflow</a:t>
            </a:r>
            <a:endParaRPr lang="en-US" dirty="0"/>
          </a:p>
          <a:p>
            <a:pPr lvl="1"/>
            <a:r>
              <a:rPr lang="en-US" dirty="0"/>
              <a:t>Developers will suffer</a:t>
            </a:r>
          </a:p>
          <a:p>
            <a:r>
              <a:rPr lang="en-US" dirty="0"/>
              <a:t>Where does </a:t>
            </a:r>
            <a:r>
              <a:rPr lang="en-US" dirty="0" err="1"/>
              <a:t>ChatGPT</a:t>
            </a:r>
            <a:r>
              <a:rPr lang="en-US" dirty="0"/>
              <a:t> get its content?</a:t>
            </a:r>
          </a:p>
          <a:p>
            <a:pPr lvl="1"/>
            <a:r>
              <a:rPr lang="en-US" dirty="0" err="1"/>
              <a:t>Stackoverflow</a:t>
            </a:r>
            <a:r>
              <a:rPr lang="en-US" dirty="0"/>
              <a:t>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E73B6-70B8-B207-E779-46C415B07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9D9E0-5C83-A491-82B6-A4282B42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33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2C001-3B75-C8C8-BBE1-1D2C80B13E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Decomposing a big problem into subtasks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FA10978-6B5D-E042-3A6F-AF52C74574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044905-935C-F675-FDF0-F8CB4F100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E7D9A-52C2-ABEB-6A23-47287215D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23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14870</TotalTime>
  <Words>2924</Words>
  <Application>Microsoft Macintosh PowerPoint</Application>
  <PresentationFormat>Widescreen</PresentationFormat>
  <Paragraphs>765</Paragraphs>
  <Slides>64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Arial</vt:lpstr>
      <vt:lpstr>Assistant</vt:lpstr>
      <vt:lpstr>Calibri</vt:lpstr>
      <vt:lpstr>Calibri Light</vt:lpstr>
      <vt:lpstr>Cambria Math</vt:lpstr>
      <vt:lpstr>HelveticaNeue Regular</vt:lpstr>
      <vt:lpstr>inherit</vt:lpstr>
      <vt:lpstr>Noto Sans</vt:lpstr>
      <vt:lpstr>Wingdings</vt:lpstr>
      <vt:lpstr>Office Theme</vt:lpstr>
      <vt:lpstr>CS6120: Lecture 7 Prompting</vt:lpstr>
      <vt:lpstr>Homework</vt:lpstr>
      <vt:lpstr>Prompt Engineering (and disintermediating web-search)</vt:lpstr>
      <vt:lpstr>“Helping” with homework: Cheating (?)</vt:lpstr>
      <vt:lpstr>Disintermediating Google</vt:lpstr>
      <vt:lpstr>PowerPoint Presentation</vt:lpstr>
      <vt:lpstr>Replacing Stack Overflow with ChatGPT</vt:lpstr>
      <vt:lpstr>I may be old-fashioned, but I still use Stack Overflow…</vt:lpstr>
      <vt:lpstr>Decomposing a big problem into subtasks</vt:lpstr>
      <vt:lpstr>PowerPoint Presentation</vt:lpstr>
      <vt:lpstr>Limitations</vt:lpstr>
      <vt:lpstr>Test of time: Inference is cool (for now)</vt:lpstr>
      <vt:lpstr>Test of time: Inference is cool (for now) Will you still love me when I’m Sixty-Four?</vt:lpstr>
      <vt:lpstr>Shameless Plug: Smooth-Talking Machines</vt:lpstr>
      <vt:lpstr>Challenge: Fluency ≠ Trustworthiness</vt:lpstr>
      <vt:lpstr>What should we do next?</vt:lpstr>
      <vt:lpstr>Hypothesis:  NLP History  Strengths &amp; Weaknesses</vt:lpstr>
      <vt:lpstr>Massive Growth  Mistaken Impression that everything is new (and there is no history)</vt:lpstr>
      <vt:lpstr>Personal History</vt:lpstr>
      <vt:lpstr>Pendulum Swung Too Far ChatGPT’s strengths (fluency) and weaknesses (trustworthiness) may be a consequence of choices we made in 1990s</vt:lpstr>
      <vt:lpstr>History does not repeat itself (but it rhymes)</vt:lpstr>
      <vt:lpstr>How Hard are Hallucinations? Yogi Berra</vt:lpstr>
      <vt:lpstr>ChatGPT Hallucinates on CBS ``60 Minutes’’ https://www.youtube.com/watch?v=1wzPr4cUoMQ&amp;t=463s </vt:lpstr>
      <vt:lpstr>Constructive Suggestions for Hallucinations</vt:lpstr>
      <vt:lpstr>Challenges for Fact-Checking</vt:lpstr>
      <vt:lpstr>Acronyms: A Simple Case for Fact-Checking</vt:lpstr>
      <vt:lpstr>Fact-Checking Take-Aways </vt:lpstr>
      <vt:lpstr>Simple Example: Arithmetic (Chomsky: Capturing Relevant Generalizations)</vt:lpstr>
      <vt:lpstr>Perceptron: “Can’t Compute Parity” (Capturing Relevant Generalizations)</vt:lpstr>
      <vt:lpstr>N. Chomsky, "Three models for the description of language," in IRE Transactions on Information Theory, vol. 2, no. 3, pp. 113-124, September 1956, doi: 10.1109/TIT.1956.1056813</vt:lpstr>
      <vt:lpstr>Capturing Generalizations Argument</vt:lpstr>
      <vt:lpstr>The Easy,  the Hard  and the Ugly</vt:lpstr>
      <vt:lpstr>History of Irresponsible AI Risk (5 years ago) Product gets canceled</vt:lpstr>
      <vt:lpstr>Are we losing ground???  Are we at fault???</vt:lpstr>
      <vt:lpstr>Reporter wanted to talk about Risks 2.0; Accused Facebook of pivoting to Risks 1.0 https://www.technologyreview.com/2021/03/11/1020600/facebook-responsible-ai-misinformation/ </vt:lpstr>
      <vt:lpstr>Ugly: Responsible AI</vt:lpstr>
      <vt:lpstr>Winter is Coming</vt:lpstr>
      <vt:lpstr>Recommendation:  Go for Singles (Not Home Runs)</vt:lpstr>
      <vt:lpstr>What should we do next?</vt:lpstr>
      <vt:lpstr>Big Picture (Linguistics Perspective)</vt:lpstr>
      <vt:lpstr>Big Picture (Computational Perspective)</vt:lpstr>
      <vt:lpstr>Topics not well covered</vt:lpstr>
      <vt:lpstr>Phonetics</vt:lpstr>
      <vt:lpstr>Phonetics</vt:lpstr>
      <vt:lpstr>Distinctive Features:  Vowels</vt:lpstr>
      <vt:lpstr>Distinctive Features:  Vowels</vt:lpstr>
      <vt:lpstr>Distinctive Features:  Vowels</vt:lpstr>
      <vt:lpstr>Multiple Perspectives:  F1 &amp; F2 are poles of 2nd order differential equation</vt:lpstr>
      <vt:lpstr>Multiple Perspectives:  F1 &amp; F2 are poles of 2nd order differential equation</vt:lpstr>
      <vt:lpstr>Big Picture (Computational Perspective)</vt:lpstr>
      <vt:lpstr>Word Sense Disambiguation</vt:lpstr>
      <vt:lpstr>Spelling Correction</vt:lpstr>
      <vt:lpstr>Candidate Corrections</vt:lpstr>
      <vt:lpstr>PowerPoint Presentation</vt:lpstr>
      <vt:lpstr>PowerPoint Presentation</vt:lpstr>
      <vt:lpstr>Big Picture (Computational Perspective)</vt:lpstr>
      <vt:lpstr>Part of Speech Tagging</vt:lpstr>
      <vt:lpstr>Parsing &amp; Context-Free Grammars</vt:lpstr>
      <vt:lpstr>Parse Tree from Penn TreeBank</vt:lpstr>
      <vt:lpstr>Ambiguity</vt:lpstr>
      <vt:lpstr>Parse table for:  Book the flight through Houston</vt:lpstr>
      <vt:lpstr>Big Picture (Linguistics Perspective)</vt:lpstr>
      <vt:lpstr>Grice’s Maxims</vt:lpstr>
      <vt:lpstr>High-level Rhetorical Structures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 Church</dc:creator>
  <cp:lastModifiedBy>Kenneth Church</cp:lastModifiedBy>
  <cp:revision>85</cp:revision>
  <dcterms:created xsi:type="dcterms:W3CDTF">2023-08-31T19:51:53Z</dcterms:created>
  <dcterms:modified xsi:type="dcterms:W3CDTF">2023-10-30T03:43:41Z</dcterms:modified>
</cp:coreProperties>
</file>