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1009" r:id="rId3"/>
    <p:sldId id="257" r:id="rId4"/>
    <p:sldId id="1033" r:id="rId5"/>
    <p:sldId id="1019" r:id="rId6"/>
    <p:sldId id="1034" r:id="rId7"/>
    <p:sldId id="1035" r:id="rId8"/>
    <p:sldId id="1039" r:id="rId9"/>
    <p:sldId id="1040" r:id="rId10"/>
    <p:sldId id="1041" r:id="rId11"/>
    <p:sldId id="1043" r:id="rId12"/>
    <p:sldId id="1045" r:id="rId13"/>
    <p:sldId id="1046" r:id="rId14"/>
    <p:sldId id="1042" r:id="rId15"/>
    <p:sldId id="1044" r:id="rId16"/>
    <p:sldId id="1047" r:id="rId17"/>
    <p:sldId id="1048" r:id="rId18"/>
    <p:sldId id="1080" r:id="rId19"/>
    <p:sldId id="1049" r:id="rId20"/>
    <p:sldId id="1079" r:id="rId21"/>
    <p:sldId id="1037" r:id="rId22"/>
    <p:sldId id="1050" r:id="rId23"/>
    <p:sldId id="1051" r:id="rId24"/>
    <p:sldId id="1052" r:id="rId25"/>
    <p:sldId id="1053" r:id="rId26"/>
    <p:sldId id="1038" r:id="rId27"/>
    <p:sldId id="1054" r:id="rId28"/>
    <p:sldId id="1057" r:id="rId29"/>
    <p:sldId id="1055" r:id="rId30"/>
    <p:sldId id="1056" r:id="rId31"/>
    <p:sldId id="1061" r:id="rId32"/>
    <p:sldId id="1059" r:id="rId33"/>
    <p:sldId id="1060" r:id="rId34"/>
    <p:sldId id="1058" r:id="rId35"/>
    <p:sldId id="1063" r:id="rId36"/>
    <p:sldId id="1062" r:id="rId37"/>
    <p:sldId id="1064" r:id="rId38"/>
    <p:sldId id="1065" r:id="rId39"/>
    <p:sldId id="1066" r:id="rId40"/>
    <p:sldId id="1068" r:id="rId41"/>
    <p:sldId id="1081" r:id="rId42"/>
    <p:sldId id="1075" r:id="rId43"/>
    <p:sldId id="1069" r:id="rId44"/>
    <p:sldId id="1077" r:id="rId45"/>
    <p:sldId id="1067" r:id="rId46"/>
    <p:sldId id="1076" r:id="rId47"/>
    <p:sldId id="1078" r:id="rId48"/>
    <p:sldId id="1082" r:id="rId49"/>
    <p:sldId id="1071" r:id="rId50"/>
    <p:sldId id="1070" r:id="rId51"/>
    <p:sldId id="1073" r:id="rId52"/>
    <p:sldId id="1074" r:id="rId53"/>
    <p:sldId id="107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/>
    <p:restoredTop sz="94749"/>
  </p:normalViewPr>
  <p:slideViewPr>
    <p:cSldViewPr snapToGrid="0">
      <p:cViewPr varScale="1">
        <p:scale>
          <a:sx n="126" d="100"/>
          <a:sy n="126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1D9C-8C1B-6546-A266-B17CDA7472E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A042D-6C8A-174B-A81E-76E57B83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A042D-6C8A-174B-A81E-76E57B833D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A991-040A-614C-C9C3-C22B83CD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7696C-5AE1-2568-6605-75CFF7AB9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B5EC-FFA6-FA29-89AD-5854FE79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2688D-D237-2ADF-EE5D-8A4ADAEE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4466-B4D0-5086-2697-7FCE7D5B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FD8C-CB98-CF46-0391-3B38678D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68D6C-E8F5-8C89-CF34-CA0FD847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CF73-138A-1C0B-F60E-3F225D3F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2312-E1A6-A677-7AB7-9028AA2E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AD5D-9018-568A-13D5-4068034A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CDC5F-929E-D85E-7CD8-BBEECBCF7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29BEB-B002-8430-56D6-3BEB09DF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D5325-34CE-972E-3146-45F930EF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2FB7E-C308-FFB7-C465-4C3ABFEA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0BC1-8465-301E-81FF-F305413E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D891-07A4-B168-8E73-747F3817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7BA3-B6BE-A5A8-967C-E9634E66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0371-4525-D0FF-EB58-E6FC0F70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FD8D4-7116-1689-78BE-D8F06A4E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D8417-3F03-2037-2FD0-9EAC9545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1C53-1529-E260-AA74-C9C0A684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A4A9A-53F4-5962-3F5E-105F930A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D66D2-02A3-21A8-9BAC-92202261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4D05-F756-220E-BE06-549C2FB7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D4E88-EE6C-2890-DD1D-08F39850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8C22-DB80-3B45-6512-C1D37375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1289-5D14-2AD6-B4E4-5FF435AA5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ABD04-79EA-5BFA-C9EA-4B492635A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7AC6E-A378-085F-059A-EADBE464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D3A4-B16F-EDE4-0A50-787F025E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5D0DC-216B-589A-CD51-35A2C3A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DE7-12E0-445A-6992-A8309A93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53055-E0F0-F980-B8F6-B47A2B56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4D71E-6EE5-E765-D1E7-5234C29FD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3C274-5A90-9839-51F2-BF4CC8897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B5CC0-28EF-F1EE-8A0D-87F14317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C0BCB-6A17-6E84-5D0F-9B4FC8F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E83FC-7DD1-F06D-01BD-E1E11041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54BFC-CD9F-4394-2829-7B3996A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BD95-21CB-B854-2943-850537D6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FFFBF-1472-FCA0-785B-BB45AD08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5207-9158-0693-E49C-47D5338A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AE530-F73F-FFFB-FE17-65434E3D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00C4B-332F-4FB2-19F3-8332A555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5CB93-0178-A54E-D3CD-F36F519E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A0228-29A2-5B43-EE46-24917419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A53D-9020-2C13-42DD-E61B2E78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239B-986C-F0F7-0865-D415B54B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869CB-A198-CFBC-87E1-11FDCB030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CFFE9-DC39-36A9-A8AE-16D2808D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07D62-3CD6-5816-6028-E88056F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08F3D-A47A-1221-327D-51318E7C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B055-F145-CAD0-988F-EE8EFF87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75128-89A6-AB26-34EE-7FE7FBA6C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B805-6BA5-2DCA-6F88-BF294002C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B7E94-9E52-DAAF-B340-26C64A20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5A2F-E6A3-0036-1BCA-24AA608B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6FBED-D7BB-3164-05CA-C7322C94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AE50F-BEB7-2C94-2475-C4FA3FC2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901A8-6DA3-18EC-640C-41EAFB128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E370-831D-72A9-7B6F-053E0669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CC00-3DE3-2E43-B88B-46515F8A76A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6A6C-4183-16E5-E882-B46470992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6465-0BD9-D9CD-616C-9C156F2D7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3999-C633-9D4D-B83F-FAA6FB2A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nathanleroux.org/pdf/Moritz2019Interspeech09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eb.stanford.edu/~jurafsky/slp3/9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~jurafsky/slp3/9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~jurafsky/slp3/9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eb.stanford.edu/~jurafsky/slp3/9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eb.stanford.edu/~jurafsky/slp3/11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0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eb.stanford.edu/~jurafsky/slp3/10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1.naacl-main.72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neurips.cc/paper_files/paper/2021/file/a1c3ae6c49a89d92aef2d423dadb477f-Paper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eb.stanford.edu/~jurafsky/slp3/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F15-01C3-FB67-08D5-3F2F3BAD5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CS6120: 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A3C3-2C7E-EEB1-B555-7C8492269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Jiaji</a:t>
            </a:r>
            <a:r>
              <a:rPr lang="en-US" dirty="0"/>
              <a:t> Huang</a:t>
            </a:r>
          </a:p>
          <a:p>
            <a:r>
              <a:rPr lang="en-US" dirty="0"/>
              <a:t>https://</a:t>
            </a:r>
            <a:r>
              <a:rPr lang="en-US" dirty="0" err="1"/>
              <a:t>jiaji-huang.github.io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9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27E4-BD8B-2726-E8E4-E4BE7227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774ED-F496-5DC4-0B5B-72F5A35EB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774ED-F496-5DC4-0B5B-72F5A35E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20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AABF-AD91-9D65-396B-1EB49D93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 layers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10174-DB42-6751-1E8A-52A408AF4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187" y="1825625"/>
            <a:ext cx="6564429" cy="3840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5BA9C-1C35-03E4-7632-9E23E5BE5605}"/>
              </a:ext>
            </a:extLst>
          </p:cNvPr>
          <p:cNvSpPr txBox="1"/>
          <p:nvPr/>
        </p:nvSpPr>
        <p:spPr>
          <a:xfrm>
            <a:off x="969290" y="6031841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8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1B64-ABD6-0B64-2655-4E355816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for (Causal) language Modeling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9A12D5-6DBA-AAD9-61EA-492C7532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next word given previous ones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BB276-B578-B7E0-1C37-1C3B804D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74" y="2346201"/>
            <a:ext cx="7192109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9D02B-E7EE-CA8D-AF62-4E9669495E3A}"/>
              </a:ext>
            </a:extLst>
          </p:cNvPr>
          <p:cNvSpPr txBox="1"/>
          <p:nvPr/>
        </p:nvSpPr>
        <p:spPr>
          <a:xfrm>
            <a:off x="958272" y="625632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982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3E4-A524-FE0C-C5B8-6FFB53F6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for Text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039E-91E0-79B6-D32D-39FAF435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the next word given previous 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3934B-4B42-68CD-A82A-B1C003C3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28" y="2442441"/>
            <a:ext cx="6182873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6AD90-DCF2-AF58-E358-50D0FB95BD0E}"/>
              </a:ext>
            </a:extLst>
          </p:cNvPr>
          <p:cNvSpPr txBox="1"/>
          <p:nvPr/>
        </p:nvSpPr>
        <p:spPr>
          <a:xfrm>
            <a:off x="985981" y="631190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357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4606-8780-F4AE-62B1-42BE95B4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1CA36-F485-9912-83C5-AFC8FDC440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1CA36-F485-9912-83C5-AFC8FDC440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6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9292-E888-403E-123D-0310D4FD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RNN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B0A16-FCDF-5F19-30F7-1FFC26F86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303" y="1594716"/>
            <a:ext cx="66936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CB507-1E6A-300C-E478-B2B5FDFCBEE5}"/>
              </a:ext>
            </a:extLst>
          </p:cNvPr>
          <p:cNvSpPr txBox="1"/>
          <p:nvPr/>
        </p:nvSpPr>
        <p:spPr>
          <a:xfrm>
            <a:off x="838200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322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1A5-93E7-6DDB-2C32-0EC649F3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bi-directional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84E8D-88A7-475B-58EB-FDA8E85B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applications allow us to see the entire sequence, e.g.,</a:t>
            </a:r>
          </a:p>
          <a:p>
            <a:pPr lvl="1"/>
            <a:r>
              <a:rPr lang="en-US" dirty="0"/>
              <a:t>Text Classification</a:t>
            </a:r>
          </a:p>
          <a:p>
            <a:pPr lvl="1"/>
            <a:r>
              <a:rPr lang="en-US" dirty="0"/>
              <a:t>Speech Recognition</a:t>
            </a:r>
          </a:p>
          <a:p>
            <a:r>
              <a:rPr lang="en-US" dirty="0"/>
              <a:t>Bi-directional often beats </a:t>
            </a:r>
            <a:r>
              <a:rPr lang="en-US" dirty="0" err="1"/>
              <a:t>uni</a:t>
            </a:r>
            <a:r>
              <a:rPr lang="en-US" dirty="0"/>
              <a:t>-directional:</a:t>
            </a:r>
          </a:p>
          <a:p>
            <a:pPr lvl="1"/>
            <a:r>
              <a:rPr lang="en-US" dirty="0"/>
              <a:t>e.g., a speech recognition example (lower WER is better)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A23A2-47AF-F7F1-F2C2-1A21A510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23" y="4121728"/>
            <a:ext cx="5880100" cy="140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BCA2E-56B0-DC47-FEC8-6D0FA119B538}"/>
              </a:ext>
            </a:extLst>
          </p:cNvPr>
          <p:cNvSpPr txBox="1"/>
          <p:nvPr/>
        </p:nvSpPr>
        <p:spPr>
          <a:xfrm>
            <a:off x="1006765" y="5899964"/>
            <a:ext cx="6253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ASR results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www.jonathanleroux.org</a:t>
            </a:r>
            <a:r>
              <a:rPr lang="en-US" sz="1200" dirty="0">
                <a:hlinkClick r:id="rId3"/>
              </a:rPr>
              <a:t>/pdf/Moritz2019Interspeech09.pdf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443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EF6-399C-466D-00F0-9AAA96A4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LSTM, but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516-D35B-0234-BCF5-D467616F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RNNs can be hard to train</a:t>
            </a:r>
          </a:p>
          <a:p>
            <a:r>
              <a:rPr lang="en-US" dirty="0"/>
              <a:t>Gradient explosion and vanishing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modern words</a:t>
            </a:r>
            <a:r>
              <a:rPr lang="en-US" dirty="0"/>
              <a:t>, attention span is very short!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AC194-6B3B-74F4-2988-64C9C0B7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41" y="3022075"/>
            <a:ext cx="7772400" cy="16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7EE9-4268-3193-3CC6-2E928349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02CD8-CCFE-C97E-D0AA-6A3190019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00295"/>
              </a:xfrm>
            </p:spPr>
            <p:txBody>
              <a:bodyPr/>
              <a:lstStyle/>
              <a:p>
                <a:r>
                  <a:rPr lang="en-US" dirty="0"/>
                  <a:t>Forget gate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gate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Combined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gate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02CD8-CCFE-C97E-D0AA-6A3190019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00295"/>
              </a:xfrm>
              <a:blipFill>
                <a:blip r:embed="rId2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A9368AD-FA29-3709-4A6B-AF7FCD5F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37" y="2057400"/>
            <a:ext cx="206061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D2FD9-0046-82C2-D7C9-519BE59B07BA}"/>
              </a:ext>
            </a:extLst>
          </p:cNvPr>
          <p:cNvSpPr txBox="1"/>
          <p:nvPr/>
        </p:nvSpPr>
        <p:spPr>
          <a:xfrm>
            <a:off x="9326880" y="3476109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sigmoid</a:t>
            </a:r>
          </a:p>
        </p:txBody>
      </p:sp>
    </p:spTree>
    <p:extLst>
      <p:ext uri="{BB962C8B-B14F-4D97-AF65-F5344CB8AC3E}">
        <p14:creationId xmlns:p14="http://schemas.microsoft.com/office/powerpoint/2010/main" val="126405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5DD-DDB0-1778-F7E0-E2B2E818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41782-8FD4-B98F-C4C4-ACE92F544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01" y="1690688"/>
            <a:ext cx="7261673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5242D-1F28-F22A-FAE9-9E353681E0FE}"/>
              </a:ext>
            </a:extLst>
          </p:cNvPr>
          <p:cNvSpPr txBox="1"/>
          <p:nvPr/>
        </p:nvSpPr>
        <p:spPr>
          <a:xfrm>
            <a:off x="967509" y="597573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327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20D1-1199-3969-DF1B-EF1C5C88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Previous Lectures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CE7EF1-DAC5-B0C7-AE93-70CF7C06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35" y="1808077"/>
            <a:ext cx="2513724" cy="3200400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62DA6DD-0275-E1E3-FB91-480EC70C536C}"/>
              </a:ext>
            </a:extLst>
          </p:cNvPr>
          <p:cNvSpPr/>
          <p:nvPr/>
        </p:nvSpPr>
        <p:spPr>
          <a:xfrm>
            <a:off x="3262184" y="2953265"/>
            <a:ext cx="2014150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C9707-B72A-E814-965A-19A3434A1985}"/>
              </a:ext>
            </a:extLst>
          </p:cNvPr>
          <p:cNvSpPr txBox="1"/>
          <p:nvPr/>
        </p:nvSpPr>
        <p:spPr>
          <a:xfrm>
            <a:off x="3262183" y="2570208"/>
            <a:ext cx="2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extraction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7BE47-1969-2C5A-C2EF-5E19274BB901}"/>
              </a:ext>
            </a:extLst>
          </p:cNvPr>
          <p:cNvSpPr txBox="1"/>
          <p:nvPr/>
        </p:nvSpPr>
        <p:spPr>
          <a:xfrm>
            <a:off x="1210968" y="5263978"/>
            <a:ext cx="13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1C453639-1620-1955-40F8-279A605CB1DE}"/>
              </a:ext>
            </a:extLst>
          </p:cNvPr>
          <p:cNvSpPr/>
          <p:nvPr/>
        </p:nvSpPr>
        <p:spPr>
          <a:xfrm>
            <a:off x="5609968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511A434E-A71A-8114-43D4-2B8115A8718E}"/>
              </a:ext>
            </a:extLst>
          </p:cNvPr>
          <p:cNvSpPr/>
          <p:nvPr/>
        </p:nvSpPr>
        <p:spPr>
          <a:xfrm>
            <a:off x="6211332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AAFF9A4D-E8AF-A774-150F-3635E8872D9D}"/>
              </a:ext>
            </a:extLst>
          </p:cNvPr>
          <p:cNvSpPr/>
          <p:nvPr/>
        </p:nvSpPr>
        <p:spPr>
          <a:xfrm>
            <a:off x="6812696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14732-9C82-9689-AE07-6236142E93EF}"/>
              </a:ext>
            </a:extLst>
          </p:cNvPr>
          <p:cNvSpPr txBox="1"/>
          <p:nvPr/>
        </p:nvSpPr>
        <p:spPr>
          <a:xfrm>
            <a:off x="5557113" y="25702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7AD55-DCEE-0C70-8687-C5D8F3177BA1}"/>
              </a:ext>
            </a:extLst>
          </p:cNvPr>
          <p:cNvSpPr txBox="1"/>
          <p:nvPr/>
        </p:nvSpPr>
        <p:spPr>
          <a:xfrm>
            <a:off x="5557113" y="28235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73725-4816-1A15-A3C5-FBFDDF1F22A9}"/>
              </a:ext>
            </a:extLst>
          </p:cNvPr>
          <p:cNvSpPr txBox="1"/>
          <p:nvPr/>
        </p:nvSpPr>
        <p:spPr>
          <a:xfrm>
            <a:off x="5683606" y="3139302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E2663-FF39-0496-0218-D639CF69DB23}"/>
              </a:ext>
            </a:extLst>
          </p:cNvPr>
          <p:cNvSpPr txBox="1"/>
          <p:nvPr/>
        </p:nvSpPr>
        <p:spPr>
          <a:xfrm>
            <a:off x="6133763" y="25702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-1.2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C9FFB-1E44-8051-6585-885A69001DC1}"/>
              </a:ext>
            </a:extLst>
          </p:cNvPr>
          <p:cNvSpPr txBox="1"/>
          <p:nvPr/>
        </p:nvSpPr>
        <p:spPr>
          <a:xfrm>
            <a:off x="6191436" y="2826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68491-172C-E8D5-691E-CA7808A2724F}"/>
              </a:ext>
            </a:extLst>
          </p:cNvPr>
          <p:cNvSpPr txBox="1"/>
          <p:nvPr/>
        </p:nvSpPr>
        <p:spPr>
          <a:xfrm>
            <a:off x="6305566" y="3143418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E8809-E0FA-732A-9638-4DA4CCAAFCA3}"/>
              </a:ext>
            </a:extLst>
          </p:cNvPr>
          <p:cNvSpPr txBox="1"/>
          <p:nvPr/>
        </p:nvSpPr>
        <p:spPr>
          <a:xfrm>
            <a:off x="6745417" y="25454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A9C61-54D5-6769-1D42-4282C0E1E539}"/>
              </a:ext>
            </a:extLst>
          </p:cNvPr>
          <p:cNvSpPr txBox="1"/>
          <p:nvPr/>
        </p:nvSpPr>
        <p:spPr>
          <a:xfrm>
            <a:off x="6715016" y="284068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B3052B-2D16-A28A-BD5A-B6B7C3CAFF09}"/>
              </a:ext>
            </a:extLst>
          </p:cNvPr>
          <p:cNvSpPr txBox="1"/>
          <p:nvPr/>
        </p:nvSpPr>
        <p:spPr>
          <a:xfrm>
            <a:off x="6861122" y="3148903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589C9-BC18-5B96-C3FB-25692BA2BC70}"/>
              </a:ext>
            </a:extLst>
          </p:cNvPr>
          <p:cNvSpPr txBox="1"/>
          <p:nvPr/>
        </p:nvSpPr>
        <p:spPr>
          <a:xfrm>
            <a:off x="5602423" y="5263978"/>
            <a:ext cx="17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9C3A9F3-2B36-42E1-909C-E50C9B75BC8F}"/>
              </a:ext>
            </a:extLst>
          </p:cNvPr>
          <p:cNvSpPr/>
          <p:nvPr/>
        </p:nvSpPr>
        <p:spPr>
          <a:xfrm>
            <a:off x="7329240" y="2988147"/>
            <a:ext cx="1023928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AA8935C-27AD-B644-3500-47BAD44FB41C}"/>
              </a:ext>
            </a:extLst>
          </p:cNvPr>
          <p:cNvSpPr/>
          <p:nvPr/>
        </p:nvSpPr>
        <p:spPr>
          <a:xfrm>
            <a:off x="8420447" y="2406824"/>
            <a:ext cx="1643449" cy="160637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68DCE3-FC32-32B0-AF2D-4AEF35F6F77A}"/>
              </a:ext>
            </a:extLst>
          </p:cNvPr>
          <p:cNvSpPr txBox="1"/>
          <p:nvPr/>
        </p:nvSpPr>
        <p:spPr>
          <a:xfrm>
            <a:off x="8760940" y="3010801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E7EEE3-8DE7-D800-11FE-DD3DC0315FF9}"/>
              </a:ext>
            </a:extLst>
          </p:cNvPr>
          <p:cNvCxnSpPr>
            <a:cxnSpLocks/>
          </p:cNvCxnSpPr>
          <p:nvPr/>
        </p:nvCxnSpPr>
        <p:spPr>
          <a:xfrm>
            <a:off x="10260038" y="3256073"/>
            <a:ext cx="840260" cy="633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AA8143-E86A-A61C-45ED-F1F5D705454F}"/>
              </a:ext>
            </a:extLst>
          </p:cNvPr>
          <p:cNvCxnSpPr>
            <a:cxnSpLocks/>
          </p:cNvCxnSpPr>
          <p:nvPr/>
        </p:nvCxnSpPr>
        <p:spPr>
          <a:xfrm flipV="1">
            <a:off x="10256108" y="2623007"/>
            <a:ext cx="840260" cy="633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924BBF-440A-55E7-0243-862E89849E4D}"/>
              </a:ext>
            </a:extLst>
          </p:cNvPr>
          <p:cNvSpPr txBox="1"/>
          <p:nvPr/>
        </p:nvSpPr>
        <p:spPr>
          <a:xfrm>
            <a:off x="11104228" y="2471351"/>
            <a:ext cx="6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👍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FD2485-0D5A-29C4-D5BC-43558BAC86AF}"/>
              </a:ext>
            </a:extLst>
          </p:cNvPr>
          <p:cNvSpPr txBox="1"/>
          <p:nvPr/>
        </p:nvSpPr>
        <p:spPr>
          <a:xfrm>
            <a:off x="11104228" y="3736542"/>
            <a:ext cx="6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👎</a:t>
            </a:r>
          </a:p>
        </p:txBody>
      </p:sp>
    </p:spTree>
    <p:extLst>
      <p:ext uri="{BB962C8B-B14F-4D97-AF65-F5344CB8AC3E}">
        <p14:creationId xmlns:p14="http://schemas.microsoft.com/office/powerpoint/2010/main" val="390977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0556-1FA4-6796-2D9D-B88C878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E6E4-94FD-0D6F-1433-2B6B7F70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Variant of LSTM</a:t>
            </a:r>
          </a:p>
          <a:p>
            <a:r>
              <a:rPr lang="en-US" dirty="0"/>
              <a:t>Fewer gates, less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B2C9E-15E4-A947-9C4D-719940D3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10" y="596900"/>
            <a:ext cx="7772400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5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8DC-2400-6D95-F3FA-F7803B90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0DB-ED91-7892-BC38-1D35FD01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dive of “Nonlinear layers”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Transformer</a:t>
            </a:r>
          </a:p>
          <a:p>
            <a:r>
              <a:rPr lang="en-US" dirty="0"/>
              <a:t>Transformer Language Models</a:t>
            </a:r>
          </a:p>
          <a:p>
            <a:r>
              <a:rPr lang="en-US" dirty="0"/>
              <a:t>Representations in Transformer</a:t>
            </a:r>
          </a:p>
        </p:txBody>
      </p:sp>
    </p:spTree>
    <p:extLst>
      <p:ext uri="{BB962C8B-B14F-4D97-AF65-F5344CB8AC3E}">
        <p14:creationId xmlns:p14="http://schemas.microsoft.com/office/powerpoint/2010/main" val="19932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F88A-E938-5964-A4BD-A636B03E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Architectures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88BB7-0466-D8C0-EF9F-930F41064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48" y="1391516"/>
            <a:ext cx="5758073" cy="4389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FEA4C9-B02F-0520-1D6A-9F097A7072BA}"/>
              </a:ext>
            </a:extLst>
          </p:cNvPr>
          <p:cNvSpPr txBox="1"/>
          <p:nvPr/>
        </p:nvSpPr>
        <p:spPr>
          <a:xfrm>
            <a:off x="1013691" y="5966493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C293F-3160-ED9F-4187-406A2BBE92FE}"/>
              </a:ext>
            </a:extLst>
          </p:cNvPr>
          <p:cNvSpPr txBox="1"/>
          <p:nvPr/>
        </p:nvSpPr>
        <p:spPr>
          <a:xfrm>
            <a:off x="7472218" y="2022764"/>
            <a:ext cx="43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all RNNs can be replaced by LSTMs!</a:t>
            </a:r>
          </a:p>
        </p:txBody>
      </p:sp>
    </p:spTree>
    <p:extLst>
      <p:ext uri="{BB962C8B-B14F-4D97-AF65-F5344CB8AC3E}">
        <p14:creationId xmlns:p14="http://schemas.microsoft.com/office/powerpoint/2010/main" val="192483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C59E-D159-D026-6B46-476C871E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Enc-Dec with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816A-E701-3FA6-BE62-3844F504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Applications: translation, summarization, dialog,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F27CC-69FB-ECE6-6137-401101A8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05" y="2283691"/>
            <a:ext cx="7772400" cy="3824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A4F09B-A8E8-7443-8C25-68AE3EF7B15E}"/>
              </a:ext>
            </a:extLst>
          </p:cNvPr>
          <p:cNvSpPr txBox="1"/>
          <p:nvPr/>
        </p:nvSpPr>
        <p:spPr>
          <a:xfrm>
            <a:off x="1143000" y="631190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184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9677-B0F5-AFB5-3B0A-24FF6810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in Enc-Dec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960C9-BBC2-2DEF-E84F-6EE4AC59FA1C}"/>
              </a:ext>
            </a:extLst>
          </p:cNvPr>
          <p:cNvSpPr txBox="1"/>
          <p:nvPr/>
        </p:nvSpPr>
        <p:spPr>
          <a:xfrm>
            <a:off x="1179945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err="1">
                <a:hlinkClick r:id="rId2"/>
              </a:rPr>
              <a:t>web.stanford.edu</a:t>
            </a:r>
            <a:r>
              <a:rPr lang="en-US" sz="1200" dirty="0">
                <a:hlinkClick r:id="rId2"/>
              </a:rPr>
              <a:t>/~</a:t>
            </a:r>
            <a:r>
              <a:rPr lang="en-US" sz="1200" dirty="0" err="1">
                <a:hlinkClick r:id="rId2"/>
              </a:rPr>
              <a:t>jurafsky</a:t>
            </a:r>
            <a:r>
              <a:rPr lang="en-US" sz="1200" dirty="0">
                <a:hlinkClick r:id="rId2"/>
              </a:rPr>
              <a:t>/slp3/9.pdf</a:t>
            </a:r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5DDD73-F82B-799C-E792-83CDE023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Drawback of using a single context vector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E60B7-3EEC-F30D-6D2E-C43C4AA57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63" y="2832677"/>
            <a:ext cx="7772400" cy="21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3E60-4CA9-71AD-543E-1677DE26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in Enc-Dec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5683C9-8290-8D4C-6B3B-A12E5B375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997" y="1371600"/>
            <a:ext cx="7375756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FBDD0-9D46-DC21-87F1-A63B11EFAD49}"/>
              </a:ext>
            </a:extLst>
          </p:cNvPr>
          <p:cNvSpPr txBox="1"/>
          <p:nvPr/>
        </p:nvSpPr>
        <p:spPr>
          <a:xfrm>
            <a:off x="1096817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4CBD01-E55C-1F88-3910-EE6392849268}"/>
                  </a:ext>
                </a:extLst>
              </p:cNvPr>
              <p:cNvSpPr txBox="1"/>
              <p:nvPr/>
            </p:nvSpPr>
            <p:spPr>
              <a:xfrm>
                <a:off x="1824182" y="5712638"/>
                <a:ext cx="1306320" cy="330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4CBD01-E55C-1F88-3910-EE6392849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82" y="5712638"/>
                <a:ext cx="1306320" cy="330540"/>
              </a:xfrm>
              <a:prstGeom prst="rect">
                <a:avLst/>
              </a:prstGeom>
              <a:blipFill>
                <a:blip r:embed="rId4"/>
                <a:stretch>
                  <a:fillRect l="-192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3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8DC-2400-6D95-F3FA-F7803B90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0DB-ED91-7892-BC38-1D35FD01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dive of “Nonlinear layers”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Transformer</a:t>
            </a:r>
          </a:p>
          <a:p>
            <a:r>
              <a:rPr lang="en-US" dirty="0"/>
              <a:t>Transformer Language Models</a:t>
            </a:r>
          </a:p>
          <a:p>
            <a:r>
              <a:rPr lang="en-US" dirty="0"/>
              <a:t>Representations in Transformer</a:t>
            </a:r>
          </a:p>
        </p:txBody>
      </p:sp>
    </p:spTree>
    <p:extLst>
      <p:ext uri="{BB962C8B-B14F-4D97-AF65-F5344CB8AC3E}">
        <p14:creationId xmlns:p14="http://schemas.microsoft.com/office/powerpoint/2010/main" val="1516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FA04-FC67-DC0E-7E5C-BE5FD572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Parallelizable than RNN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73413A-561B-017B-4F16-4C9B2597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859" y="1690688"/>
            <a:ext cx="6764594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ADA22-7488-2795-998A-7A7346312784}"/>
              </a:ext>
            </a:extLst>
          </p:cNvPr>
          <p:cNvSpPr txBox="1"/>
          <p:nvPr/>
        </p:nvSpPr>
        <p:spPr>
          <a:xfrm>
            <a:off x="1105782" y="608140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74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A584-3AE0-0481-697C-C648A2F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Transformer Block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8287A-3EF6-C300-E038-6A4BA0EE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130" y="1799114"/>
            <a:ext cx="6101123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AB629-C6D8-06AA-189D-09C832351192}"/>
              </a:ext>
            </a:extLst>
          </p:cNvPr>
          <p:cNvSpPr txBox="1"/>
          <p:nvPr/>
        </p:nvSpPr>
        <p:spPr>
          <a:xfrm>
            <a:off x="943222" y="595948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35AC06-C776-3D85-5219-D3BD67318D75}"/>
              </a:ext>
            </a:extLst>
          </p:cNvPr>
          <p:cNvSpPr/>
          <p:nvPr/>
        </p:nvSpPr>
        <p:spPr>
          <a:xfrm>
            <a:off x="5618480" y="4155440"/>
            <a:ext cx="2133600" cy="365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6E43-2A96-9B41-9200-8E69EFC3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of Self-attention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42D6D-9AEC-D49C-6101-DB6F3F3F7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Map hidden states to keys, queries and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Raw 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Attention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Output Hidden states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42D6D-9AEC-D49C-6101-DB6F3F3F7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b="-4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54AE-3288-A462-89B1-0F1BE683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F28B-74E1-A761-257E-1DE5BFB5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Bag of words</a:t>
            </a:r>
          </a:p>
          <a:p>
            <a:pPr lvl="1"/>
            <a:r>
              <a:rPr lang="en-US" dirty="0"/>
              <a:t>TF-IDF</a:t>
            </a:r>
          </a:p>
          <a:p>
            <a:pPr lvl="1"/>
            <a:r>
              <a:rPr lang="en-US" dirty="0"/>
              <a:t>Word2vec, PMI</a:t>
            </a:r>
          </a:p>
          <a:p>
            <a:r>
              <a:rPr lang="en-US" dirty="0"/>
              <a:t>Classifiers</a:t>
            </a:r>
          </a:p>
          <a:p>
            <a:pPr lvl="1"/>
            <a:r>
              <a:rPr lang="en-US" dirty="0"/>
              <a:t>Naïve Bayesian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CA5-AE41-B51D-4419-83166460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718C4-F3B5-7339-79CA-CCF16747D2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for causal language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718C4-F3B5-7339-79CA-CCF16747D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E01001-95C7-3D03-CBC5-45A723E2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39" y="3229769"/>
            <a:ext cx="6213459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8B87B-EBE1-9E97-904D-D0D22A7122AF}"/>
              </a:ext>
            </a:extLst>
          </p:cNvPr>
          <p:cNvSpPr txBox="1"/>
          <p:nvPr/>
        </p:nvSpPr>
        <p:spPr>
          <a:xfrm>
            <a:off x="838200" y="6430169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4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81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DCC-F968-5707-48A4-48D371D9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F5947-3763-C655-8FEB-5DC6E7081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320" y="1777613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Multiple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concatenate output from each head</a:t>
                </a:r>
              </a:p>
              <a:p>
                <a:r>
                  <a:rPr lang="en-US" dirty="0"/>
                  <a:t>Project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F5947-3763-C655-8FEB-5DC6E7081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320" y="1777613"/>
                <a:ext cx="10515600" cy="4351338"/>
              </a:xfrm>
              <a:blipFill>
                <a:blip r:embed="rId2"/>
                <a:stretch>
                  <a:fillRect l="-965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DE160A9-28E1-2CD7-9D7D-C4B0693D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40" y="1466850"/>
            <a:ext cx="5956300" cy="412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4710F-7C69-C26D-A9DD-B9DAF703872D}"/>
              </a:ext>
            </a:extLst>
          </p:cNvPr>
          <p:cNvSpPr txBox="1"/>
          <p:nvPr/>
        </p:nvSpPr>
        <p:spPr>
          <a:xfrm>
            <a:off x="739588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4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9579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A584-3AE0-0481-697C-C648A2F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8287A-3EF6-C300-E038-6A4BA0EE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998" y="1788954"/>
            <a:ext cx="6101123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AB629-C6D8-06AA-189D-09C832351192}"/>
              </a:ext>
            </a:extLst>
          </p:cNvPr>
          <p:cNvSpPr txBox="1"/>
          <p:nvPr/>
        </p:nvSpPr>
        <p:spPr>
          <a:xfrm>
            <a:off x="943222" y="595948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35AC06-C776-3D85-5219-D3BD67318D75}"/>
              </a:ext>
            </a:extLst>
          </p:cNvPr>
          <p:cNvSpPr/>
          <p:nvPr/>
        </p:nvSpPr>
        <p:spPr>
          <a:xfrm>
            <a:off x="3007360" y="4104640"/>
            <a:ext cx="883920" cy="365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8FBEA-A1A5-B954-5FD6-E2A7CD172756}"/>
                  </a:ext>
                </a:extLst>
              </p:cNvPr>
              <p:cNvSpPr txBox="1"/>
              <p:nvPr/>
            </p:nvSpPr>
            <p:spPr>
              <a:xfrm>
                <a:off x="6704959" y="3827641"/>
                <a:ext cx="1666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𝑠𝑒𝑙𝑓𝐴𝑡𝑡𝑛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8FBEA-A1A5-B954-5FD6-E2A7CD172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59" y="3827641"/>
                <a:ext cx="1666675" cy="276999"/>
              </a:xfrm>
              <a:prstGeom prst="rect">
                <a:avLst/>
              </a:prstGeom>
              <a:blipFill>
                <a:blip r:embed="rId4"/>
                <a:stretch>
                  <a:fillRect l="-1515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171CDC-970D-A05D-1C6D-8A20FB79BEA2}"/>
              </a:ext>
            </a:extLst>
          </p:cNvPr>
          <p:cNvSpPr/>
          <p:nvPr/>
        </p:nvSpPr>
        <p:spPr>
          <a:xfrm>
            <a:off x="3007360" y="2945606"/>
            <a:ext cx="883920" cy="365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64DFB-9C95-8A10-DFD3-42EEB9E4A9A3}"/>
                  </a:ext>
                </a:extLst>
              </p:cNvPr>
              <p:cNvSpPr txBox="1"/>
              <p:nvPr/>
            </p:nvSpPr>
            <p:spPr>
              <a:xfrm>
                <a:off x="6834190" y="2669798"/>
                <a:ext cx="1072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64DFB-9C95-8A10-DFD3-42EEB9E4A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90" y="2669798"/>
                <a:ext cx="1072217" cy="276999"/>
              </a:xfrm>
              <a:prstGeom prst="rect">
                <a:avLst/>
              </a:prstGeom>
              <a:blipFill>
                <a:blip r:embed="rId5"/>
                <a:stretch>
                  <a:fillRect l="-352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79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0CFA-D965-D96D-B388-FA467029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Residual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23CDE-6CF0-74B0-A123-4691E1615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system with residual connection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use gradient descent to 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better “conditioned”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Called diagonal loading sometimes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23CDE-6CF0-74B0-A123-4691E1615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1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6F4F-F146-9841-B4BF-3E0766A0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Normalization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D91989-B0EF-65A0-3EC7-957A98492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290" y="1905000"/>
            <a:ext cx="2714324" cy="18288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BE5CFC-DF91-0086-0040-A2148960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98" y="1788954"/>
            <a:ext cx="6101123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4D62F-997A-0302-B902-8697E1130F37}"/>
              </a:ext>
            </a:extLst>
          </p:cNvPr>
          <p:cNvSpPr txBox="1"/>
          <p:nvPr/>
        </p:nvSpPr>
        <p:spPr>
          <a:xfrm>
            <a:off x="943222" y="595948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4"/>
              </a:rPr>
              <a:t>https://web.stanford.edu/~jurafsky/slp3/10.pdf</a:t>
            </a:r>
            <a:endParaRPr lang="en-US" sz="1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8456C2-4A8C-7ADF-488C-276D2809CDF3}"/>
              </a:ext>
            </a:extLst>
          </p:cNvPr>
          <p:cNvSpPr/>
          <p:nvPr/>
        </p:nvSpPr>
        <p:spPr>
          <a:xfrm>
            <a:off x="4094480" y="3576320"/>
            <a:ext cx="2184400" cy="3149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C01C6-8DE7-0611-96E6-9E8445FC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498" y="3765878"/>
            <a:ext cx="1226820" cy="640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DE786D-83CA-984D-7723-59054CD71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632" y="4557406"/>
            <a:ext cx="2363372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0C1C91-3A12-699C-2E18-13FE58380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544" y="265906"/>
            <a:ext cx="602672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0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A584-3AE0-0481-697C-C648A2F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Feedforward Layer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8287A-3EF6-C300-E038-6A4BA0EE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70" y="1799114"/>
            <a:ext cx="6101123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AB629-C6D8-06AA-189D-09C832351192}"/>
              </a:ext>
            </a:extLst>
          </p:cNvPr>
          <p:cNvSpPr txBox="1"/>
          <p:nvPr/>
        </p:nvSpPr>
        <p:spPr>
          <a:xfrm>
            <a:off x="943222" y="595948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35AC06-C776-3D85-5219-D3BD67318D75}"/>
              </a:ext>
            </a:extLst>
          </p:cNvPr>
          <p:cNvSpPr/>
          <p:nvPr/>
        </p:nvSpPr>
        <p:spPr>
          <a:xfrm>
            <a:off x="3921760" y="3012440"/>
            <a:ext cx="2133600" cy="365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7CC316-3881-721F-6256-CF23743BB857}"/>
                  </a:ext>
                </a:extLst>
              </p:cNvPr>
              <p:cNvSpPr txBox="1"/>
              <p:nvPr/>
            </p:nvSpPr>
            <p:spPr>
              <a:xfrm>
                <a:off x="7132320" y="2680900"/>
                <a:ext cx="15384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7CC316-3881-721F-6256-CF23743BB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2680900"/>
                <a:ext cx="1538433" cy="276999"/>
              </a:xfrm>
              <a:prstGeom prst="rect">
                <a:avLst/>
              </a:prstGeom>
              <a:blipFill>
                <a:blip r:embed="rId4"/>
                <a:stretch>
                  <a:fillRect l="-3279" t="-4545" r="-491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172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2E4D-B6A8-A39C-23F8-17F456FB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6C4F-D997-3447-35D1-394BA4F57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parameters to be trained?</a:t>
            </a:r>
          </a:p>
          <a:p>
            <a:r>
              <a:rPr lang="en-US" dirty="0"/>
              <a:t>Which part has most parameters?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6E64E3-97A6-3045-4FB4-7CCDE64E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877" y="2234418"/>
            <a:ext cx="6101123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8478C-9961-468B-5A32-0AAE00E75C49}"/>
              </a:ext>
            </a:extLst>
          </p:cNvPr>
          <p:cNvSpPr txBox="1"/>
          <p:nvPr/>
        </p:nvSpPr>
        <p:spPr>
          <a:xfrm>
            <a:off x="912742" y="606362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10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A647-6B46-DF5E-79C3-54C41960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Order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2A5F-822C-C013-5721-739A7450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Encode following two sentences</a:t>
            </a:r>
          </a:p>
          <a:p>
            <a:pPr marL="0" indent="0">
              <a:buNone/>
            </a:pPr>
            <a:r>
              <a:rPr lang="en-US" dirty="0"/>
              <a:t>	“It is good, isn’t it ?”  </a:t>
            </a:r>
            <a:r>
              <a:rPr lang="en-US" dirty="0" err="1"/>
              <a:t>v.s</a:t>
            </a:r>
            <a:r>
              <a:rPr lang="en-US" dirty="0"/>
              <a:t>. “it isn’t good, is it ?”</a:t>
            </a:r>
          </a:p>
          <a:p>
            <a:r>
              <a:rPr lang="en-US" dirty="0"/>
              <a:t>Take the hidden state at last time step as sentence embedding</a:t>
            </a:r>
          </a:p>
          <a:p>
            <a:r>
              <a:rPr lang="en-US" dirty="0"/>
              <a:t>The embeddings are the same!</a:t>
            </a:r>
          </a:p>
          <a:p>
            <a:r>
              <a:rPr lang="en-US" dirty="0"/>
              <a:t>How to break the symmetry?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25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E7AF-EBA9-C657-20AE-03AA98A1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1C618D-16E9-52A4-8FEF-7F51481B8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439" y="1447800"/>
            <a:ext cx="7374194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2FAFB-8601-CA1D-A861-F60ECEE282B8}"/>
              </a:ext>
            </a:extLst>
          </p:cNvPr>
          <p:cNvSpPr txBox="1"/>
          <p:nvPr/>
        </p:nvSpPr>
        <p:spPr>
          <a:xfrm>
            <a:off x="933062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1467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E91A-3780-7505-3D2F-D9EFA3EE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Position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9B87-8EAB-BADC-2A67-76F232DB4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Each position with a encoding vector</a:t>
                </a:r>
              </a:p>
              <a:p>
                <a:r>
                  <a:rPr lang="en-US" dirty="0" err="1"/>
                  <a:t>E.g</a:t>
                </a:r>
                <a:r>
                  <a:rPr lang="en-US" dirty="0"/>
                  <a:t>, sinusoidal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it helps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9B87-8EAB-BADC-2A67-76F232DB4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47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BBC5940-541A-353D-57EF-DD7318B4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259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7BBD2-5851-A344-0517-0FF305B86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80" y="3235960"/>
            <a:ext cx="50588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451D-D913-7A1A-2B81-2C7FB572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C0352-55EA-3295-DC23-B0FE080F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skip gram: a 2-layer network</a:t>
            </a:r>
          </a:p>
          <a:p>
            <a:r>
              <a:rPr lang="en-US" dirty="0"/>
              <a:t>e.g., receive a training sample (x=the, y=quick)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0B0B088-135D-4BC4-0F6B-25530F6D10E9}"/>
              </a:ext>
            </a:extLst>
          </p:cNvPr>
          <p:cNvGrpSpPr/>
          <p:nvPr/>
        </p:nvGrpSpPr>
        <p:grpSpPr>
          <a:xfrm>
            <a:off x="1257300" y="3178741"/>
            <a:ext cx="1369060" cy="2058580"/>
            <a:chOff x="1257300" y="3351461"/>
            <a:chExt cx="1369060" cy="20585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C69F24-D709-E629-169B-C045C309FFB8}"/>
                </a:ext>
              </a:extLst>
            </p:cNvPr>
            <p:cNvSpPr txBox="1"/>
            <p:nvPr/>
          </p:nvSpPr>
          <p:spPr>
            <a:xfrm>
              <a:off x="1305322" y="3351461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B3D7FA9-5117-91A6-61A3-C0702E0A01C2}"/>
                </a:ext>
              </a:extLst>
            </p:cNvPr>
            <p:cNvGrpSpPr/>
            <p:nvPr/>
          </p:nvGrpSpPr>
          <p:grpSpPr>
            <a:xfrm>
              <a:off x="1767840" y="3383280"/>
              <a:ext cx="858520" cy="2026761"/>
              <a:chOff x="1767840" y="3383280"/>
              <a:chExt cx="858520" cy="202676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C37180-3CE9-8884-5D7C-2A60B21CEFB6}"/>
                  </a:ext>
                </a:extLst>
              </p:cNvPr>
              <p:cNvSpPr/>
              <p:nvPr/>
            </p:nvSpPr>
            <p:spPr>
              <a:xfrm>
                <a:off x="176784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3F456B-E36C-7EB9-4D23-226BA21484FB}"/>
                  </a:ext>
                </a:extLst>
              </p:cNvPr>
              <p:cNvSpPr/>
              <p:nvPr/>
            </p:nvSpPr>
            <p:spPr>
              <a:xfrm>
                <a:off x="198120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7BB7D5-D738-DB12-4F9D-0E7C89708834}"/>
                  </a:ext>
                </a:extLst>
              </p:cNvPr>
              <p:cNvSpPr/>
              <p:nvPr/>
            </p:nvSpPr>
            <p:spPr>
              <a:xfrm>
                <a:off x="219456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7CDC3F-CE10-0793-E61A-0A66B8DF3AFA}"/>
                  </a:ext>
                </a:extLst>
              </p:cNvPr>
              <p:cNvSpPr/>
              <p:nvPr/>
            </p:nvSpPr>
            <p:spPr>
              <a:xfrm>
                <a:off x="240792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C51777-1CA4-E683-D1AB-3F0E182B7383}"/>
                  </a:ext>
                </a:extLst>
              </p:cNvPr>
              <p:cNvSpPr/>
              <p:nvPr/>
            </p:nvSpPr>
            <p:spPr>
              <a:xfrm>
                <a:off x="176784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1864F8-016E-7FB7-D231-051864F01B88}"/>
                  </a:ext>
                </a:extLst>
              </p:cNvPr>
              <p:cNvSpPr/>
              <p:nvPr/>
            </p:nvSpPr>
            <p:spPr>
              <a:xfrm>
                <a:off x="198120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F5763E-0DC2-E269-A8C0-1179F9C24E4A}"/>
                  </a:ext>
                </a:extLst>
              </p:cNvPr>
              <p:cNvSpPr/>
              <p:nvPr/>
            </p:nvSpPr>
            <p:spPr>
              <a:xfrm>
                <a:off x="219456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A4EE4B-65FC-C642-81D6-485FB385FEC6}"/>
                  </a:ext>
                </a:extLst>
              </p:cNvPr>
              <p:cNvSpPr/>
              <p:nvPr/>
            </p:nvSpPr>
            <p:spPr>
              <a:xfrm>
                <a:off x="240792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52F018-1F4C-0BEE-99DB-D7079802D0E3}"/>
                  </a:ext>
                </a:extLst>
              </p:cNvPr>
              <p:cNvSpPr/>
              <p:nvPr/>
            </p:nvSpPr>
            <p:spPr>
              <a:xfrm>
                <a:off x="176784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49FA63-5802-2B0C-466C-B25C0B445FF3}"/>
                  </a:ext>
                </a:extLst>
              </p:cNvPr>
              <p:cNvSpPr/>
              <p:nvPr/>
            </p:nvSpPr>
            <p:spPr>
              <a:xfrm>
                <a:off x="198120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477516-68AC-2B4B-5C73-277BAA52FE08}"/>
                  </a:ext>
                </a:extLst>
              </p:cNvPr>
              <p:cNvSpPr/>
              <p:nvPr/>
            </p:nvSpPr>
            <p:spPr>
              <a:xfrm>
                <a:off x="219456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B783FA-9842-2BD5-36CD-2C5ECFF1CC23}"/>
                  </a:ext>
                </a:extLst>
              </p:cNvPr>
              <p:cNvSpPr/>
              <p:nvPr/>
            </p:nvSpPr>
            <p:spPr>
              <a:xfrm>
                <a:off x="240792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1E69A-8791-DF3C-BA04-29B01D4E01E8}"/>
                  </a:ext>
                </a:extLst>
              </p:cNvPr>
              <p:cNvSpPr/>
              <p:nvPr/>
            </p:nvSpPr>
            <p:spPr>
              <a:xfrm>
                <a:off x="177292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BCF502-8308-BAF3-F329-F48554AAEF03}"/>
                  </a:ext>
                </a:extLst>
              </p:cNvPr>
              <p:cNvSpPr/>
              <p:nvPr/>
            </p:nvSpPr>
            <p:spPr>
              <a:xfrm>
                <a:off x="198628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FAA90F1-B52E-485A-5DEF-7167C83C0B36}"/>
                  </a:ext>
                </a:extLst>
              </p:cNvPr>
              <p:cNvSpPr/>
              <p:nvPr/>
            </p:nvSpPr>
            <p:spPr>
              <a:xfrm>
                <a:off x="219964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88BEF7-5FA7-75DA-A605-C240D612C74E}"/>
                  </a:ext>
                </a:extLst>
              </p:cNvPr>
              <p:cNvSpPr/>
              <p:nvPr/>
            </p:nvSpPr>
            <p:spPr>
              <a:xfrm>
                <a:off x="241300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99B876-68B9-8FDD-646A-42709AD14318}"/>
                  </a:ext>
                </a:extLst>
              </p:cNvPr>
              <p:cNvSpPr/>
              <p:nvPr/>
            </p:nvSpPr>
            <p:spPr>
              <a:xfrm>
                <a:off x="177292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F8FBF9-D2A4-0D46-BCFB-1BE69FB81D7C}"/>
                  </a:ext>
                </a:extLst>
              </p:cNvPr>
              <p:cNvSpPr/>
              <p:nvPr/>
            </p:nvSpPr>
            <p:spPr>
              <a:xfrm>
                <a:off x="198628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3FCA36-E22F-80DC-3494-20FB27F52D8E}"/>
                  </a:ext>
                </a:extLst>
              </p:cNvPr>
              <p:cNvSpPr/>
              <p:nvPr/>
            </p:nvSpPr>
            <p:spPr>
              <a:xfrm>
                <a:off x="219964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EB4BF2-D356-3B44-CC60-8DD6D03BEAF3}"/>
                  </a:ext>
                </a:extLst>
              </p:cNvPr>
              <p:cNvSpPr/>
              <p:nvPr/>
            </p:nvSpPr>
            <p:spPr>
              <a:xfrm>
                <a:off x="241300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DEA30B1-EEE8-B55C-54EA-CA9E1164FC31}"/>
                  </a:ext>
                </a:extLst>
              </p:cNvPr>
              <p:cNvSpPr/>
              <p:nvPr/>
            </p:nvSpPr>
            <p:spPr>
              <a:xfrm>
                <a:off x="177292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3AB272-326B-A668-01B5-79A623B8D0E4}"/>
                  </a:ext>
                </a:extLst>
              </p:cNvPr>
              <p:cNvSpPr/>
              <p:nvPr/>
            </p:nvSpPr>
            <p:spPr>
              <a:xfrm>
                <a:off x="198628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FBA228-501B-8E55-60F7-38F3047D0DA2}"/>
                  </a:ext>
                </a:extLst>
              </p:cNvPr>
              <p:cNvSpPr/>
              <p:nvPr/>
            </p:nvSpPr>
            <p:spPr>
              <a:xfrm>
                <a:off x="219964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6981E70-097F-2B24-D2A0-41662A155418}"/>
                  </a:ext>
                </a:extLst>
              </p:cNvPr>
              <p:cNvSpPr/>
              <p:nvPr/>
            </p:nvSpPr>
            <p:spPr>
              <a:xfrm>
                <a:off x="241300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17E6D66-2319-21FE-DAB9-432AC347A622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17E6D66-2319-21FE-DAB9-432AC347A6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A4206B-A54E-F2B3-4A8D-C4BD9E8A4834}"/>
                  </a:ext>
                </a:extLst>
              </p:cNvPr>
              <p:cNvSpPr/>
              <p:nvPr/>
            </p:nvSpPr>
            <p:spPr>
              <a:xfrm>
                <a:off x="1767840" y="4023360"/>
                <a:ext cx="853440" cy="7466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5E7FCF-DF37-E374-5593-C2EFC5AEC320}"/>
                </a:ext>
              </a:extLst>
            </p:cNvPr>
            <p:cNvSpPr txBox="1"/>
            <p:nvPr/>
          </p:nvSpPr>
          <p:spPr>
            <a:xfrm>
              <a:off x="1307862" y="3599906"/>
              <a:ext cx="62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ECF524-0B96-7673-A9C1-2FA5915E260D}"/>
                </a:ext>
              </a:extLst>
            </p:cNvPr>
            <p:cNvSpPr txBox="1"/>
            <p:nvPr/>
          </p:nvSpPr>
          <p:spPr>
            <a:xfrm>
              <a:off x="1257300" y="4712690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quick</a:t>
              </a:r>
            </a:p>
          </p:txBody>
        </p: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70471BEF-2716-F78D-1E82-2A6B7F3467BC}"/>
              </a:ext>
            </a:extLst>
          </p:cNvPr>
          <p:cNvSpPr/>
          <p:nvPr/>
        </p:nvSpPr>
        <p:spPr>
          <a:xfrm>
            <a:off x="944880" y="3241040"/>
            <a:ext cx="340360" cy="13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25FC4-9979-4FD8-133F-832290E121DA}"/>
              </a:ext>
            </a:extLst>
          </p:cNvPr>
          <p:cNvSpPr txBox="1"/>
          <p:nvPr/>
        </p:nvSpPr>
        <p:spPr>
          <a:xfrm>
            <a:off x="467360" y="559816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Look-up embedding layer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9A6F63-0477-E6B0-CB53-9BB301327789}"/>
              </a:ext>
            </a:extLst>
          </p:cNvPr>
          <p:cNvGrpSpPr/>
          <p:nvPr/>
        </p:nvGrpSpPr>
        <p:grpSpPr>
          <a:xfrm>
            <a:off x="4193540" y="3170227"/>
            <a:ext cx="1618298" cy="2067094"/>
            <a:chOff x="1767840" y="3342947"/>
            <a:chExt cx="1618298" cy="206709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B932A4-577C-8B75-1744-E0D815FA0AB6}"/>
                </a:ext>
              </a:extLst>
            </p:cNvPr>
            <p:cNvSpPr txBox="1"/>
            <p:nvPr/>
          </p:nvSpPr>
          <p:spPr>
            <a:xfrm>
              <a:off x="2626181" y="3342947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78D35E-6FE3-683F-3B69-E72304C023C0}"/>
                </a:ext>
              </a:extLst>
            </p:cNvPr>
            <p:cNvGrpSpPr/>
            <p:nvPr/>
          </p:nvGrpSpPr>
          <p:grpSpPr>
            <a:xfrm>
              <a:off x="1767840" y="3383280"/>
              <a:ext cx="858520" cy="2026761"/>
              <a:chOff x="1767840" y="3383280"/>
              <a:chExt cx="858520" cy="2026761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E9211C6-0A4F-1228-2829-7741284CC59C}"/>
                  </a:ext>
                </a:extLst>
              </p:cNvPr>
              <p:cNvSpPr/>
              <p:nvPr/>
            </p:nvSpPr>
            <p:spPr>
              <a:xfrm>
                <a:off x="176784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911AAAF-5517-46A1-67D9-382169F31E85}"/>
                  </a:ext>
                </a:extLst>
              </p:cNvPr>
              <p:cNvSpPr/>
              <p:nvPr/>
            </p:nvSpPr>
            <p:spPr>
              <a:xfrm>
                <a:off x="198120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C1DE30D-E415-B8DE-2323-4F539BAAA15A}"/>
                  </a:ext>
                </a:extLst>
              </p:cNvPr>
              <p:cNvSpPr/>
              <p:nvPr/>
            </p:nvSpPr>
            <p:spPr>
              <a:xfrm>
                <a:off x="219456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165016-0614-AB9B-E8BF-B9F7CB43CA6C}"/>
                  </a:ext>
                </a:extLst>
              </p:cNvPr>
              <p:cNvSpPr/>
              <p:nvPr/>
            </p:nvSpPr>
            <p:spPr>
              <a:xfrm>
                <a:off x="240792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D02BD4-80E0-DBB0-756A-896B913379BA}"/>
                  </a:ext>
                </a:extLst>
              </p:cNvPr>
              <p:cNvSpPr/>
              <p:nvPr/>
            </p:nvSpPr>
            <p:spPr>
              <a:xfrm>
                <a:off x="176784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682E969-1FD1-947E-5CEE-A7D622C77224}"/>
                  </a:ext>
                </a:extLst>
              </p:cNvPr>
              <p:cNvSpPr/>
              <p:nvPr/>
            </p:nvSpPr>
            <p:spPr>
              <a:xfrm>
                <a:off x="198120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E882C4D-3BAF-CBBB-C5B7-AE5AEE56349C}"/>
                  </a:ext>
                </a:extLst>
              </p:cNvPr>
              <p:cNvSpPr/>
              <p:nvPr/>
            </p:nvSpPr>
            <p:spPr>
              <a:xfrm>
                <a:off x="219456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C6889C9-B74F-31FD-9954-0BE056788B70}"/>
                  </a:ext>
                </a:extLst>
              </p:cNvPr>
              <p:cNvSpPr/>
              <p:nvPr/>
            </p:nvSpPr>
            <p:spPr>
              <a:xfrm>
                <a:off x="240792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3A85817-4853-9C79-CB0B-3C7DCE913F7E}"/>
                  </a:ext>
                </a:extLst>
              </p:cNvPr>
              <p:cNvSpPr/>
              <p:nvPr/>
            </p:nvSpPr>
            <p:spPr>
              <a:xfrm>
                <a:off x="176784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E918B81-901D-698C-C170-8A373BD6A459}"/>
                  </a:ext>
                </a:extLst>
              </p:cNvPr>
              <p:cNvSpPr/>
              <p:nvPr/>
            </p:nvSpPr>
            <p:spPr>
              <a:xfrm>
                <a:off x="198120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83DD0A4-88D5-61F2-3A7F-86A7EFAA7966}"/>
                  </a:ext>
                </a:extLst>
              </p:cNvPr>
              <p:cNvSpPr/>
              <p:nvPr/>
            </p:nvSpPr>
            <p:spPr>
              <a:xfrm>
                <a:off x="219456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896F4B-7523-8236-8072-B7DA8959E010}"/>
                  </a:ext>
                </a:extLst>
              </p:cNvPr>
              <p:cNvSpPr/>
              <p:nvPr/>
            </p:nvSpPr>
            <p:spPr>
              <a:xfrm>
                <a:off x="240792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1BA28A1-E6BF-70E7-61F3-E959B1350325}"/>
                  </a:ext>
                </a:extLst>
              </p:cNvPr>
              <p:cNvSpPr/>
              <p:nvPr/>
            </p:nvSpPr>
            <p:spPr>
              <a:xfrm>
                <a:off x="177292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2884AC-E6D9-DCFB-0A35-BA394442FD4C}"/>
                  </a:ext>
                </a:extLst>
              </p:cNvPr>
              <p:cNvSpPr/>
              <p:nvPr/>
            </p:nvSpPr>
            <p:spPr>
              <a:xfrm>
                <a:off x="198628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1D29E36-4D1C-BFD7-9CDA-E47713A0BC58}"/>
                  </a:ext>
                </a:extLst>
              </p:cNvPr>
              <p:cNvSpPr/>
              <p:nvPr/>
            </p:nvSpPr>
            <p:spPr>
              <a:xfrm>
                <a:off x="219964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94AEA38-921D-C89B-CE53-E619D8BF8FAA}"/>
                  </a:ext>
                </a:extLst>
              </p:cNvPr>
              <p:cNvSpPr/>
              <p:nvPr/>
            </p:nvSpPr>
            <p:spPr>
              <a:xfrm>
                <a:off x="241300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F23EE39-B9BD-11FD-0641-A0D6D850DD0B}"/>
                  </a:ext>
                </a:extLst>
              </p:cNvPr>
              <p:cNvSpPr/>
              <p:nvPr/>
            </p:nvSpPr>
            <p:spPr>
              <a:xfrm>
                <a:off x="177292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9ACE08-9F68-7089-3906-98D5AB295986}"/>
                  </a:ext>
                </a:extLst>
              </p:cNvPr>
              <p:cNvSpPr/>
              <p:nvPr/>
            </p:nvSpPr>
            <p:spPr>
              <a:xfrm>
                <a:off x="198628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76A5644-CFD5-DF38-688E-0D24BB6BAC4E}"/>
                  </a:ext>
                </a:extLst>
              </p:cNvPr>
              <p:cNvSpPr/>
              <p:nvPr/>
            </p:nvSpPr>
            <p:spPr>
              <a:xfrm>
                <a:off x="219964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FAC0108-476B-27EE-6827-F21835FEC66C}"/>
                  </a:ext>
                </a:extLst>
              </p:cNvPr>
              <p:cNvSpPr/>
              <p:nvPr/>
            </p:nvSpPr>
            <p:spPr>
              <a:xfrm>
                <a:off x="241300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B68DE45-20E2-2ECB-0F3F-78EBBB1F962B}"/>
                  </a:ext>
                </a:extLst>
              </p:cNvPr>
              <p:cNvSpPr/>
              <p:nvPr/>
            </p:nvSpPr>
            <p:spPr>
              <a:xfrm>
                <a:off x="177292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4097653-1948-CB42-096C-BC6E41369478}"/>
                  </a:ext>
                </a:extLst>
              </p:cNvPr>
              <p:cNvSpPr/>
              <p:nvPr/>
            </p:nvSpPr>
            <p:spPr>
              <a:xfrm>
                <a:off x="198628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8C030BC-508D-AD57-5606-3C723F5F4646}"/>
                  </a:ext>
                </a:extLst>
              </p:cNvPr>
              <p:cNvSpPr/>
              <p:nvPr/>
            </p:nvSpPr>
            <p:spPr>
              <a:xfrm>
                <a:off x="219964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6F9130F-7398-EC3D-25D5-8EB5A134E8D3}"/>
                  </a:ext>
                </a:extLst>
              </p:cNvPr>
              <p:cNvSpPr/>
              <p:nvPr/>
            </p:nvSpPr>
            <p:spPr>
              <a:xfrm>
                <a:off x="241300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52F36B89-DF6D-3F8A-6C51-41CE0A6DA96D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52F36B89-DF6D-3F8A-6C51-41CE0A6DA9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267E8B5-20A6-E0BB-7FEA-AA2726798AF3}"/>
                  </a:ext>
                </a:extLst>
              </p:cNvPr>
              <p:cNvSpPr/>
              <p:nvPr/>
            </p:nvSpPr>
            <p:spPr>
              <a:xfrm>
                <a:off x="1767840" y="4023360"/>
                <a:ext cx="853440" cy="7466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686F87B-C7E6-5057-7F61-8DAA1670BBDC}"/>
                </a:ext>
              </a:extLst>
            </p:cNvPr>
            <p:cNvSpPr txBox="1"/>
            <p:nvPr/>
          </p:nvSpPr>
          <p:spPr>
            <a:xfrm>
              <a:off x="2623463" y="3560027"/>
              <a:ext cx="62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fox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CDC848-3B20-5C18-E8F1-3265EEAF4155}"/>
                </a:ext>
              </a:extLst>
            </p:cNvPr>
            <p:cNvSpPr txBox="1"/>
            <p:nvPr/>
          </p:nvSpPr>
          <p:spPr>
            <a:xfrm>
              <a:off x="2629218" y="4729995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quick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C7BC5CD-E5B2-976E-1AB1-0A70256A79A8}"/>
              </a:ext>
            </a:extLst>
          </p:cNvPr>
          <p:cNvGrpSpPr/>
          <p:nvPr/>
        </p:nvGrpSpPr>
        <p:grpSpPr>
          <a:xfrm>
            <a:off x="3205361" y="3193509"/>
            <a:ext cx="508000" cy="1178363"/>
            <a:chOff x="3205361" y="3193509"/>
            <a:chExt cx="508000" cy="11783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2E63D93-6155-ECD0-B58F-7B63E9466855}"/>
                </a:ext>
              </a:extLst>
            </p:cNvPr>
            <p:cNvSpPr/>
            <p:nvPr/>
          </p:nvSpPr>
          <p:spPr>
            <a:xfrm>
              <a:off x="3291840" y="351843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3C79367-F5E9-7292-D61B-BA44E3B705A0}"/>
                </a:ext>
              </a:extLst>
            </p:cNvPr>
            <p:cNvSpPr/>
            <p:nvPr/>
          </p:nvSpPr>
          <p:spPr>
            <a:xfrm>
              <a:off x="3291840" y="373179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181974-9B84-9D92-EA26-1F7C15B0DE67}"/>
                </a:ext>
              </a:extLst>
            </p:cNvPr>
            <p:cNvSpPr/>
            <p:nvPr/>
          </p:nvSpPr>
          <p:spPr>
            <a:xfrm>
              <a:off x="3291840" y="394515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1A3B0E-70CA-197D-0358-495F164C9D24}"/>
                </a:ext>
              </a:extLst>
            </p:cNvPr>
            <p:cNvSpPr/>
            <p:nvPr/>
          </p:nvSpPr>
          <p:spPr>
            <a:xfrm>
              <a:off x="3291840" y="415851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B0B7B-31E9-DE88-B84D-A6632900FE79}"/>
                </a:ext>
              </a:extLst>
            </p:cNvPr>
            <p:cNvSpPr txBox="1"/>
            <p:nvPr/>
          </p:nvSpPr>
          <p:spPr>
            <a:xfrm>
              <a:off x="3205361" y="3193509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B89189A-E8C0-D8EE-BFD2-0BD28ECE8B90}"/>
              </a:ext>
            </a:extLst>
          </p:cNvPr>
          <p:cNvCxnSpPr>
            <a:cxnSpLocks/>
          </p:cNvCxnSpPr>
          <p:nvPr/>
        </p:nvCxnSpPr>
        <p:spPr>
          <a:xfrm>
            <a:off x="2615605" y="3210560"/>
            <a:ext cx="701278" cy="3078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8BA60AF-A4E9-1FA5-E60E-F8DBEBB395B4}"/>
              </a:ext>
            </a:extLst>
          </p:cNvPr>
          <p:cNvCxnSpPr>
            <a:cxnSpLocks/>
          </p:cNvCxnSpPr>
          <p:nvPr/>
        </p:nvCxnSpPr>
        <p:spPr>
          <a:xfrm flipH="1">
            <a:off x="2626360" y="4371872"/>
            <a:ext cx="658495" cy="8654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5F29283-372B-8DEB-6A8B-2538ACE0D2AD}"/>
              </a:ext>
            </a:extLst>
          </p:cNvPr>
          <p:cNvCxnSpPr>
            <a:cxnSpLocks/>
          </p:cNvCxnSpPr>
          <p:nvPr/>
        </p:nvCxnSpPr>
        <p:spPr>
          <a:xfrm flipH="1">
            <a:off x="3494802" y="3210560"/>
            <a:ext cx="701278" cy="3078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11341A1-660F-1843-80CD-5876BA13392A}"/>
              </a:ext>
            </a:extLst>
          </p:cNvPr>
          <p:cNvCxnSpPr>
            <a:cxnSpLocks/>
          </p:cNvCxnSpPr>
          <p:nvPr/>
        </p:nvCxnSpPr>
        <p:spPr>
          <a:xfrm>
            <a:off x="3527107" y="4371871"/>
            <a:ext cx="658495" cy="8654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B66BF621-0D62-997E-B6A3-81AE3FB95AEB}"/>
              </a:ext>
            </a:extLst>
          </p:cNvPr>
          <p:cNvSpPr/>
          <p:nvPr/>
        </p:nvSpPr>
        <p:spPr>
          <a:xfrm>
            <a:off x="5689421" y="3136973"/>
            <a:ext cx="456961" cy="217393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25EE1A0-A72C-BD04-D70D-0B920418463E}"/>
              </a:ext>
            </a:extLst>
          </p:cNvPr>
          <p:cNvSpPr txBox="1"/>
          <p:nvPr/>
        </p:nvSpPr>
        <p:spPr>
          <a:xfrm>
            <a:off x="3990241" y="5577920"/>
            <a:ext cx="1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layer</a:t>
            </a:r>
          </a:p>
        </p:txBody>
      </p: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D53FEF8E-106B-5F1D-8B21-AA1BFE854E8B}"/>
              </a:ext>
            </a:extLst>
          </p:cNvPr>
          <p:cNvCxnSpPr>
            <a:cxnSpLocks/>
          </p:cNvCxnSpPr>
          <p:nvPr/>
        </p:nvCxnSpPr>
        <p:spPr>
          <a:xfrm flipV="1">
            <a:off x="5682270" y="3945152"/>
            <a:ext cx="464112" cy="297151"/>
          </a:xfrm>
          <a:prstGeom prst="curvedConnector3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1B15C238-1EDD-C53A-71CC-F9DC18D523BC}"/>
              </a:ext>
            </a:extLst>
          </p:cNvPr>
          <p:cNvSpPr txBox="1"/>
          <p:nvPr/>
        </p:nvSpPr>
        <p:spPr>
          <a:xfrm>
            <a:off x="5559881" y="5585478"/>
            <a:ext cx="109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315A35-D17D-CFDF-3E79-F033EBB1A6D9}"/>
              </a:ext>
            </a:extLst>
          </p:cNvPr>
          <p:cNvCxnSpPr>
            <a:cxnSpLocks/>
          </p:cNvCxnSpPr>
          <p:nvPr/>
        </p:nvCxnSpPr>
        <p:spPr>
          <a:xfrm flipV="1">
            <a:off x="5559881" y="4695774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E78DA422-6AD0-991A-6515-93CCE8D6BE1B}"/>
              </a:ext>
            </a:extLst>
          </p:cNvPr>
          <p:cNvSpPr txBox="1"/>
          <p:nvPr/>
        </p:nvSpPr>
        <p:spPr>
          <a:xfrm>
            <a:off x="6756400" y="455660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P(y=quick)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F92031-1608-AC5D-E7BF-B66BA5491A13}"/>
              </a:ext>
            </a:extLst>
          </p:cNvPr>
          <p:cNvSpPr txBox="1"/>
          <p:nvPr/>
        </p:nvSpPr>
        <p:spPr>
          <a:xfrm>
            <a:off x="7248663" y="499086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Maximize it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27B0CEE-9AC4-FB0E-B61E-8745C14CE323}"/>
              </a:ext>
            </a:extLst>
          </p:cNvPr>
          <p:cNvSpPr/>
          <p:nvPr/>
        </p:nvSpPr>
        <p:spPr>
          <a:xfrm>
            <a:off x="6786425" y="4450080"/>
            <a:ext cx="1280160" cy="5407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34958ED-7349-33F4-2BAD-6E3C819D7068}"/>
              </a:ext>
            </a:extLst>
          </p:cNvPr>
          <p:cNvCxnSpPr>
            <a:cxnSpLocks/>
          </p:cNvCxnSpPr>
          <p:nvPr/>
        </p:nvCxnSpPr>
        <p:spPr>
          <a:xfrm flipV="1">
            <a:off x="5509218" y="3507895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6662C7A1-1CC2-F4B8-F432-60E74B9CBA81}"/>
              </a:ext>
            </a:extLst>
          </p:cNvPr>
          <p:cNvSpPr txBox="1"/>
          <p:nvPr/>
        </p:nvSpPr>
        <p:spPr>
          <a:xfrm>
            <a:off x="6716075" y="330571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P(y=fox)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026D295-E575-C1C1-94B8-272645E763B2}"/>
              </a:ext>
            </a:extLst>
          </p:cNvPr>
          <p:cNvCxnSpPr>
            <a:cxnSpLocks/>
          </p:cNvCxnSpPr>
          <p:nvPr/>
        </p:nvCxnSpPr>
        <p:spPr>
          <a:xfrm flipV="1">
            <a:off x="5509218" y="3252370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C4179F1-35C1-C6F9-849E-BCA85781FF71}"/>
              </a:ext>
            </a:extLst>
          </p:cNvPr>
          <p:cNvSpPr txBox="1"/>
          <p:nvPr/>
        </p:nvSpPr>
        <p:spPr>
          <a:xfrm>
            <a:off x="6726413" y="305146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P(y=the)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309643-91FC-99BA-6C53-7A81D4CCC06C}"/>
                  </a:ext>
                </a:extLst>
              </p:cNvPr>
              <p:cNvSpPr txBox="1"/>
              <p:nvPr/>
            </p:nvSpPr>
            <p:spPr>
              <a:xfrm>
                <a:off x="6375399" y="5444332"/>
                <a:ext cx="33288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309643-91FC-99BA-6C53-7A81D4CCC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99" y="5444332"/>
                <a:ext cx="3328860" cy="622350"/>
              </a:xfrm>
              <a:prstGeom prst="rect">
                <a:avLst/>
              </a:prstGeom>
              <a:blipFill>
                <a:blip r:embed="rId3"/>
                <a:stretch>
                  <a:fillRect t="-22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AE049-0E09-F7C5-D634-372824B404D4}"/>
                  </a:ext>
                </a:extLst>
              </p:cNvPr>
              <p:cNvSpPr txBox="1"/>
              <p:nvPr/>
            </p:nvSpPr>
            <p:spPr>
              <a:xfrm>
                <a:off x="2024769" y="5321161"/>
                <a:ext cx="281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AE049-0E09-F7C5-D634-372824B4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69" y="5321161"/>
                <a:ext cx="281551" cy="276999"/>
              </a:xfrm>
              <a:prstGeom prst="rect">
                <a:avLst/>
              </a:prstGeom>
              <a:blipFill>
                <a:blip r:embed="rId4"/>
                <a:stretch>
                  <a:fillRect l="-17391" r="-1304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B529-992A-B328-30B0-9A5CE1EBA34D}"/>
                  </a:ext>
                </a:extLst>
              </p:cNvPr>
              <p:cNvSpPr txBox="1"/>
              <p:nvPr/>
            </p:nvSpPr>
            <p:spPr>
              <a:xfrm>
                <a:off x="4518660" y="5325225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B529-992A-B328-30B0-9A5CE1EBA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60" y="5325225"/>
                <a:ext cx="200889" cy="276999"/>
              </a:xfrm>
              <a:prstGeom prst="rect">
                <a:avLst/>
              </a:prstGeom>
              <a:blipFill>
                <a:blip r:embed="rId5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1D9CBE7-4ED8-DF5D-B99C-C2B91DB16366}"/>
              </a:ext>
            </a:extLst>
          </p:cNvPr>
          <p:cNvSpPr txBox="1"/>
          <p:nvPr/>
        </p:nvSpPr>
        <p:spPr>
          <a:xfrm>
            <a:off x="8919983" y="3653806"/>
            <a:ext cx="274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order information!</a:t>
            </a:r>
          </a:p>
        </p:txBody>
      </p:sp>
    </p:spTree>
    <p:extLst>
      <p:ext uri="{BB962C8B-B14F-4D97-AF65-F5344CB8AC3E}">
        <p14:creationId xmlns:p14="http://schemas.microsoft.com/office/powerpoint/2010/main" val="32153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133" grpId="0" animBg="1"/>
      <p:bldP spid="134" grpId="0"/>
      <p:bldP spid="138" grpId="0"/>
      <p:bldP spid="143" grpId="0"/>
      <p:bldP spid="145" grpId="0"/>
      <p:bldP spid="146" grpId="0" animBg="1"/>
      <p:bldP spid="150" grpId="0"/>
      <p:bldP spid="152" grpId="0"/>
      <p:bldP spid="9" grpId="0"/>
      <p:bldP spid="11" grpId="0"/>
      <p:bldP spid="21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728C-CF30-0106-A183-BC86D293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Position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83C02-4022-78C2-4B3A-DCE1D252E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:r>
                  <a:rPr lang="en-US" dirty="0" err="1"/>
                  <a:t>ALiBi’s</a:t>
                </a:r>
                <a:r>
                  <a:rPr lang="en-US" dirty="0"/>
                  <a:t> raw 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Encourage to pay more attention to nearby tokens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83C02-4022-78C2-4B3A-DCE1D252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3A57B5-7F3E-BF8A-9271-2E961698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" y="3561080"/>
            <a:ext cx="8743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5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671A-3251-D2EE-BD71-EF676102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RoPE</a:t>
            </a:r>
            <a:r>
              <a:rPr lang="en-US" dirty="0"/>
              <a:t>: Another Relative Position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43EDE77-555C-AAEB-CE3D-21DB94AF6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big, their inner product is small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43EDE77-555C-AAEB-CE3D-21DB94AF6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4DC728-CF4E-A812-99B0-5451EA3F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80" y="1497648"/>
            <a:ext cx="7569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3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8DC-2400-6D95-F3FA-F7803B90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0DB-ED91-7892-BC38-1D35FD01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dive of “Nonlinear layers”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Transformer</a:t>
            </a:r>
          </a:p>
          <a:p>
            <a:r>
              <a:rPr lang="en-US" dirty="0"/>
              <a:t>Transformer Language Models</a:t>
            </a:r>
          </a:p>
          <a:p>
            <a:r>
              <a:rPr lang="en-US" dirty="0"/>
              <a:t>Representations in Transformer</a:t>
            </a:r>
          </a:p>
        </p:txBody>
      </p:sp>
    </p:spTree>
    <p:extLst>
      <p:ext uri="{BB962C8B-B14F-4D97-AF65-F5344CB8AC3E}">
        <p14:creationId xmlns:p14="http://schemas.microsoft.com/office/powerpoint/2010/main" val="30088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5259-0EB8-BD01-8BEB-4CA4FE75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Language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BA4D4-F851-796E-CC78-1948D9C1B763}"/>
              </a:ext>
            </a:extLst>
          </p:cNvPr>
          <p:cNvSpPr txBox="1"/>
          <p:nvPr/>
        </p:nvSpPr>
        <p:spPr>
          <a:xfrm>
            <a:off x="943222" y="6151592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err="1">
                <a:hlinkClick r:id="rId2"/>
              </a:rPr>
              <a:t>web.stanford.edu</a:t>
            </a:r>
            <a:r>
              <a:rPr lang="en-US" sz="1200" dirty="0">
                <a:hlinkClick r:id="rId2"/>
              </a:rPr>
              <a:t>/~</a:t>
            </a:r>
            <a:r>
              <a:rPr lang="en-US" sz="1200" dirty="0" err="1">
                <a:hlinkClick r:id="rId2"/>
              </a:rPr>
              <a:t>jurafsky</a:t>
            </a:r>
            <a:r>
              <a:rPr lang="en-US" sz="1200" dirty="0">
                <a:hlinkClick r:id="rId2"/>
              </a:rPr>
              <a:t>/slp3/11.pdf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22165-8914-72FB-3DB4-A4FFA0740E89}"/>
              </a:ext>
            </a:extLst>
          </p:cNvPr>
          <p:cNvSpPr txBox="1"/>
          <p:nvPr/>
        </p:nvSpPr>
        <p:spPr>
          <a:xfrm>
            <a:off x="8052758" y="2061786"/>
            <a:ext cx="361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Sees left and right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attention mask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E19F84-D39F-2DFF-C421-0630672C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49" y="1470343"/>
            <a:ext cx="69416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6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DF6B-40EF-C2FF-F54B-CB908B3E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11F8-BC0F-A66E-2B63-13E6F35F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encoder model</a:t>
            </a:r>
          </a:p>
          <a:p>
            <a:r>
              <a:rPr lang="en-US" dirty="0"/>
              <a:t>E.g. BERT</a:t>
            </a:r>
          </a:p>
          <a:p>
            <a:r>
              <a:rPr lang="en-US" dirty="0"/>
              <a:t>Application: language understanding tasks</a:t>
            </a:r>
          </a:p>
        </p:txBody>
      </p:sp>
    </p:spTree>
    <p:extLst>
      <p:ext uri="{BB962C8B-B14F-4D97-AF65-F5344CB8AC3E}">
        <p14:creationId xmlns:p14="http://schemas.microsoft.com/office/powerpoint/2010/main" val="1024064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3D36-32B7-2502-EB54-4B22E0B4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Language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2CE469-F984-1751-06E9-18CC4BFAA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880" y="1690688"/>
            <a:ext cx="8229600" cy="4114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46CE7-ADBD-17B8-8132-7E6052FE9218}"/>
              </a:ext>
            </a:extLst>
          </p:cNvPr>
          <p:cNvSpPr txBox="1"/>
          <p:nvPr/>
        </p:nvSpPr>
        <p:spPr>
          <a:xfrm>
            <a:off x="912742" y="617340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https://web.stanford.edu/~jurafsky/slp3/10.pdf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4551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20C0-B962-3D47-BCAE-0963B600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5857-6701-AEDB-26E1-E8012B52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decoder model</a:t>
            </a:r>
          </a:p>
          <a:p>
            <a:r>
              <a:rPr lang="en-US" dirty="0"/>
              <a:t>E.g., GPT-x, Llama</a:t>
            </a:r>
          </a:p>
          <a:p>
            <a:r>
              <a:rPr lang="en-US" dirty="0"/>
              <a:t>Applications: language generation tasks</a:t>
            </a:r>
          </a:p>
        </p:txBody>
      </p:sp>
    </p:spTree>
    <p:extLst>
      <p:ext uri="{BB962C8B-B14F-4D97-AF65-F5344CB8AC3E}">
        <p14:creationId xmlns:p14="http://schemas.microsoft.com/office/powerpoint/2010/main" val="847769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488B-B36E-451F-339F-475D6F2E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A62B-A3C1-B553-1E35-509D6FDE7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sample the most probable path from </a:t>
            </a:r>
            <a:r>
              <a:rPr lang="en-US" dirty="0" err="1"/>
              <a:t>softmax</a:t>
            </a:r>
            <a:r>
              <a:rPr lang="en-US" dirty="0"/>
              <a:t> probabilities?</a:t>
            </a:r>
          </a:p>
          <a:p>
            <a:r>
              <a:rPr lang="en-US" dirty="0"/>
              <a:t>Greedy</a:t>
            </a:r>
          </a:p>
          <a:p>
            <a:r>
              <a:rPr lang="en-US" dirty="0"/>
              <a:t>Beam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4A144-F371-7866-6B8D-0A384BD8EBFA}"/>
              </a:ext>
            </a:extLst>
          </p:cNvPr>
          <p:cNvSpPr txBox="1"/>
          <p:nvPr/>
        </p:nvSpPr>
        <p:spPr>
          <a:xfrm>
            <a:off x="922902" y="6302375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2"/>
              </a:rPr>
              <a:t>https://web.stanford.edu/~jurafsky/slp3/10.pdf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3FE01-8E9B-3F08-1760-0F5DFD85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90" y="2620010"/>
            <a:ext cx="57912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2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896F-FDE8-3CCE-D74F-4DFC281C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D7EC-12C6-A66D-47A8-2E49A4A3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probable path is too deterministic</a:t>
            </a:r>
          </a:p>
          <a:p>
            <a:r>
              <a:rPr lang="en-US" dirty="0"/>
              <a:t>Top-K sampling</a:t>
            </a:r>
          </a:p>
          <a:p>
            <a:r>
              <a:rPr lang="en-US" dirty="0"/>
              <a:t>Nucleus sampling</a:t>
            </a:r>
          </a:p>
        </p:txBody>
      </p:sp>
    </p:spTree>
    <p:extLst>
      <p:ext uri="{BB962C8B-B14F-4D97-AF65-F5344CB8AC3E}">
        <p14:creationId xmlns:p14="http://schemas.microsoft.com/office/powerpoint/2010/main" val="2485874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8DC-2400-6D95-F3FA-F7803B90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0DB-ED91-7892-BC38-1D35FD01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dive of “Nonlinear layers”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Transformer</a:t>
            </a:r>
          </a:p>
          <a:p>
            <a:r>
              <a:rPr lang="en-US" dirty="0"/>
              <a:t>Transformer Language Models</a:t>
            </a:r>
          </a:p>
          <a:p>
            <a:r>
              <a:rPr lang="en-US" dirty="0"/>
              <a:t>Representations in Transformer</a:t>
            </a:r>
          </a:p>
        </p:txBody>
      </p:sp>
    </p:spTree>
    <p:extLst>
      <p:ext uri="{BB962C8B-B14F-4D97-AF65-F5344CB8AC3E}">
        <p14:creationId xmlns:p14="http://schemas.microsoft.com/office/powerpoint/2010/main" val="22847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B803-1B26-6B45-E32E-7692E55D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</a:t>
            </a:r>
            <a:r>
              <a:rPr lang="en-US" sz="4400" dirty="0"/>
              <a:t>architecture: Order Information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3E6708E-BEE6-67AC-BD6F-8FCAC4552A06}"/>
              </a:ext>
            </a:extLst>
          </p:cNvPr>
          <p:cNvGrpSpPr/>
          <p:nvPr/>
        </p:nvGrpSpPr>
        <p:grpSpPr>
          <a:xfrm>
            <a:off x="1030026" y="2602748"/>
            <a:ext cx="8785643" cy="2910805"/>
            <a:chOff x="520462" y="2668085"/>
            <a:chExt cx="8785643" cy="291080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F4D7F5D-B591-8641-3EA4-AF45FD09D315}"/>
                </a:ext>
              </a:extLst>
            </p:cNvPr>
            <p:cNvGrpSpPr/>
            <p:nvPr/>
          </p:nvGrpSpPr>
          <p:grpSpPr>
            <a:xfrm>
              <a:off x="520462" y="2668085"/>
              <a:ext cx="8785643" cy="2910805"/>
              <a:chOff x="520462" y="2881445"/>
              <a:chExt cx="8785643" cy="291080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91C38A5-6AF0-D010-4055-87DEB8DC318C}"/>
                  </a:ext>
                </a:extLst>
              </p:cNvPr>
              <p:cNvGrpSpPr/>
              <p:nvPr/>
            </p:nvGrpSpPr>
            <p:grpSpPr>
              <a:xfrm>
                <a:off x="1257300" y="3016181"/>
                <a:ext cx="1369060" cy="2058580"/>
                <a:chOff x="1257300" y="3351461"/>
                <a:chExt cx="1369060" cy="205858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A59597-B22C-EFA6-D508-90C691C11210}"/>
                    </a:ext>
                  </a:extLst>
                </p:cNvPr>
                <p:cNvSpPr txBox="1"/>
                <p:nvPr/>
              </p:nvSpPr>
              <p:spPr>
                <a:xfrm>
                  <a:off x="1305322" y="3351461"/>
                  <a:ext cx="508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the</a:t>
                  </a:r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697E8F0-AA49-E46F-2C92-F268B46DE3EA}"/>
                    </a:ext>
                  </a:extLst>
                </p:cNvPr>
                <p:cNvGrpSpPr/>
                <p:nvPr/>
              </p:nvGrpSpPr>
              <p:grpSpPr>
                <a:xfrm>
                  <a:off x="1767840" y="3383280"/>
                  <a:ext cx="858520" cy="2026761"/>
                  <a:chOff x="1767840" y="3383280"/>
                  <a:chExt cx="858520" cy="202676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A04FF96-6FD0-2880-863A-C80EA6512BA4}"/>
                      </a:ext>
                    </a:extLst>
                  </p:cNvPr>
                  <p:cNvSpPr/>
                  <p:nvPr/>
                </p:nvSpPr>
                <p:spPr>
                  <a:xfrm>
                    <a:off x="176784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2E391C5-1174-885F-3EF0-CD82FBB6D457}"/>
                      </a:ext>
                    </a:extLst>
                  </p:cNvPr>
                  <p:cNvSpPr/>
                  <p:nvPr/>
                </p:nvSpPr>
                <p:spPr>
                  <a:xfrm>
                    <a:off x="198120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9126CAB-C0E9-5590-3CB3-F1F91D70791A}"/>
                      </a:ext>
                    </a:extLst>
                  </p:cNvPr>
                  <p:cNvSpPr/>
                  <p:nvPr/>
                </p:nvSpPr>
                <p:spPr>
                  <a:xfrm>
                    <a:off x="219456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5FF1A2C-2E5F-C2F4-DEDA-E1814326EF28}"/>
                      </a:ext>
                    </a:extLst>
                  </p:cNvPr>
                  <p:cNvSpPr/>
                  <p:nvPr/>
                </p:nvSpPr>
                <p:spPr>
                  <a:xfrm>
                    <a:off x="240792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A5D1E2AB-109F-2540-BCDB-32D9E905E89F}"/>
                      </a:ext>
                    </a:extLst>
                  </p:cNvPr>
                  <p:cNvSpPr/>
                  <p:nvPr/>
                </p:nvSpPr>
                <p:spPr>
                  <a:xfrm>
                    <a:off x="176784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4800A01-9101-62E6-8C90-B4B054E98780}"/>
                      </a:ext>
                    </a:extLst>
                  </p:cNvPr>
                  <p:cNvSpPr/>
                  <p:nvPr/>
                </p:nvSpPr>
                <p:spPr>
                  <a:xfrm>
                    <a:off x="198120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88B7129-CB66-7ED6-FCF9-471C9843F0AB}"/>
                      </a:ext>
                    </a:extLst>
                  </p:cNvPr>
                  <p:cNvSpPr/>
                  <p:nvPr/>
                </p:nvSpPr>
                <p:spPr>
                  <a:xfrm>
                    <a:off x="219456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42530B0B-0AE2-9E4A-15C4-8E0C71804F33}"/>
                      </a:ext>
                    </a:extLst>
                  </p:cNvPr>
                  <p:cNvSpPr/>
                  <p:nvPr/>
                </p:nvSpPr>
                <p:spPr>
                  <a:xfrm>
                    <a:off x="240792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BD18D50-3F30-060B-468D-AC66EFE37DDB}"/>
                      </a:ext>
                    </a:extLst>
                  </p:cNvPr>
                  <p:cNvSpPr/>
                  <p:nvPr/>
                </p:nvSpPr>
                <p:spPr>
                  <a:xfrm>
                    <a:off x="176784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CA39801-C1A4-EDBE-FBB7-ECFFF72E5461}"/>
                      </a:ext>
                    </a:extLst>
                  </p:cNvPr>
                  <p:cNvSpPr/>
                  <p:nvPr/>
                </p:nvSpPr>
                <p:spPr>
                  <a:xfrm>
                    <a:off x="198120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3FD5215-8C76-659D-0587-6E9BD41A570B}"/>
                      </a:ext>
                    </a:extLst>
                  </p:cNvPr>
                  <p:cNvSpPr/>
                  <p:nvPr/>
                </p:nvSpPr>
                <p:spPr>
                  <a:xfrm>
                    <a:off x="219456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8D270C1-88F6-5CFD-6FF4-B47F7D6D690E}"/>
                      </a:ext>
                    </a:extLst>
                  </p:cNvPr>
                  <p:cNvSpPr/>
                  <p:nvPr/>
                </p:nvSpPr>
                <p:spPr>
                  <a:xfrm>
                    <a:off x="240792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4AE5056-E732-8B4C-CCEF-F95A9B3494B3}"/>
                      </a:ext>
                    </a:extLst>
                  </p:cNvPr>
                  <p:cNvSpPr/>
                  <p:nvPr/>
                </p:nvSpPr>
                <p:spPr>
                  <a:xfrm>
                    <a:off x="177292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37B3394-AA01-AFBA-594E-DFE962A1B303}"/>
                      </a:ext>
                    </a:extLst>
                  </p:cNvPr>
                  <p:cNvSpPr/>
                  <p:nvPr/>
                </p:nvSpPr>
                <p:spPr>
                  <a:xfrm>
                    <a:off x="198628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B2F93AC-09BE-AB4F-EB0F-230B1E6B00E3}"/>
                      </a:ext>
                    </a:extLst>
                  </p:cNvPr>
                  <p:cNvSpPr/>
                  <p:nvPr/>
                </p:nvSpPr>
                <p:spPr>
                  <a:xfrm>
                    <a:off x="219964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A8D1E782-CF32-892E-A952-ECD7296B407C}"/>
                      </a:ext>
                    </a:extLst>
                  </p:cNvPr>
                  <p:cNvSpPr/>
                  <p:nvPr/>
                </p:nvSpPr>
                <p:spPr>
                  <a:xfrm>
                    <a:off x="241300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B659F95-41FB-6974-B188-A4A5D5E72F91}"/>
                      </a:ext>
                    </a:extLst>
                  </p:cNvPr>
                  <p:cNvSpPr/>
                  <p:nvPr/>
                </p:nvSpPr>
                <p:spPr>
                  <a:xfrm>
                    <a:off x="177292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E32897F7-4B35-C3F2-9B94-CECEB72132EA}"/>
                      </a:ext>
                    </a:extLst>
                  </p:cNvPr>
                  <p:cNvSpPr/>
                  <p:nvPr/>
                </p:nvSpPr>
                <p:spPr>
                  <a:xfrm>
                    <a:off x="198628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31F9465-C37C-FDA8-87B7-014EAB25CAD2}"/>
                      </a:ext>
                    </a:extLst>
                  </p:cNvPr>
                  <p:cNvSpPr/>
                  <p:nvPr/>
                </p:nvSpPr>
                <p:spPr>
                  <a:xfrm>
                    <a:off x="219964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C09CAAD-A9C1-186A-97C0-E80A380BC6D5}"/>
                      </a:ext>
                    </a:extLst>
                  </p:cNvPr>
                  <p:cNvSpPr/>
                  <p:nvPr/>
                </p:nvSpPr>
                <p:spPr>
                  <a:xfrm>
                    <a:off x="241300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2D17B6E-C0D3-FAE2-1793-ABC781BADF57}"/>
                      </a:ext>
                    </a:extLst>
                  </p:cNvPr>
                  <p:cNvSpPr/>
                  <p:nvPr/>
                </p:nvSpPr>
                <p:spPr>
                  <a:xfrm>
                    <a:off x="177292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A72B762-2383-C0FC-CBA4-D68A75B8D06A}"/>
                      </a:ext>
                    </a:extLst>
                  </p:cNvPr>
                  <p:cNvSpPr/>
                  <p:nvPr/>
                </p:nvSpPr>
                <p:spPr>
                  <a:xfrm>
                    <a:off x="198628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A0A466A-B98F-0C62-D51F-E1E9DA98E89F}"/>
                      </a:ext>
                    </a:extLst>
                  </p:cNvPr>
                  <p:cNvSpPr/>
                  <p:nvPr/>
                </p:nvSpPr>
                <p:spPr>
                  <a:xfrm>
                    <a:off x="219964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EDF5B97-2357-A3AD-6D6D-6F08DF469A3B}"/>
                      </a:ext>
                    </a:extLst>
                  </p:cNvPr>
                  <p:cNvSpPr/>
                  <p:nvPr/>
                </p:nvSpPr>
                <p:spPr>
                  <a:xfrm>
                    <a:off x="241300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5C7CBFC1-0282-1D1F-506F-79BB1047C8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5C7CBFC1-0282-1D1F-506F-79BB1047C83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r="-117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94D9B3-DB6A-9527-5210-1E7DA494773E}"/>
                      </a:ext>
                    </a:extLst>
                  </p:cNvPr>
                  <p:cNvSpPr/>
                  <p:nvPr/>
                </p:nvSpPr>
                <p:spPr>
                  <a:xfrm>
                    <a:off x="1767840" y="4023360"/>
                    <a:ext cx="853440" cy="74660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3D4299-2F82-CE44-87AF-D12758B20F8B}"/>
                    </a:ext>
                  </a:extLst>
                </p:cNvPr>
                <p:cNvSpPr txBox="1"/>
                <p:nvPr/>
              </p:nvSpPr>
              <p:spPr>
                <a:xfrm>
                  <a:off x="1307862" y="3599906"/>
                  <a:ext cx="6248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fox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8A97055-BD8A-3D4F-B461-21B6D3F060BE}"/>
                    </a:ext>
                  </a:extLst>
                </p:cNvPr>
                <p:cNvSpPr txBox="1"/>
                <p:nvPr/>
              </p:nvSpPr>
              <p:spPr>
                <a:xfrm>
                  <a:off x="1257300" y="4712690"/>
                  <a:ext cx="7569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quick</a:t>
                  </a:r>
                </a:p>
              </p:txBody>
            </p:sp>
          </p:grpSp>
          <p:sp>
            <p:nvSpPr>
              <p:cNvPr id="35" name="Right Arrow 34">
                <a:extLst>
                  <a:ext uri="{FF2B5EF4-FFF2-40B4-BE49-F238E27FC236}">
                    <a16:creationId xmlns:a16="http://schemas.microsoft.com/office/drawing/2014/main" id="{5782B689-AD8D-1470-2371-86ED42DE0296}"/>
                  </a:ext>
                </a:extLst>
              </p:cNvPr>
              <p:cNvSpPr/>
              <p:nvPr/>
            </p:nvSpPr>
            <p:spPr>
              <a:xfrm>
                <a:off x="944880" y="3078480"/>
                <a:ext cx="340360" cy="1353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8A6C5AB-2AF6-9F3D-D068-B5A6E3C1BFD6}"/>
                  </a:ext>
                </a:extLst>
              </p:cNvPr>
              <p:cNvGrpSpPr/>
              <p:nvPr/>
            </p:nvGrpSpPr>
            <p:grpSpPr>
              <a:xfrm>
                <a:off x="5433060" y="3007667"/>
                <a:ext cx="1618298" cy="2067094"/>
                <a:chOff x="1767840" y="3342947"/>
                <a:chExt cx="1618298" cy="206709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3BC63D-A17D-AEFD-CB49-63DF2534EFB0}"/>
                    </a:ext>
                  </a:extLst>
                </p:cNvPr>
                <p:cNvSpPr txBox="1"/>
                <p:nvPr/>
              </p:nvSpPr>
              <p:spPr>
                <a:xfrm>
                  <a:off x="2626181" y="3342947"/>
                  <a:ext cx="508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the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C467872-E820-C116-965C-5DDC5DC82104}"/>
                    </a:ext>
                  </a:extLst>
                </p:cNvPr>
                <p:cNvGrpSpPr/>
                <p:nvPr/>
              </p:nvGrpSpPr>
              <p:grpSpPr>
                <a:xfrm>
                  <a:off x="1767840" y="3383280"/>
                  <a:ext cx="858520" cy="2026761"/>
                  <a:chOff x="1767840" y="3383280"/>
                  <a:chExt cx="858520" cy="2026761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D51DD26-7B2B-A809-4551-6E7CB2ACA4DB}"/>
                      </a:ext>
                    </a:extLst>
                  </p:cNvPr>
                  <p:cNvSpPr/>
                  <p:nvPr/>
                </p:nvSpPr>
                <p:spPr>
                  <a:xfrm>
                    <a:off x="176784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67D1A959-1AF6-1DC0-FB65-A0AAC66FD385}"/>
                      </a:ext>
                    </a:extLst>
                  </p:cNvPr>
                  <p:cNvSpPr/>
                  <p:nvPr/>
                </p:nvSpPr>
                <p:spPr>
                  <a:xfrm>
                    <a:off x="198120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857FC1E-CF07-99AF-8FBF-E3E6B1C1D319}"/>
                      </a:ext>
                    </a:extLst>
                  </p:cNvPr>
                  <p:cNvSpPr/>
                  <p:nvPr/>
                </p:nvSpPr>
                <p:spPr>
                  <a:xfrm>
                    <a:off x="219456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3AE42DE-13EC-9EC2-AECD-4DA019A95C75}"/>
                      </a:ext>
                    </a:extLst>
                  </p:cNvPr>
                  <p:cNvSpPr/>
                  <p:nvPr/>
                </p:nvSpPr>
                <p:spPr>
                  <a:xfrm>
                    <a:off x="240792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6CD7073-42FA-0036-46DC-0CF8B5D1BD9A}"/>
                      </a:ext>
                    </a:extLst>
                  </p:cNvPr>
                  <p:cNvSpPr/>
                  <p:nvPr/>
                </p:nvSpPr>
                <p:spPr>
                  <a:xfrm>
                    <a:off x="176784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9EF634B0-8602-FCA2-3538-3FA6868E522F}"/>
                      </a:ext>
                    </a:extLst>
                  </p:cNvPr>
                  <p:cNvSpPr/>
                  <p:nvPr/>
                </p:nvSpPr>
                <p:spPr>
                  <a:xfrm>
                    <a:off x="198120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E501BD7-2405-1BF6-B2E8-BD06FDCE93FD}"/>
                      </a:ext>
                    </a:extLst>
                  </p:cNvPr>
                  <p:cNvSpPr/>
                  <p:nvPr/>
                </p:nvSpPr>
                <p:spPr>
                  <a:xfrm>
                    <a:off x="219456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779C6CB-20F1-7237-1CEA-0FD25D8B3B7D}"/>
                      </a:ext>
                    </a:extLst>
                  </p:cNvPr>
                  <p:cNvSpPr/>
                  <p:nvPr/>
                </p:nvSpPr>
                <p:spPr>
                  <a:xfrm>
                    <a:off x="240792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29175A04-C862-C5DB-0F71-FF464B6808ED}"/>
                      </a:ext>
                    </a:extLst>
                  </p:cNvPr>
                  <p:cNvSpPr/>
                  <p:nvPr/>
                </p:nvSpPr>
                <p:spPr>
                  <a:xfrm>
                    <a:off x="176784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4CF5951A-DDBE-8BE7-BD8A-1230277B927C}"/>
                      </a:ext>
                    </a:extLst>
                  </p:cNvPr>
                  <p:cNvSpPr/>
                  <p:nvPr/>
                </p:nvSpPr>
                <p:spPr>
                  <a:xfrm>
                    <a:off x="198120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44F8D008-85D3-9E6A-2E67-D5DF79F14C3D}"/>
                      </a:ext>
                    </a:extLst>
                  </p:cNvPr>
                  <p:cNvSpPr/>
                  <p:nvPr/>
                </p:nvSpPr>
                <p:spPr>
                  <a:xfrm>
                    <a:off x="219456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4AE0E18-64AC-86BC-9C19-A318F4132B89}"/>
                      </a:ext>
                    </a:extLst>
                  </p:cNvPr>
                  <p:cNvSpPr/>
                  <p:nvPr/>
                </p:nvSpPr>
                <p:spPr>
                  <a:xfrm>
                    <a:off x="240792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9DC2D39-A7E4-2F0C-E74D-43F8620BCCFB}"/>
                      </a:ext>
                    </a:extLst>
                  </p:cNvPr>
                  <p:cNvSpPr/>
                  <p:nvPr/>
                </p:nvSpPr>
                <p:spPr>
                  <a:xfrm>
                    <a:off x="177292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73A389C-49D0-1B94-1DAA-0A9EAAC04A50}"/>
                      </a:ext>
                    </a:extLst>
                  </p:cNvPr>
                  <p:cNvSpPr/>
                  <p:nvPr/>
                </p:nvSpPr>
                <p:spPr>
                  <a:xfrm>
                    <a:off x="198628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459853-57B5-5EE6-E33D-526F6295D8C0}"/>
                      </a:ext>
                    </a:extLst>
                  </p:cNvPr>
                  <p:cNvSpPr/>
                  <p:nvPr/>
                </p:nvSpPr>
                <p:spPr>
                  <a:xfrm>
                    <a:off x="219964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143F50E-CB71-36ED-0F01-734FEABDE6D8}"/>
                      </a:ext>
                    </a:extLst>
                  </p:cNvPr>
                  <p:cNvSpPr/>
                  <p:nvPr/>
                </p:nvSpPr>
                <p:spPr>
                  <a:xfrm>
                    <a:off x="241300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DA61037-8165-C9D2-4D58-D9426712E51F}"/>
                      </a:ext>
                    </a:extLst>
                  </p:cNvPr>
                  <p:cNvSpPr/>
                  <p:nvPr/>
                </p:nvSpPr>
                <p:spPr>
                  <a:xfrm>
                    <a:off x="177292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7AFB81CF-F97F-9B93-F892-BC755FB48792}"/>
                      </a:ext>
                    </a:extLst>
                  </p:cNvPr>
                  <p:cNvSpPr/>
                  <p:nvPr/>
                </p:nvSpPr>
                <p:spPr>
                  <a:xfrm>
                    <a:off x="198628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75EC9B2-F166-8B37-23BA-2FA261C005E2}"/>
                      </a:ext>
                    </a:extLst>
                  </p:cNvPr>
                  <p:cNvSpPr/>
                  <p:nvPr/>
                </p:nvSpPr>
                <p:spPr>
                  <a:xfrm>
                    <a:off x="219964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5AA49DDF-8E4B-49EB-673D-70C48A8A3C1E}"/>
                      </a:ext>
                    </a:extLst>
                  </p:cNvPr>
                  <p:cNvSpPr/>
                  <p:nvPr/>
                </p:nvSpPr>
                <p:spPr>
                  <a:xfrm>
                    <a:off x="241300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D9F94AB-5C6D-CD92-D8F7-C68BEC9BED7D}"/>
                      </a:ext>
                    </a:extLst>
                  </p:cNvPr>
                  <p:cNvSpPr/>
                  <p:nvPr/>
                </p:nvSpPr>
                <p:spPr>
                  <a:xfrm>
                    <a:off x="177292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9C75838-31C4-BA85-C8F1-C4FB7FCC4E46}"/>
                      </a:ext>
                    </a:extLst>
                  </p:cNvPr>
                  <p:cNvSpPr/>
                  <p:nvPr/>
                </p:nvSpPr>
                <p:spPr>
                  <a:xfrm>
                    <a:off x="198628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41FBD4D-15B5-A078-029B-2DF804B72625}"/>
                      </a:ext>
                    </a:extLst>
                  </p:cNvPr>
                  <p:cNvSpPr/>
                  <p:nvPr/>
                </p:nvSpPr>
                <p:spPr>
                  <a:xfrm>
                    <a:off x="219964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8982980-E091-80BE-FF88-431DB8FD739E}"/>
                      </a:ext>
                    </a:extLst>
                  </p:cNvPr>
                  <p:cNvSpPr/>
                  <p:nvPr/>
                </p:nvSpPr>
                <p:spPr>
                  <a:xfrm>
                    <a:off x="241300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1D5C2439-1ED5-5FAD-6CDD-B9EA42B9F0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1D5C2439-1ED5-5FAD-6CDD-B9EA42B9F0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r="-117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33B0006-001A-07E3-B8AF-34063A6B434C}"/>
                      </a:ext>
                    </a:extLst>
                  </p:cNvPr>
                  <p:cNvSpPr/>
                  <p:nvPr/>
                </p:nvSpPr>
                <p:spPr>
                  <a:xfrm>
                    <a:off x="1767840" y="4023360"/>
                    <a:ext cx="853440" cy="74660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59046CE-D4D3-7AA0-EF38-F1C00640789F}"/>
                    </a:ext>
                  </a:extLst>
                </p:cNvPr>
                <p:cNvSpPr txBox="1"/>
                <p:nvPr/>
              </p:nvSpPr>
              <p:spPr>
                <a:xfrm>
                  <a:off x="2623463" y="3560027"/>
                  <a:ext cx="6248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fox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C3A2FD8-AF1E-62E1-E618-4ADB2C6317D1}"/>
                    </a:ext>
                  </a:extLst>
                </p:cNvPr>
                <p:cNvSpPr txBox="1"/>
                <p:nvPr/>
              </p:nvSpPr>
              <p:spPr>
                <a:xfrm>
                  <a:off x="2629218" y="4729995"/>
                  <a:ext cx="7569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quick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C7ADAF7-8E06-FD69-59C6-4AE2E7722272}"/>
                  </a:ext>
                </a:extLst>
              </p:cNvPr>
              <p:cNvGrpSpPr/>
              <p:nvPr/>
            </p:nvGrpSpPr>
            <p:grpSpPr>
              <a:xfrm>
                <a:off x="2947015" y="3429941"/>
                <a:ext cx="213360" cy="853440"/>
                <a:chOff x="3291840" y="3518432"/>
                <a:chExt cx="213360" cy="85344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F1E61342-375E-FE4A-0582-272CBB8F0FCA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3EFA496-8034-E65C-87F6-7A279D656648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140E436-7160-4834-4484-C9F4166D2E33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7DF9A34-207E-1024-5DF4-4F30DF028B4D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6A1EEDB-E5A1-A696-B779-2B00931D7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605" y="3048000"/>
                <a:ext cx="340002" cy="39199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56F9636-FB39-263F-20DB-B47F99742E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6360" y="4283360"/>
                <a:ext cx="312241" cy="7914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CB9335D-71A8-D11C-887A-74ABBFEE7ECD}"/>
                  </a:ext>
                </a:extLst>
              </p:cNvPr>
              <p:cNvSpPr/>
              <p:nvPr/>
            </p:nvSpPr>
            <p:spPr>
              <a:xfrm>
                <a:off x="6928941" y="2974413"/>
                <a:ext cx="456961" cy="2173933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99D036D-735C-6124-9198-3ACC8E8ECD26}"/>
                  </a:ext>
                </a:extLst>
              </p:cNvPr>
              <p:cNvSpPr txBox="1"/>
              <p:nvPr/>
            </p:nvSpPr>
            <p:spPr>
              <a:xfrm>
                <a:off x="5229761" y="5415360"/>
                <a:ext cx="1686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Linear layer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C51F7BB6-3977-E318-D7D6-9E2FCD8948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790" y="3782592"/>
                <a:ext cx="464112" cy="297151"/>
              </a:xfrm>
              <a:prstGeom prst="curvedConnector3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16C632E-86B5-99C4-0EF0-2B416912E204}"/>
                  </a:ext>
                </a:extLst>
              </p:cNvPr>
              <p:cNvSpPr txBox="1"/>
              <p:nvPr/>
            </p:nvSpPr>
            <p:spPr>
              <a:xfrm>
                <a:off x="6799401" y="5422918"/>
                <a:ext cx="1095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softmax</a:t>
                </a:r>
                <a:endParaRPr lang="en-US" dirty="0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C631BA4-CE00-6D27-5211-0FA821BFF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9401" y="4533214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5EED19-2010-C66B-8E90-AAC54CDDA308}"/>
                  </a:ext>
                </a:extLst>
              </p:cNvPr>
              <p:cNvSpPr txBox="1"/>
              <p:nvPr/>
            </p:nvSpPr>
            <p:spPr>
              <a:xfrm>
                <a:off x="7995920" y="4394041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P(y=quick)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6B6B0D-8445-0029-A673-1BDD53FC40DC}"/>
                  </a:ext>
                </a:extLst>
              </p:cNvPr>
              <p:cNvSpPr txBox="1"/>
              <p:nvPr/>
            </p:nvSpPr>
            <p:spPr>
              <a:xfrm>
                <a:off x="7952143" y="4869894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Maximize it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C6344C1-A745-1D35-DBAD-60FFCCFB17F3}"/>
                  </a:ext>
                </a:extLst>
              </p:cNvPr>
              <p:cNvSpPr/>
              <p:nvPr/>
            </p:nvSpPr>
            <p:spPr>
              <a:xfrm>
                <a:off x="8025945" y="4287520"/>
                <a:ext cx="1280160" cy="54078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301BC78-016C-B02B-672F-C1DCC818D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8738" y="3345335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D50E107-307B-4C1E-021B-F23C3B1DD185}"/>
                  </a:ext>
                </a:extLst>
              </p:cNvPr>
              <p:cNvSpPr txBox="1"/>
              <p:nvPr/>
            </p:nvSpPr>
            <p:spPr>
              <a:xfrm>
                <a:off x="7955595" y="3143152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P(y=fox)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1C97547-0C54-DEA0-E7A1-4272B3E618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8738" y="3089810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9D27CC-F964-EC47-103D-4CA926D948F6}"/>
                  </a:ext>
                </a:extLst>
              </p:cNvPr>
              <p:cNvSpPr txBox="1"/>
              <p:nvPr/>
            </p:nvSpPr>
            <p:spPr>
              <a:xfrm>
                <a:off x="7965933" y="2888900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P(y=the)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78BF3A-457E-A5B5-339E-E442932B46F1}"/>
                  </a:ext>
                </a:extLst>
              </p:cNvPr>
              <p:cNvSpPr txBox="1"/>
              <p:nvPr/>
            </p:nvSpPr>
            <p:spPr>
              <a:xfrm>
                <a:off x="520462" y="5394759"/>
                <a:ext cx="282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Look-up embedding layer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A6C48D7-488B-356F-A148-36BBB58A9D05}"/>
                  </a:ext>
                </a:extLst>
              </p:cNvPr>
              <p:cNvSpPr txBox="1"/>
              <p:nvPr/>
            </p:nvSpPr>
            <p:spPr>
              <a:xfrm>
                <a:off x="1257300" y="4590770"/>
                <a:ext cx="756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brown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A8DFD6F-F47B-A6CD-BD07-0102F98D22ED}"/>
                  </a:ext>
                </a:extLst>
              </p:cNvPr>
              <p:cNvGrpSpPr/>
              <p:nvPr/>
            </p:nvGrpSpPr>
            <p:grpSpPr>
              <a:xfrm>
                <a:off x="3159463" y="3429941"/>
                <a:ext cx="213360" cy="853440"/>
                <a:chOff x="3291840" y="3518432"/>
                <a:chExt cx="213360" cy="85344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87BC492-D75D-6409-56EE-739A6DA2DBB0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81FCFE7-B834-F501-F71B-5710A0B184CF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246FD7F-E23C-2D55-C14B-2D3243F2109C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E995DB1-AC33-062E-0F05-0552D7D744D0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2E8732B-9B51-66FB-D753-B9DFF3DEB743}"/>
                  </a:ext>
                </a:extLst>
              </p:cNvPr>
              <p:cNvGrpSpPr/>
              <p:nvPr/>
            </p:nvGrpSpPr>
            <p:grpSpPr>
              <a:xfrm>
                <a:off x="3375084" y="2881445"/>
                <a:ext cx="730287" cy="1401935"/>
                <a:chOff x="3291840" y="2969937"/>
                <a:chExt cx="730287" cy="1401935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EAD7FB0-7465-AC8E-251C-1A5E9905A0D8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0980783-32FC-7BEB-F437-DEF99D353D9B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1194656-63E1-B601-4EF5-FB8B720419B1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12F47AB-ED6A-DE12-C018-1F16E5BD0709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95FE8E2-ECA3-4A10-4B85-20314440C56B}"/>
                    </a:ext>
                  </a:extLst>
                </p:cNvPr>
                <p:cNvSpPr txBox="1"/>
                <p:nvPr/>
              </p:nvSpPr>
              <p:spPr>
                <a:xfrm>
                  <a:off x="3365043" y="2969937"/>
                  <a:ext cx="657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2C3BACC-80B3-1F28-855E-8574D6FEA5D3}"/>
                  </a:ext>
                </a:extLst>
              </p:cNvPr>
              <p:cNvGrpSpPr/>
              <p:nvPr/>
            </p:nvGrpSpPr>
            <p:grpSpPr>
              <a:xfrm>
                <a:off x="3588981" y="2885585"/>
                <a:ext cx="730287" cy="1401935"/>
                <a:chOff x="3291840" y="2969937"/>
                <a:chExt cx="730287" cy="1401935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72157DE-09D2-D062-4EC5-BE001F55D2DF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8FB7272-FF16-7F06-0119-3A769B9B9D98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081F153-CB6F-81EB-F5AB-6960A104FD70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56B030-CDD2-183D-234D-FFAA485DE612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F0C9FA7-BD32-3D23-A144-0069C33BF47D}"/>
                    </a:ext>
                  </a:extLst>
                </p:cNvPr>
                <p:cNvSpPr txBox="1"/>
                <p:nvPr/>
              </p:nvSpPr>
              <p:spPr>
                <a:xfrm>
                  <a:off x="3365043" y="2969937"/>
                  <a:ext cx="657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</a:t>
                  </a:r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A3A5915-4697-0478-DA4A-BCA681D86524}"/>
                  </a:ext>
                </a:extLst>
              </p:cNvPr>
              <p:cNvSpPr txBox="1"/>
              <p:nvPr/>
            </p:nvSpPr>
            <p:spPr>
              <a:xfrm>
                <a:off x="2753975" y="3048482"/>
                <a:ext cx="13834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The [mask] brown fox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B36B995-931E-73BE-8716-AD38C4EFC8FC}"/>
                  </a:ext>
                </a:extLst>
              </p:cNvPr>
              <p:cNvGrpSpPr/>
              <p:nvPr/>
            </p:nvGrpSpPr>
            <p:grpSpPr>
              <a:xfrm>
                <a:off x="4052689" y="3531902"/>
                <a:ext cx="517922" cy="538118"/>
                <a:chOff x="4338320" y="3472291"/>
                <a:chExt cx="517922" cy="538118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944865D0-FBBD-F536-4B64-CF33D0DC4E61}"/>
                    </a:ext>
                  </a:extLst>
                </p:cNvPr>
                <p:cNvSpPr/>
                <p:nvPr/>
              </p:nvSpPr>
              <p:spPr>
                <a:xfrm>
                  <a:off x="4338320" y="3472291"/>
                  <a:ext cx="517922" cy="53811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Curved Connector 111">
                  <a:extLst>
                    <a:ext uri="{FF2B5EF4-FFF2-40B4-BE49-F238E27FC236}">
                      <a16:creationId xmlns:a16="http://schemas.microsoft.com/office/drawing/2014/main" id="{566B80F6-9792-390F-435C-B006FF21B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70625" y="3588390"/>
                  <a:ext cx="464112" cy="297151"/>
                </a:xfrm>
                <a:prstGeom prst="curvedConnector3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63E30CB-8B6E-6A3B-1ABD-DCB630123431}"/>
                  </a:ext>
                </a:extLst>
              </p:cNvPr>
              <p:cNvGrpSpPr/>
              <p:nvPr/>
            </p:nvGrpSpPr>
            <p:grpSpPr>
              <a:xfrm>
                <a:off x="4867007" y="3429940"/>
                <a:ext cx="213360" cy="853440"/>
                <a:chOff x="3291840" y="3518432"/>
                <a:chExt cx="213360" cy="85344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C879602-6305-695C-38F2-24E0D52405D1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1B42C18-60E7-DCD6-72BA-730FF00E01C4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6338E18-1B78-EA67-E688-E17F8C0453EA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FDF2015-8A6A-5966-1503-183FBEC7DD13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7A53991-5170-D01A-557C-2E9B7118F7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94547" y="3049129"/>
                <a:ext cx="340002" cy="39199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909CCA5-4C8E-BB25-616C-FFEC11BFF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5302" y="4284489"/>
                <a:ext cx="312241" cy="7914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C0757AC-85AF-64EB-2226-FB86E8F1DA95}"/>
                  </a:ext>
                </a:extLst>
              </p:cNvPr>
              <p:cNvSpPr txBox="1"/>
              <p:nvPr/>
            </p:nvSpPr>
            <p:spPr>
              <a:xfrm>
                <a:off x="3443564" y="4430745"/>
                <a:ext cx="1903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Nonlinear layers</a:t>
                </a:r>
              </a:p>
            </p:txBody>
          </p:sp>
          <p:sp>
            <p:nvSpPr>
              <p:cNvPr id="129" name="Right Arrow 128">
                <a:extLst>
                  <a:ext uri="{FF2B5EF4-FFF2-40B4-BE49-F238E27FC236}">
                    <a16:creationId xmlns:a16="http://schemas.microsoft.com/office/drawing/2014/main" id="{45D1BE7F-B15B-042B-585D-20FD60791C90}"/>
                  </a:ext>
                </a:extLst>
              </p:cNvPr>
              <p:cNvSpPr/>
              <p:nvPr/>
            </p:nvSpPr>
            <p:spPr>
              <a:xfrm>
                <a:off x="3813120" y="3764121"/>
                <a:ext cx="220362" cy="1091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ight Arrow 129">
                <a:extLst>
                  <a:ext uri="{FF2B5EF4-FFF2-40B4-BE49-F238E27FC236}">
                    <a16:creationId xmlns:a16="http://schemas.microsoft.com/office/drawing/2014/main" id="{1316A2F1-A03D-F3F1-C23A-1B0416363BA7}"/>
                  </a:ext>
                </a:extLst>
              </p:cNvPr>
              <p:cNvSpPr/>
              <p:nvPr/>
            </p:nvSpPr>
            <p:spPr>
              <a:xfrm>
                <a:off x="4604458" y="3764121"/>
                <a:ext cx="220362" cy="1091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6573FF7-02AD-69A9-F983-85A5BCF4AC88}"/>
                  </a:ext>
                </a:extLst>
              </p:cNvPr>
              <p:cNvSpPr txBox="1"/>
              <p:nvPr/>
            </p:nvSpPr>
            <p:spPr>
              <a:xfrm>
                <a:off x="4738340" y="3053081"/>
                <a:ext cx="65708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[mask] 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D770698-13DA-F447-2A7D-FF8C6F399816}"/>
                </a:ext>
              </a:extLst>
            </p:cNvPr>
            <p:cNvSpPr txBox="1"/>
            <p:nvPr/>
          </p:nvSpPr>
          <p:spPr>
            <a:xfrm>
              <a:off x="1236980" y="4599248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[mask]</a:t>
              </a:r>
            </a:p>
          </p:txBody>
        </p:sp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A623C821-3643-E6C4-1344-712C362246AD}"/>
                </a:ext>
              </a:extLst>
            </p:cNvPr>
            <p:cNvSpPr/>
            <p:nvPr/>
          </p:nvSpPr>
          <p:spPr>
            <a:xfrm>
              <a:off x="944880" y="4451343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>
              <a:extLst>
                <a:ext uri="{FF2B5EF4-FFF2-40B4-BE49-F238E27FC236}">
                  <a16:creationId xmlns:a16="http://schemas.microsoft.com/office/drawing/2014/main" id="{D7DC7EC4-ACE1-7DCC-FCCD-7DCDB2606974}"/>
                </a:ext>
              </a:extLst>
            </p:cNvPr>
            <p:cNvSpPr/>
            <p:nvPr/>
          </p:nvSpPr>
          <p:spPr>
            <a:xfrm>
              <a:off x="937566" y="4675124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>
              <a:extLst>
                <a:ext uri="{FF2B5EF4-FFF2-40B4-BE49-F238E27FC236}">
                  <a16:creationId xmlns:a16="http://schemas.microsoft.com/office/drawing/2014/main" id="{D19C720C-6CCA-9C1A-AB7C-D27389BDEE9F}"/>
                </a:ext>
              </a:extLst>
            </p:cNvPr>
            <p:cNvSpPr/>
            <p:nvPr/>
          </p:nvSpPr>
          <p:spPr>
            <a:xfrm>
              <a:off x="944880" y="3111184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A4567E3-D4E7-C783-E479-A13C95804FBF}"/>
              </a:ext>
            </a:extLst>
          </p:cNvPr>
          <p:cNvSpPr txBox="1"/>
          <p:nvPr/>
        </p:nvSpPr>
        <p:spPr>
          <a:xfrm>
            <a:off x="1367245" y="1690688"/>
            <a:ext cx="472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BERT (masked language modeling)</a:t>
            </a:r>
          </a:p>
        </p:txBody>
      </p:sp>
    </p:spTree>
    <p:extLst>
      <p:ext uri="{BB962C8B-B14F-4D97-AF65-F5344CB8AC3E}">
        <p14:creationId xmlns:p14="http://schemas.microsoft.com/office/powerpoint/2010/main" val="2128538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6DA13-C336-0B30-D26A-74555E47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157" y="2141232"/>
            <a:ext cx="6975308" cy="2743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3CE5F-BF9E-9CB4-5D97-99A4CE6F9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22" y="211788"/>
            <a:ext cx="7480300" cy="168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F8D1A3-B61E-C6BA-4291-B386A17F47C9}"/>
              </a:ext>
            </a:extLst>
          </p:cNvPr>
          <p:cNvSpPr txBox="1"/>
          <p:nvPr/>
        </p:nvSpPr>
        <p:spPr>
          <a:xfrm>
            <a:off x="1009022" y="5094514"/>
            <a:ext cx="649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representations occupy a small cone</a:t>
            </a:r>
          </a:p>
        </p:txBody>
      </p:sp>
    </p:spTree>
    <p:extLst>
      <p:ext uri="{BB962C8B-B14F-4D97-AF65-F5344CB8AC3E}">
        <p14:creationId xmlns:p14="http://schemas.microsoft.com/office/powerpoint/2010/main" val="1849754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F042-BC6A-53DD-A4E9-B390FB84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Attention Heads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D915E-9857-984B-3F1D-29FFBFC1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5381"/>
            <a:ext cx="10515600" cy="20408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179CA-C814-CBEF-1AC7-DB0FF2868B30}"/>
              </a:ext>
            </a:extLst>
          </p:cNvPr>
          <p:cNvSpPr txBox="1"/>
          <p:nvPr/>
        </p:nvSpPr>
        <p:spPr>
          <a:xfrm>
            <a:off x="838200" y="6215876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aclanthology.org</a:t>
            </a:r>
            <a:r>
              <a:rPr lang="en-US" sz="1200" dirty="0">
                <a:hlinkClick r:id="rId3"/>
              </a:rPr>
              <a:t>/2021.naacl-main.72.pdf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61DE8-32FE-A109-7670-C70A855F3CD9}"/>
              </a:ext>
            </a:extLst>
          </p:cNvPr>
          <p:cNvSpPr txBox="1"/>
          <p:nvPr/>
        </p:nvSpPr>
        <p:spPr>
          <a:xfrm>
            <a:off x="994787" y="4129873"/>
            <a:ext cx="7013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Consecutive layers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heads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Motivates pruning of attention heads</a:t>
            </a:r>
          </a:p>
        </p:txBody>
      </p:sp>
    </p:spTree>
    <p:extLst>
      <p:ext uri="{BB962C8B-B14F-4D97-AF65-F5344CB8AC3E}">
        <p14:creationId xmlns:p14="http://schemas.microsoft.com/office/powerpoint/2010/main" val="294687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86D-23CC-6F74-B421-E57C4676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between Published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45BC32-0483-1092-97EA-C3F6FD152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788" y="1463675"/>
            <a:ext cx="9533198" cy="50292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E83460-9A94-C735-3B9C-47838EBF0299}"/>
              </a:ext>
            </a:extLst>
          </p:cNvPr>
          <p:cNvSpPr/>
          <p:nvPr/>
        </p:nvSpPr>
        <p:spPr>
          <a:xfrm>
            <a:off x="5737608" y="4200211"/>
            <a:ext cx="1195754" cy="612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23DA2-CD81-AA10-707B-0B6AAB8B19D5}"/>
              </a:ext>
            </a:extLst>
          </p:cNvPr>
          <p:cNvSpPr txBox="1"/>
          <p:nvPr/>
        </p:nvSpPr>
        <p:spPr>
          <a:xfrm>
            <a:off x="633045" y="6492875"/>
            <a:ext cx="8176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proceedings.neurips.cc</a:t>
            </a:r>
            <a:r>
              <a:rPr lang="en-US" sz="1200" dirty="0">
                <a:hlinkClick r:id="rId3"/>
              </a:rPr>
              <a:t>/</a:t>
            </a:r>
            <a:r>
              <a:rPr lang="en-US" sz="1200" dirty="0" err="1">
                <a:hlinkClick r:id="rId3"/>
              </a:rPr>
              <a:t>paper_files</a:t>
            </a:r>
            <a:r>
              <a:rPr lang="en-US" sz="1200" dirty="0">
                <a:hlinkClick r:id="rId3"/>
              </a:rPr>
              <a:t>/paper/2021/file/a1c3ae6c49a89d92aef2d423dadb477f-Paper.pdf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9280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8807-E367-1E39-5E94-5614A4A9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Bilingual Lexicon Induction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D3665-07D6-A050-929D-920D39B34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Source 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target embedding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Learn a rotation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Procrustes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show it’s equivalent to solving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the SVD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then optimum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D3665-07D6-A050-929D-920D39B34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4C99F7-938C-5A5A-B59A-9E9A8EDA757D}"/>
              </a:ext>
            </a:extLst>
          </p:cNvPr>
          <p:cNvSpPr txBox="1"/>
          <p:nvPr/>
        </p:nvSpPr>
        <p:spPr>
          <a:xfrm>
            <a:off x="5637125" y="29743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BED7-95D6-7B62-DA55-01BAE11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83939-5B48-1F25-CBB0-990B3867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  <a:p>
            <a:r>
              <a:rPr lang="en-US" dirty="0"/>
              <a:t>Visualization</a:t>
            </a:r>
          </a:p>
          <a:p>
            <a:r>
              <a:rPr lang="en-US" dirty="0"/>
              <a:t>fine-tuning</a:t>
            </a:r>
          </a:p>
          <a:p>
            <a:r>
              <a:rPr lang="en-US" dirty="0"/>
              <a:t>benchmarks</a:t>
            </a:r>
          </a:p>
          <a:p>
            <a:endParaRPr lang="en-US" dirty="0"/>
          </a:p>
        </p:txBody>
      </p:sp>
      <p:pic>
        <p:nvPicPr>
          <p:cNvPr id="4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DA24714-EC75-026C-B37A-E87FE1FD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91" y="1690688"/>
            <a:ext cx="76709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98DC-2400-6D95-F3FA-F7803B90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0DB-ED91-7892-BC38-1D35FD01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dive of “Nonlinear layers”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Transformer</a:t>
            </a:r>
          </a:p>
          <a:p>
            <a:r>
              <a:rPr lang="en-US" dirty="0"/>
              <a:t>Transformer Language Models</a:t>
            </a:r>
          </a:p>
          <a:p>
            <a:r>
              <a:rPr lang="en-US" dirty="0"/>
              <a:t>Representations in Transformer</a:t>
            </a:r>
          </a:p>
        </p:txBody>
      </p:sp>
    </p:spTree>
    <p:extLst>
      <p:ext uri="{BB962C8B-B14F-4D97-AF65-F5344CB8AC3E}">
        <p14:creationId xmlns:p14="http://schemas.microsoft.com/office/powerpoint/2010/main" val="13665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F176-D6D0-D3FB-7915-6C76CAF9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1C8D1-0BCA-CBA4-5002-B0BD4643A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as tanh,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:r>
                  <a:rPr lang="en-US" dirty="0" err="1"/>
                  <a:t>softmax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1C8D1-0BCA-CBA4-5002-B0BD4643A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21D96D3-084A-1185-3082-FAF49A17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45" y="844811"/>
            <a:ext cx="6024455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CA3F0-CB6A-219A-695A-A19FEF78067B}"/>
              </a:ext>
            </a:extLst>
          </p:cNvPr>
          <p:cNvSpPr txBox="1"/>
          <p:nvPr/>
        </p:nvSpPr>
        <p:spPr>
          <a:xfrm>
            <a:off x="599835" y="6311900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web.stanford.edu</a:t>
            </a:r>
            <a:r>
              <a:rPr lang="en-US" sz="1200" dirty="0">
                <a:hlinkClick r:id="rId4"/>
              </a:rPr>
              <a:t>/~</a:t>
            </a:r>
            <a:r>
              <a:rPr lang="en-US" sz="1200" dirty="0" err="1">
                <a:hlinkClick r:id="rId4"/>
              </a:rPr>
              <a:t>jurafsky</a:t>
            </a:r>
            <a:r>
              <a:rPr lang="en-US" sz="1200" dirty="0">
                <a:hlinkClick r:id="rId4"/>
              </a:rPr>
              <a:t>/slp3/9.pdf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165BE-2069-F260-D240-08BA57A6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381" y="4348163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BC9A-F72A-0605-934F-2380C06B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AC72-76DD-0063-CF0A-AB354F53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“Unroll” along time axis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959B5-C31C-C1A3-D2CF-366091EB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9" y="2436091"/>
            <a:ext cx="5452638" cy="347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C29F0-9A22-C261-4108-CFBA408A630A}"/>
              </a:ext>
            </a:extLst>
          </p:cNvPr>
          <p:cNvSpPr txBox="1"/>
          <p:nvPr/>
        </p:nvSpPr>
        <p:spPr>
          <a:xfrm>
            <a:off x="1033944" y="6244278"/>
            <a:ext cx="74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Illustration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978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1520</Words>
  <Application>Microsoft Office PowerPoint</Application>
  <PresentationFormat>Widescreen</PresentationFormat>
  <Paragraphs>306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CS6120: Lecture 5</vt:lpstr>
      <vt:lpstr>Recap of Previous Lectures</vt:lpstr>
      <vt:lpstr>Recap of Previous Lectures</vt:lpstr>
      <vt:lpstr>Recap of Previous Lectures</vt:lpstr>
      <vt:lpstr>Modern architecture: Order Information</vt:lpstr>
      <vt:lpstr>Recap of Previous Lectures</vt:lpstr>
      <vt:lpstr>Agenda for Today</vt:lpstr>
      <vt:lpstr>RNN</vt:lpstr>
      <vt:lpstr>RNN</vt:lpstr>
      <vt:lpstr>Stacked RNN layers</vt:lpstr>
      <vt:lpstr>Stacked RNN layers</vt:lpstr>
      <vt:lpstr>RNN for (Causal) language Modeling</vt:lpstr>
      <vt:lpstr>RNN for Text Generation</vt:lpstr>
      <vt:lpstr>Bi-directional RNN</vt:lpstr>
      <vt:lpstr>Bi-directional RNN</vt:lpstr>
      <vt:lpstr>Why bi-directional</vt:lpstr>
      <vt:lpstr>LSTM, but why?</vt:lpstr>
      <vt:lpstr>LSTM</vt:lpstr>
      <vt:lpstr>LSTM</vt:lpstr>
      <vt:lpstr>GRU</vt:lpstr>
      <vt:lpstr>Agenda for Today</vt:lpstr>
      <vt:lpstr>Typical Architectures</vt:lpstr>
      <vt:lpstr>Enc-Dec with RNNs</vt:lpstr>
      <vt:lpstr>Attention in Enc-Dec Architecture</vt:lpstr>
      <vt:lpstr>Attention in Enc-Dec Architecture</vt:lpstr>
      <vt:lpstr>Agenda for Today</vt:lpstr>
      <vt:lpstr>More Parallelizable than RNN </vt:lpstr>
      <vt:lpstr>A Transformer Block</vt:lpstr>
      <vt:lpstr>Math of Self-attention</vt:lpstr>
      <vt:lpstr>Attention Mask</vt:lpstr>
      <vt:lpstr>Multi-head Attention</vt:lpstr>
      <vt:lpstr>Residual Connection</vt:lpstr>
      <vt:lpstr>Why Residual Connection</vt:lpstr>
      <vt:lpstr>Layer Normalization</vt:lpstr>
      <vt:lpstr>Feedforward Layer</vt:lpstr>
      <vt:lpstr>Brief Summary</vt:lpstr>
      <vt:lpstr>Word Order Information</vt:lpstr>
      <vt:lpstr>Positional Encoding</vt:lpstr>
      <vt:lpstr>Absolute Position Encoding</vt:lpstr>
      <vt:lpstr>Relative Position Encoding</vt:lpstr>
      <vt:lpstr>RoPE: Another Relative Position Encoding</vt:lpstr>
      <vt:lpstr>Agenda for Today</vt:lpstr>
      <vt:lpstr>Masked Language Model</vt:lpstr>
      <vt:lpstr>Masked Language Model</vt:lpstr>
      <vt:lpstr>Causal Language Model</vt:lpstr>
      <vt:lpstr>Causal Language Model</vt:lpstr>
      <vt:lpstr>Language Generation</vt:lpstr>
      <vt:lpstr>Language Generation</vt:lpstr>
      <vt:lpstr>Agenda for Today</vt:lpstr>
      <vt:lpstr>PowerPoint Presentation</vt:lpstr>
      <vt:lpstr>Similarity between Attention Heads</vt:lpstr>
      <vt:lpstr>Similarities between Published Models</vt:lpstr>
      <vt:lpstr>Bilingual Lexicon Induction Revisited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62</cp:revision>
  <dcterms:created xsi:type="dcterms:W3CDTF">2023-10-08T18:22:30Z</dcterms:created>
  <dcterms:modified xsi:type="dcterms:W3CDTF">2023-10-29T16:31:50Z</dcterms:modified>
</cp:coreProperties>
</file>