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1000" r:id="rId2"/>
    <p:sldId id="1018" r:id="rId3"/>
    <p:sldId id="1104" r:id="rId4"/>
    <p:sldId id="263" r:id="rId5"/>
    <p:sldId id="1079" r:id="rId6"/>
    <p:sldId id="1080" r:id="rId7"/>
    <p:sldId id="1081" r:id="rId8"/>
    <p:sldId id="1082" r:id="rId9"/>
    <p:sldId id="1083" r:id="rId10"/>
    <p:sldId id="1076" r:id="rId11"/>
    <p:sldId id="1077" r:id="rId12"/>
    <p:sldId id="1078" r:id="rId13"/>
    <p:sldId id="947" r:id="rId14"/>
    <p:sldId id="955" r:id="rId15"/>
    <p:sldId id="989" r:id="rId16"/>
    <p:sldId id="990" r:id="rId17"/>
    <p:sldId id="1087" r:id="rId18"/>
    <p:sldId id="988" r:id="rId19"/>
    <p:sldId id="992" r:id="rId20"/>
    <p:sldId id="926" r:id="rId21"/>
    <p:sldId id="995" r:id="rId22"/>
    <p:sldId id="927" r:id="rId23"/>
    <p:sldId id="998" r:id="rId24"/>
    <p:sldId id="997" r:id="rId25"/>
    <p:sldId id="928" r:id="rId26"/>
    <p:sldId id="948" r:id="rId27"/>
    <p:sldId id="956" r:id="rId28"/>
    <p:sldId id="993" r:id="rId29"/>
    <p:sldId id="957" r:id="rId30"/>
    <p:sldId id="999" r:id="rId31"/>
    <p:sldId id="929" r:id="rId32"/>
    <p:sldId id="962" r:id="rId33"/>
    <p:sldId id="1084" r:id="rId34"/>
    <p:sldId id="1086" r:id="rId35"/>
    <p:sldId id="1085" r:id="rId36"/>
    <p:sldId id="1088" r:id="rId37"/>
    <p:sldId id="1089" r:id="rId38"/>
    <p:sldId id="1090" r:id="rId39"/>
    <p:sldId id="1091" r:id="rId40"/>
    <p:sldId id="1092" r:id="rId41"/>
    <p:sldId id="1093" r:id="rId42"/>
    <p:sldId id="1094" r:id="rId43"/>
    <p:sldId id="1103" r:id="rId44"/>
    <p:sldId id="1096" r:id="rId45"/>
    <p:sldId id="1095" r:id="rId46"/>
    <p:sldId id="1097" r:id="rId47"/>
    <p:sldId id="1098" r:id="rId48"/>
    <p:sldId id="1099" r:id="rId49"/>
    <p:sldId id="1100" r:id="rId50"/>
    <p:sldId id="1101" r:id="rId51"/>
    <p:sldId id="1102" r:id="rId52"/>
    <p:sldId id="1105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28"/>
    <p:restoredTop sz="96327"/>
  </p:normalViewPr>
  <p:slideViewPr>
    <p:cSldViewPr snapToGrid="0">
      <p:cViewPr varScale="1">
        <p:scale>
          <a:sx n="279" d="100"/>
          <a:sy n="279" d="100"/>
        </p:scale>
        <p:origin x="216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7184D-24A8-7849-A93C-F6C4A28B9FEB}" type="datetimeFigureOut">
              <a:rPr lang="en-US" smtClean="0"/>
              <a:t>9/30/23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74980-5301-9041-82BB-1FF3D0CA2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17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2292b3d16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2292b3d16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2d4c7e2f7f_8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22d4c7e2f7f_8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AA98A-5A02-21A4-06A0-C41023BAA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24AAB1-C30B-A3B2-85CE-202BA9A09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36489-A51C-91FC-0D31-CC98E37D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463E0-80E0-2D97-E3AF-36CBC552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AAAAC-5CC5-8C1A-A571-6CDEF579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3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B7611-13F7-0688-5E1C-1A6AF23FC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2944B4-DFA8-9197-2F29-92152EA0D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C8C2A-9560-CA6D-B0F9-35A6CF2D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C530C-3A7F-B54A-3C09-16BD176B0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836F2-73DD-AD29-DE89-BDAE6F91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48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31CD22-8B66-A131-E8F5-AFBCE56ED5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7C1F2D-95D1-658B-AF9D-2B65A02EA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8F453-7DD8-6418-19E6-DFC7C9CBC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B99F2-A24F-867E-2285-EDD460922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7EFC8-AF6A-9534-7064-451A491D1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7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042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00DFC-38A4-12A4-588C-BA33B031F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B12EB-B6BD-05D1-5B65-6B31C00C8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0DABD-1536-F058-41B1-9103A67EF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94E45-D576-D7BB-C639-569B3BA83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D5E5C-DA11-93FC-F381-0D7C20DE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12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ACC7A-19FD-179A-7355-ADAB697B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40DD7-959A-3BD1-2AFB-E8D6733FA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F0471-D89E-DC5E-75EE-34DCEFAA0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A5EDE-5C49-50C1-78A6-20A1E1FF6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7349C-7E6C-0595-1F3E-FCC2228C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8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D048D-A6D8-CA28-089B-93351891D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FB27E-331E-273B-86AC-C2C0B7974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02538-8027-D12F-3D58-90A3C5AC4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06440-8058-E9F8-DBBA-723A8EF5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663C8-83B7-9D96-CCF3-D2010C15C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205ED-F949-CE7F-F20B-4EE17101D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26C62-E3D0-9EC5-E4A3-30D0B94AA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16E3F-C598-FD18-389B-755F52E79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A66C1-C15B-76BB-4F5F-9ED4A6A52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E9290-A2C9-4DC0-7CD6-882FC7BAB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F405C4-D420-C107-BF92-9BC85612EF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C3C5DD-CC67-1D26-A674-1DE2929DE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E405C5-3CF2-1265-5613-689709238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F5798-72AE-CCB9-22BB-0524A4FA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9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9B75E-D85B-7C6E-A2F3-22DA7BD2D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9F590B-C55C-EB7B-594F-01EA41259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BF2C6-23EE-0E39-2ACC-17FCE425C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6A21F-76CA-F9DC-4C33-70C7C08C4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5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448A83-AB4C-4863-6B9D-6178C6CD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3711CA-DCF0-0C49-20D0-6416A1DD6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28061-1280-FA6C-C1FD-BCAB3464F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4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79A03-0338-F59F-EE33-C8CAE788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9F2CD-F738-8BF4-4897-61A72673F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9C41F-D702-07DF-021B-45600C594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342CF6-0A82-A9F2-E9F3-2599D10A4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9E0F8-953C-A3A0-5F3F-779A6AF6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3E8E0-AEE9-424D-3631-D5002832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4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59566-EC13-A7A5-2F52-C9FBE579E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2D892D-C614-2B9D-65DD-D21370E8A1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61C13-2140-E250-84D0-32D956A12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3B570E-23AA-0B25-E86F-C91F59839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741B6-7CCB-0BA4-8C9F-E08E81A3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61DF7-7655-2150-48D9-F46EF9BE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9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4F9742-2923-5160-D00D-765AD3B1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055A0-EB88-899D-208F-CC57A0A97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DBF98-0F6A-7995-C044-B0A8A92C72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3DA5E-34D4-818C-8CFA-1318258C3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268D3-1A1A-3314-CA66-39150F5FE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kwchurch.github.io/index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datasets/glue/viewer/cola/train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colab.research.google.com/drive/1NYMqvNlf6f2b6L3BLIfO_o9Ne6wKZ0oO?usp=sharing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1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D2VCOqfoBPxJpSo6jWTnQY83Qgc81UuC?usp=sharing" TargetMode="External"/><Relationship Id="rId7" Type="http://schemas.openxmlformats.org/officeDocument/2006/relationships/hyperlink" Target="https://colab.research.google.com/drive/1Oyrv4of7gxLz_TCgEuGE_LJpjy3jjabS?usp=sharing" TargetMode="External"/><Relationship Id="rId2" Type="http://schemas.openxmlformats.org/officeDocument/2006/relationships/hyperlink" Target="https://kwchurch.github.io/teaching/2023-fall/CS6120/assignments/assignment.02/HuggingFace_pipelines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olab.research.google.com/github/huggingface/notebooks/blob/main/transformers_doc/en/pytorch/sequence_classification.ipynb" TargetMode="External"/><Relationship Id="rId5" Type="http://schemas.openxmlformats.org/officeDocument/2006/relationships/hyperlink" Target="https://huggingface.co/docs/transformers/tasks/sequence_classification" TargetMode="External"/><Relationship Id="rId4" Type="http://schemas.openxmlformats.org/officeDocument/2006/relationships/hyperlink" Target="https://colab.research.google.com/drive/1N-Nbu6c1EOemGXPk3G-zpnw2GxAZnQ3a?usp=shari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huggingface.co/bert-base-uncased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hyperlink" Target="https://huggingface.co/datasets/dair-ai/emotion" TargetMode="External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wchurch/gft/blob/master/examples/fit_examples/model.HuggingFace/language/data.HuggingFace/glue/cola.sh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luebenchmark.com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uggingface/transformers/blob/main/examples/pytorch/text-classification/README.md" TargetMode="External"/><Relationship Id="rId2" Type="http://schemas.openxmlformats.org/officeDocument/2006/relationships/hyperlink" Target="https://colab.research.google.com/drive/1Oyrv4of7gxLz_TCgEuGE_LJpjy3jjabS?usp=sharing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uggingface/transformers/blob/main/examples/pytorch/text-classification/README.md" TargetMode="External"/><Relationship Id="rId2" Type="http://schemas.openxmlformats.org/officeDocument/2006/relationships/hyperlink" Target="https://colab.research.google.com/drive/1Oyrv4of7gxLz_TCgEuGE_LJpjy3jjabS?usp=sharing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hyperlink" Target="https://huggingface.co/learn/nlp-course/chapter3/3?fw=p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colab.research.google.com/drive/1dKQ0n4KmCUp0KuO1OvmV3eGfkPPFznCy?usp=sharing" TargetMode="External"/><Relationship Id="rId7" Type="http://schemas.openxmlformats.org/officeDocument/2006/relationships/image" Target="../media/image36.png"/><Relationship Id="rId2" Type="http://schemas.openxmlformats.org/officeDocument/2006/relationships/hyperlink" Target="https://colab.research.google.com/drive/1NYMqvNlf6f2b6L3BLIfO_o9Ne6wKZ0oO?usp=sha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hyperlink" Target="https://colab.research.google.com/drive/1Oyrv4of7gxLz_TCgEuGE_LJpjy3jjabS?usp=sharin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realpython.com/gradient-descent-algorithm-python" TargetMode="External"/><Relationship Id="rId2" Type="http://schemas.openxmlformats.org/officeDocument/2006/relationships/hyperlink" Target="https://en.wikipedia.org/wiki/Stochastic_gradient_desc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en.wikipedia.org/wiki/Newton%27s_method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en.wikipedia.org/wiki/Hill_climbin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jalammar.github.io/visualizing-neural-machine-translation-mechanics-of-seq2seq-models-with-attention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hyperlink" Target="https://huggingface.co/learn/nlp-course/chapter3/3?fw=p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colab.research.google.com/drive/1dKQ0n4KmCUp0KuO1OvmV3eGfkPPFznCy?usp=sharing" TargetMode="External"/><Relationship Id="rId7" Type="http://schemas.openxmlformats.org/officeDocument/2006/relationships/image" Target="../media/image36.png"/><Relationship Id="rId2" Type="http://schemas.openxmlformats.org/officeDocument/2006/relationships/hyperlink" Target="https://colab.research.google.com/drive/1NYMqvNlf6f2b6L3BLIfO_o9Ne6wKZ0oO?usp=sha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3.png"/><Relationship Id="rId4" Type="http://schemas.openxmlformats.org/officeDocument/2006/relationships/hyperlink" Target="https://colab.research.google.com/drive/1Oyrv4of7gxLz_TCgEuGE_LJpjy3jjabS?usp=sharin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uggingface/transformers/blob/main/examples/pytorch/text-classification/README.md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insideaiml.com/blog/LossFunctions-in-Deep-Learning-1025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artint.2023.103971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colab.research.google.com/drive/1dKQ0n4KmCUp0KuO1OvmV3eGfkPPFznCy?usp=sharing" TargetMode="External"/><Relationship Id="rId7" Type="http://schemas.openxmlformats.org/officeDocument/2006/relationships/image" Target="../media/image36.png"/><Relationship Id="rId2" Type="http://schemas.openxmlformats.org/officeDocument/2006/relationships/hyperlink" Target="https://colab.research.google.com/drive/1NYMqvNlf6f2b6L3BLIfO_o9Ne6wKZ0oO?usp=sha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3.png"/><Relationship Id="rId4" Type="http://schemas.openxmlformats.org/officeDocument/2006/relationships/hyperlink" Target="https://colab.research.google.com/drive/1Oyrv4of7gxLz_TCgEuGE_LJpjy3jjabS?usp=sharin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Oyrv4of7gxLz_TCgEuGE_LJpjy3jjabS?usp=sharing" TargetMode="External"/><Relationship Id="rId2" Type="http://schemas.openxmlformats.org/officeDocument/2006/relationships/hyperlink" Target="https://github.com/huggingface/transformers/blob/main/examples/pytorch/text-classification/run_glue.py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github.com/huggingface/transformers/blob/main/examples/pytorch/text-classification/run_glue_no_trainer.py" TargetMode="Externa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github.com/huggingface/transformers/blob/main/examples/pytorch/text-classification/run_glue_no_trainer.py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torage.googleapis.com/bert_models/2018_10_18/cased_L-24_H-1024_A-16.zip" TargetMode="External"/><Relationship Id="rId3" Type="http://schemas.openxmlformats.org/officeDocument/2006/relationships/hyperlink" Target="https://storage.googleapis.com/bert_models/2019_05_30/wwm_uncased_L-24_H-1024_A-16.zip" TargetMode="External"/><Relationship Id="rId7" Type="http://schemas.openxmlformats.org/officeDocument/2006/relationships/hyperlink" Target="https://storage.googleapis.com/bert_models/2018_10_18/cased_L-12_H-768_A-12.zip" TargetMode="External"/><Relationship Id="rId2" Type="http://schemas.openxmlformats.org/officeDocument/2006/relationships/hyperlink" Target="https://github.com/google-research/bert#pre-trained-model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orage.googleapis.com/bert_models/2018_10_18/uncased_L-24_H-1024_A-16.zip" TargetMode="External"/><Relationship Id="rId5" Type="http://schemas.openxmlformats.org/officeDocument/2006/relationships/hyperlink" Target="https://storage.googleapis.com/bert_models/2018_10_18/uncased_L-12_H-768_A-12.zip" TargetMode="External"/><Relationship Id="rId4" Type="http://schemas.openxmlformats.org/officeDocument/2006/relationships/hyperlink" Target="https://storage.googleapis.com/bert_models/2019_05_30/wwm_cased_L-24_H-1024_A-16.zip" TargetMode="External"/><Relationship Id="rId9" Type="http://schemas.openxmlformats.org/officeDocument/2006/relationships/hyperlink" Target="https://storage.googleapis.com/bert_models/2018_11_23/multi_cased_L-12_H-768_A-12.zip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github.com/google-research/bert#pre-trained-models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D2VCOqfoBPxJpSo6jWTnQY83Qgc81UuC?usp=sharing" TargetMode="External"/><Relationship Id="rId7" Type="http://schemas.openxmlformats.org/officeDocument/2006/relationships/hyperlink" Target="https://colab.research.google.com/drive/1Oyrv4of7gxLz_TCgEuGE_LJpjy3jjabS?usp=sharing" TargetMode="External"/><Relationship Id="rId2" Type="http://schemas.openxmlformats.org/officeDocument/2006/relationships/hyperlink" Target="https://kwchurch.github.io/teaching/2023-fall/CS6120/assignments/assignment.02/HuggingFace_pipelines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olab.research.google.com/github/huggingface/notebooks/blob/main/transformers_doc/en/pytorch/sequence_classification.ipynb" TargetMode="External"/><Relationship Id="rId5" Type="http://schemas.openxmlformats.org/officeDocument/2006/relationships/hyperlink" Target="https://huggingface.co/docs/transformers/tasks/sequence_classification" TargetMode="External"/><Relationship Id="rId4" Type="http://schemas.openxmlformats.org/officeDocument/2006/relationships/hyperlink" Target="https://colab.research.google.com/drive/1N-Nbu6c1EOemGXPk3G-zpnw2GxAZnQ3a?usp=shari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ithub.com/google-research/bert#pre-trained-models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olab.research.google.com/drive/1N-Nbu6c1EOemGXPk3G-zpnw2GxAZnQ3a?usp=sharin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9-3007.pdf" TargetMode="External"/><Relationship Id="rId2" Type="http://schemas.openxmlformats.org/officeDocument/2006/relationships/hyperlink" Target="https://arxiv.org/pdf/1904.02679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rxiv.org/pdf/1906.04341.pdf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3878C-7802-851C-79AE-6F8BD2E89C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CS6120: Lecture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3202AB-2370-4AC7-75C8-05B8B669DF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Kenneth Church</a:t>
            </a:r>
          </a:p>
          <a:p>
            <a:r>
              <a:rPr lang="en-US" dirty="0">
                <a:hlinkClick r:id="rId2"/>
              </a:rPr>
              <a:t>https://kwchurch.github.io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7CACBC-85EF-6D85-B706-C8289CE0B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14A1BF-8EDC-11EF-6D4A-7FDB82FF3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E1FE3-7328-CEC6-D743-40735B3D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32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48C57-9447-7D8A-F6D3-04E1CB908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549DE-7E1D-CBDE-A139-9284BA567C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C3EB8-DCE6-8B8A-4A8A-0668D4E644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BD4C87-2392-E072-C97C-0ADD0169B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65FB4E-C64B-D2E2-E82A-4D7CDE4B8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D2F16-2334-0983-0578-8C227347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02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8" name="Google Shape;248;g22d4c7e2f7f_8_43"/>
          <p:cNvGraphicFramePr/>
          <p:nvPr/>
        </p:nvGraphicFramePr>
        <p:xfrm>
          <a:off x="346325" y="2016475"/>
          <a:ext cx="11499300" cy="3657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87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sng"/>
                        <a:t>Step</a:t>
                      </a:r>
                      <a:endParaRPr sz="2500" b="1" u="sng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sng"/>
                        <a:t>Description</a:t>
                      </a:r>
                      <a:endParaRPr sz="2500" b="1" u="sng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sng"/>
                        <a:t>Time</a:t>
                      </a:r>
                      <a:endParaRPr sz="2500" b="1" u="sng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sng"/>
                        <a:t>Hardware</a:t>
                      </a:r>
                      <a:endParaRPr sz="2500" b="1" u="sng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</a:t>
                      </a: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Pre-Training</a:t>
                      </a: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Days/Weeks</a:t>
                      </a: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Large GPU cluster</a:t>
                      </a:r>
                      <a:endParaRPr sz="24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2</a:t>
                      </a: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/>
                        <a:t>Fine-Tuning (fit)</a:t>
                      </a:r>
                      <a:endParaRPr sz="24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Hours/Days</a:t>
                      </a: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1+ GPUs</a:t>
                      </a:r>
                      <a:endParaRPr sz="24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3</a:t>
                      </a: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/>
                        <a:t>Inference (predict)</a:t>
                      </a:r>
                      <a:endParaRPr sz="24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Seconds/Minutes</a:t>
                      </a: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/>
                        <a:t>0+ GPUs</a:t>
                      </a:r>
                      <a:endParaRPr sz="2400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9" name="Google Shape;249;g22d4c7e2f7f_8_43"/>
          <p:cNvSpPr txBox="1">
            <a:spLocks noGrp="1"/>
          </p:cNvSpPr>
          <p:nvPr>
            <p:ph type="title"/>
          </p:nvPr>
        </p:nvSpPr>
        <p:spPr>
          <a:xfrm>
            <a:off x="346350" y="146685"/>
            <a:ext cx="114993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4000"/>
              <a:t>Standard 3-Step Recipe</a:t>
            </a:r>
            <a:endParaRPr/>
          </a:p>
        </p:txBody>
      </p:sp>
      <p:sp>
        <p:nvSpPr>
          <p:cNvPr id="250" name="Google Shape;250;g22d4c7e2f7f_8_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898E9D"/>
                </a:solidFill>
                <a:latin typeface="Arial"/>
                <a:ea typeface="Arial"/>
                <a:cs typeface="Arial"/>
                <a:sym typeface="Arial"/>
              </a:rPr>
              <a:t>CS6120</a:t>
            </a:r>
            <a:endParaRPr/>
          </a:p>
        </p:txBody>
      </p:sp>
      <p:sp>
        <p:nvSpPr>
          <p:cNvPr id="251" name="Google Shape;251;g22d4c7e2f7f_8_43"/>
          <p:cNvSpPr/>
          <p:nvPr/>
        </p:nvSpPr>
        <p:spPr>
          <a:xfrm>
            <a:off x="1339950" y="3912373"/>
            <a:ext cx="1374600" cy="682200"/>
          </a:xfrm>
          <a:prstGeom prst="wedgeRoundRectCallout">
            <a:avLst>
              <a:gd name="adj1" fmla="val 88599"/>
              <a:gd name="adj2" fmla="val 7791"/>
              <a:gd name="adj3" fmla="val 16667"/>
            </a:avLst>
          </a:prstGeom>
          <a:solidFill>
            <a:srgbClr val="FF0000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</a:rPr>
              <a:t>Not Hard</a:t>
            </a:r>
            <a:endParaRPr sz="18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BBBB89-E119-06F7-8C69-BBF6A2803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C36EEE-080B-A191-4E76-936C878BD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title"/>
          </p:nvPr>
        </p:nvSpPr>
        <p:spPr>
          <a:xfrm>
            <a:off x="1242390" y="500418"/>
            <a:ext cx="6087719" cy="97354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2498" t="-8972" b="-15384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6310745" cy="435133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801" t="-2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 </a:t>
            </a:r>
            <a:endParaRPr/>
          </a:p>
        </p:txBody>
      </p:sp>
      <p:pic>
        <p:nvPicPr>
          <p:cNvPr id="258" name="Google Shape;258;p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763283" y="2002825"/>
            <a:ext cx="5307900" cy="35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2"/>
          <p:cNvSpPr/>
          <p:nvPr/>
        </p:nvSpPr>
        <p:spPr>
          <a:xfrm>
            <a:off x="49894" y="19636"/>
            <a:ext cx="1615134" cy="345489"/>
          </a:xfrm>
          <a:prstGeom prst="wedgeRoundRectCallout">
            <a:avLst>
              <a:gd name="adj1" fmla="val 59851"/>
              <a:gd name="adj2" fmla="val 61358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Guide Book App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22" descr="A picture containing text, grass, outdoor, sig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211" y="575091"/>
            <a:ext cx="1050235" cy="174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74ABF1-E920-F55C-CD3C-A5A446F04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0BF68-1329-C15F-4D1F-E0366235D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451FA-751D-0223-AE77-FDE6B93B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FB34F-E370-208A-B275-C12906CA6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 (Fit) in R (Statistics Package)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79FA76F-1752-1392-F216-62640A7065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208" y="1897880"/>
            <a:ext cx="4594995" cy="4594995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3BD0B-C30E-C444-8046-17241A2B9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204A0DBA-FCBF-9727-4446-8580B49D603F}"/>
              </a:ext>
            </a:extLst>
          </p:cNvPr>
          <p:cNvSpPr/>
          <p:nvPr/>
        </p:nvSpPr>
        <p:spPr>
          <a:xfrm>
            <a:off x="5944079" y="1578855"/>
            <a:ext cx="5846164" cy="1161345"/>
          </a:xfrm>
          <a:prstGeom prst="wedgeRoundRectCallout">
            <a:avLst>
              <a:gd name="adj1" fmla="val -54979"/>
              <a:gd name="adj2" fmla="val -490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Make deep nets look like regression</a:t>
            </a:r>
          </a:p>
          <a:p>
            <a:pPr algn="ctr"/>
            <a:r>
              <a:rPr lang="en-US" sz="2800" dirty="0"/>
              <a:t>(Not much programming)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E959F6-F3E3-5C66-A817-214AB00DCFD8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2810107"/>
                <a:ext cx="5181600" cy="336685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Notational Conventions:</a:t>
                </a:r>
              </a:p>
              <a:p>
                <a:pPr lvl="1"/>
                <a:r>
                  <a:rPr lang="en-US" dirty="0"/>
                  <a:t>Observations: Circles</a:t>
                </a:r>
              </a:p>
              <a:p>
                <a:pPr lvl="1"/>
                <a:r>
                  <a:rPr lang="en-US" dirty="0"/>
                  <a:t>Models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): Red Lines</a:t>
                </a:r>
              </a:p>
              <a:p>
                <a:r>
                  <a:rPr lang="en-US" dirty="0"/>
                  <a:t>Prediction: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Use model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) to map</a:t>
                </a:r>
              </a:p>
              <a:p>
                <a:pPr lvl="2"/>
                <a:r>
                  <a:rPr lang="en-US" dirty="0"/>
                  <a:t>input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(speed) to</a:t>
                </a:r>
              </a:p>
              <a:p>
                <a:pPr lvl="2"/>
                <a:r>
                  <a:rPr lang="en-US" dirty="0"/>
                  <a:t>output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(stopping distance)</a:t>
                </a:r>
              </a:p>
              <a:p>
                <a:pPr lvl="1"/>
                <a:r>
                  <a:rPr lang="en-US" dirty="0"/>
                  <a:t>For linear regression,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a polynomial</a:t>
                </a:r>
              </a:p>
              <a:p>
                <a:pPr lvl="1"/>
                <a:r>
                  <a:rPr lang="en-US" dirty="0"/>
                  <a:t>For </a:t>
                </a:r>
                <a:r>
                  <a:rPr lang="en-US" dirty="0" err="1"/>
                  <a:t>gft</a:t>
                </a:r>
                <a:r>
                  <a:rPr lang="en-US" dirty="0"/>
                  <a:t>,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typically a model from a hub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E959F6-F3E3-5C66-A817-214AB00DCF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2810107"/>
                <a:ext cx="5181600" cy="3366856"/>
              </a:xfrm>
              <a:blipFill>
                <a:blip r:embed="rId3"/>
                <a:stretch>
                  <a:fillRect l="-1956" t="-4887" b="-2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39E5CE43-D155-D4D0-532A-55310C0A1B53}"/>
              </a:ext>
            </a:extLst>
          </p:cNvPr>
          <p:cNvSpPr/>
          <p:nvPr/>
        </p:nvSpPr>
        <p:spPr>
          <a:xfrm>
            <a:off x="4084208" y="4457752"/>
            <a:ext cx="1672795" cy="954784"/>
          </a:xfrm>
          <a:prstGeom prst="wedgeRoundRectCallout">
            <a:avLst>
              <a:gd name="adj1" fmla="val -47444"/>
              <a:gd name="adj2" fmla="val -1290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Red Line:</a:t>
            </a:r>
          </a:p>
          <a:p>
            <a:pPr algn="ctr"/>
            <a:r>
              <a:rPr lang="en-US" sz="2400" dirty="0"/>
              <a:t>Model (</a:t>
            </a:r>
            <a:r>
              <a:rPr lang="en-US" sz="2400" i="1" dirty="0"/>
              <a:t>f</a:t>
            </a:r>
            <a:r>
              <a:rPr lang="en-US" sz="2400" dirty="0"/>
              <a:t>)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04AF5166-0F0B-F54E-40D5-E9BA53C10312}"/>
              </a:ext>
            </a:extLst>
          </p:cNvPr>
          <p:cNvSpPr/>
          <p:nvPr/>
        </p:nvSpPr>
        <p:spPr>
          <a:xfrm>
            <a:off x="1201428" y="2019679"/>
            <a:ext cx="2016743" cy="897623"/>
          </a:xfrm>
          <a:prstGeom prst="wedgeRoundRectCallout">
            <a:avLst>
              <a:gd name="adj1" fmla="val 87852"/>
              <a:gd name="adj2" fmla="val 396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Black Points: </a:t>
            </a:r>
          </a:p>
          <a:p>
            <a:pPr algn="ctr"/>
            <a:r>
              <a:rPr lang="en-US" sz="2400" i="1" dirty="0"/>
              <a:t>cars</a:t>
            </a:r>
            <a:r>
              <a:rPr lang="en-US" sz="2400" dirty="0"/>
              <a:t> dataset</a:t>
            </a:r>
            <a:endParaRPr lang="en-US" sz="2400" i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622535-CCE4-2065-FB04-04FE0C30E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D1EBF5-FFEC-4ABD-DECE-B2DD63D19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9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B212C4-3038-5544-AE67-BD28B2522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88" y="1026902"/>
            <a:ext cx="5512010" cy="5512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5C2673-5851-C049-B606-B443F9BC7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67285" cy="132556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Datasets</a:t>
            </a:r>
            <a:br>
              <a:rPr lang="en-US" sz="6000" dirty="0"/>
            </a:br>
            <a:r>
              <a:rPr lang="en-US" sz="6000" dirty="0"/>
              <a:t>Example: Cars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B6B3D-FCF2-BB41-8B9B-E83900CF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pic>
        <p:nvPicPr>
          <p:cNvPr id="17" name="Content Placeholder 10" descr="Table&#10;&#10;Description automatically generated with medium confidence">
            <a:extLst>
              <a:ext uri="{FF2B5EF4-FFF2-40B4-BE49-F238E27FC236}">
                <a16:creationId xmlns:a16="http://schemas.microsoft.com/office/drawing/2014/main" id="{2F5EA898-A5ED-0A4C-983E-88639A59CD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096"/>
          <a:stretch/>
        </p:blipFill>
        <p:spPr>
          <a:xfrm>
            <a:off x="6036448" y="1931391"/>
            <a:ext cx="6116695" cy="3492562"/>
          </a:xfrm>
          <a:prstGeom prst="rect">
            <a:avLst/>
          </a:prstGeom>
        </p:spPr>
      </p:pic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1A715E37-4EDD-5145-84EF-165351F0881C}"/>
              </a:ext>
            </a:extLst>
          </p:cNvPr>
          <p:cNvSpPr/>
          <p:nvPr/>
        </p:nvSpPr>
        <p:spPr>
          <a:xfrm>
            <a:off x="9420550" y="2281007"/>
            <a:ext cx="2399743" cy="1501900"/>
          </a:xfrm>
          <a:prstGeom prst="wedgeRoundRectCallout">
            <a:avLst>
              <a:gd name="adj1" fmla="val -78535"/>
              <a:gd name="adj2" fmla="val -300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Two Columns: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cars$speed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cars$dist</a:t>
            </a:r>
            <a:endParaRPr lang="en-US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B5FFD9-F411-84CF-A882-E8A3229DD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8A362-43D8-83F4-A31C-F8BAF027D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77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0D54DCA9-6292-4903-383A-6750A20A7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45" y="1574715"/>
            <a:ext cx="11553455" cy="6396176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D195332-9D98-BF44-8F4F-3CC60BDCA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72400" cy="1325563"/>
          </a:xfrm>
        </p:spPr>
        <p:txBody>
          <a:bodyPr>
            <a:noAutofit/>
          </a:bodyPr>
          <a:lstStyle/>
          <a:p>
            <a:r>
              <a:rPr lang="en-US" sz="4000" dirty="0"/>
              <a:t>Example of Datasets in </a:t>
            </a:r>
            <a:r>
              <a:rPr lang="en-US" sz="4000" dirty="0" err="1"/>
              <a:t>HuggingFace</a:t>
            </a:r>
            <a:br>
              <a:rPr lang="en-US" sz="3200" dirty="0"/>
            </a:br>
            <a:r>
              <a:rPr lang="en-US" sz="2400" dirty="0"/>
              <a:t>https://</a:t>
            </a:r>
            <a:r>
              <a:rPr lang="en-US" sz="2400" dirty="0" err="1"/>
              <a:t>huggingface.co</a:t>
            </a:r>
            <a:r>
              <a:rPr lang="en-US" sz="2400" dirty="0"/>
              <a:t>/datasets/</a:t>
            </a:r>
            <a:r>
              <a:rPr lang="en-US" sz="2400" dirty="0" err="1"/>
              <a:t>dair</a:t>
            </a:r>
            <a:r>
              <a:rPr lang="en-US" sz="2400" dirty="0"/>
              <a:t>-ai/emotion</a:t>
            </a:r>
            <a:endParaRPr lang="en-US" sz="32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BD382-A338-1D47-BED9-4F9A983AF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pic>
        <p:nvPicPr>
          <p:cNvPr id="2" name="Content Placeholder 10" descr="Table&#10;&#10;Description automatically generated with medium confidence">
            <a:extLst>
              <a:ext uri="{FF2B5EF4-FFF2-40B4-BE49-F238E27FC236}">
                <a16:creationId xmlns:a16="http://schemas.microsoft.com/office/drawing/2014/main" id="{4B13EF37-D0FA-230A-2E4F-9789C2C2D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096"/>
          <a:stretch/>
        </p:blipFill>
        <p:spPr>
          <a:xfrm>
            <a:off x="8726122" y="173959"/>
            <a:ext cx="6116695" cy="349256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ular Callout 2">
                <a:extLst>
                  <a:ext uri="{FF2B5EF4-FFF2-40B4-BE49-F238E27FC236}">
                    <a16:creationId xmlns:a16="http://schemas.microsoft.com/office/drawing/2014/main" id="{D389CBA4-EC52-4DDE-64F5-53E7BB9691A7}"/>
                  </a:ext>
                </a:extLst>
              </p:cNvPr>
              <p:cNvSpPr/>
              <p:nvPr/>
            </p:nvSpPr>
            <p:spPr>
              <a:xfrm>
                <a:off x="129092" y="4429346"/>
                <a:ext cx="442347" cy="435217"/>
              </a:xfrm>
              <a:prstGeom prst="wedgeRoundRectCallout">
                <a:avLst>
                  <a:gd name="adj1" fmla="val 72912"/>
                  <a:gd name="adj2" fmla="val 47614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Rounded Rectangular Callout 2">
                <a:extLst>
                  <a:ext uri="{FF2B5EF4-FFF2-40B4-BE49-F238E27FC236}">
                    <a16:creationId xmlns:a16="http://schemas.microsoft.com/office/drawing/2014/main" id="{D389CBA4-EC52-4DDE-64F5-53E7BB9691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92" y="4429346"/>
                <a:ext cx="442347" cy="435217"/>
              </a:xfrm>
              <a:prstGeom prst="wedgeRoundRectCallout">
                <a:avLst>
                  <a:gd name="adj1" fmla="val 72912"/>
                  <a:gd name="adj2" fmla="val 47614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ular Callout 7">
                <a:extLst>
                  <a:ext uri="{FF2B5EF4-FFF2-40B4-BE49-F238E27FC236}">
                    <a16:creationId xmlns:a16="http://schemas.microsoft.com/office/drawing/2014/main" id="{FEBF0185-D193-BB40-50E0-D68EA85940CA}"/>
                  </a:ext>
                </a:extLst>
              </p:cNvPr>
              <p:cNvSpPr/>
              <p:nvPr/>
            </p:nvSpPr>
            <p:spPr>
              <a:xfrm>
                <a:off x="4875676" y="4646954"/>
                <a:ext cx="442347" cy="435217"/>
              </a:xfrm>
              <a:prstGeom prst="wedgeRoundRectCallout">
                <a:avLst>
                  <a:gd name="adj1" fmla="val 123330"/>
                  <a:gd name="adj2" fmla="val 21992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ounded Rectangular Callout 7">
                <a:extLst>
                  <a:ext uri="{FF2B5EF4-FFF2-40B4-BE49-F238E27FC236}">
                    <a16:creationId xmlns:a16="http://schemas.microsoft.com/office/drawing/2014/main" id="{FEBF0185-D193-BB40-50E0-D68EA85940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5676" y="4646954"/>
                <a:ext cx="442347" cy="435217"/>
              </a:xfrm>
              <a:prstGeom prst="wedgeRoundRectCallout">
                <a:avLst>
                  <a:gd name="adj1" fmla="val 123330"/>
                  <a:gd name="adj2" fmla="val 21992"/>
                  <a:gd name="adj3" fmla="val 16667"/>
                </a:avLst>
              </a:prstGeom>
              <a:blipFill>
                <a:blip r:embed="rId5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E9442-68C1-59E1-C917-7B9FE5A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7C3564-2887-046C-3924-A3FB9224A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75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02D7AD0-735D-0E42-B6C7-03CB4FD96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436" y="1676972"/>
            <a:ext cx="9198864" cy="497503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D195332-9D98-BF44-8F4F-3CC60BDCA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472" y="173959"/>
            <a:ext cx="7226362" cy="1325563"/>
          </a:xfrm>
        </p:spPr>
        <p:txBody>
          <a:bodyPr>
            <a:noAutofit/>
          </a:bodyPr>
          <a:lstStyle/>
          <a:p>
            <a:r>
              <a:rPr lang="en-US" sz="5400" dirty="0"/>
              <a:t>Emotion </a:t>
            </a:r>
            <a:r>
              <a:rPr lang="en-US" sz="5400" dirty="0">
                <a:sym typeface="Wingdings" pitchFamily="2" charset="2"/>
              </a:rPr>
              <a:t> </a:t>
            </a:r>
            <a:r>
              <a:rPr lang="en-US" sz="5400" dirty="0"/>
              <a:t>GLUE (Cola)</a:t>
            </a:r>
            <a:br>
              <a:rPr lang="en-US" dirty="0"/>
            </a:br>
            <a:r>
              <a:rPr lang="en-US" sz="2400" dirty="0">
                <a:hlinkClick r:id="rId3"/>
              </a:rPr>
              <a:t>https://huggingface.co/datasets/glue/viewer/cola/train</a:t>
            </a:r>
            <a:r>
              <a:rPr lang="en-US" sz="2400" dirty="0"/>
              <a:t>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BD382-A338-1D47-BED9-4F9A983AF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0F20772A-E355-9D46-85A8-7989AA30E607}"/>
              </a:ext>
            </a:extLst>
          </p:cNvPr>
          <p:cNvSpPr/>
          <p:nvPr/>
        </p:nvSpPr>
        <p:spPr>
          <a:xfrm>
            <a:off x="2762354" y="3235799"/>
            <a:ext cx="2151049" cy="882396"/>
          </a:xfrm>
          <a:prstGeom prst="wedgeRoundRectCallout">
            <a:avLst>
              <a:gd name="adj1" fmla="val -97364"/>
              <a:gd name="adj2" fmla="val 312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Terminology:  Subset</a:t>
            </a:r>
          </a:p>
        </p:txBody>
      </p:sp>
      <p:pic>
        <p:nvPicPr>
          <p:cNvPr id="2" name="Content Placeholder 10" descr="Table&#10;&#10;Description automatically generated with medium confidence">
            <a:extLst>
              <a:ext uri="{FF2B5EF4-FFF2-40B4-BE49-F238E27FC236}">
                <a16:creationId xmlns:a16="http://schemas.microsoft.com/office/drawing/2014/main" id="{83B80A33-ACAA-0C88-DF57-78FDA50D6D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096"/>
          <a:stretch/>
        </p:blipFill>
        <p:spPr>
          <a:xfrm>
            <a:off x="8726122" y="173959"/>
            <a:ext cx="6116695" cy="349256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020EEE2B-80CB-C04C-BD50-2FDA8805BA1E}"/>
              </a:ext>
            </a:extLst>
          </p:cNvPr>
          <p:cNvSpPr/>
          <p:nvPr/>
        </p:nvSpPr>
        <p:spPr>
          <a:xfrm>
            <a:off x="7077875" y="2987802"/>
            <a:ext cx="2151049" cy="882396"/>
          </a:xfrm>
          <a:prstGeom prst="wedgeRoundRectCallout">
            <a:avLst>
              <a:gd name="adj1" fmla="val -80895"/>
              <a:gd name="adj2" fmla="val 476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Terminology: Splits</a:t>
            </a:r>
            <a:endParaRPr lang="en-US" sz="1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EF66F-0EEC-354E-F643-3A3EAC942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1B738-9F28-6DB1-0FDC-F7BAE16AE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9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145C8E-4E85-C31E-D696-309C2C83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 in </a:t>
            </a:r>
            <a:r>
              <a:rPr lang="en-US" dirty="0" err="1"/>
              <a:t>HuggingFace</a:t>
            </a:r>
            <a:r>
              <a:rPr lang="en-US" dirty="0"/>
              <a:t> </a:t>
            </a:r>
            <a:r>
              <a:rPr lang="en-US" dirty="0" err="1">
                <a:hlinkClick r:id="rId2"/>
              </a:rPr>
              <a:t>colab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681F23-DBBE-8225-9E76-1C8CABA1C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888846-58FF-55DB-24EA-0A6C81A32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0DF7F-6316-55CE-C101-2D6B34E01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17</a:t>
            </a:fld>
            <a:endParaRPr lang="en-US"/>
          </a:p>
        </p:txBody>
      </p:sp>
      <p:pic>
        <p:nvPicPr>
          <p:cNvPr id="9" name="Content Placeholder 8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C1FAA1BD-BB5A-F0BF-0EF3-10E56C14AF5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16609" y="1391026"/>
            <a:ext cx="10905642" cy="6044968"/>
          </a:xfrm>
        </p:spPr>
      </p:pic>
    </p:spTree>
    <p:extLst>
      <p:ext uri="{BB962C8B-B14F-4D97-AF65-F5344CB8AC3E}">
        <p14:creationId xmlns:p14="http://schemas.microsoft.com/office/powerpoint/2010/main" val="4024447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DC47B02-B393-6324-F673-966E2EE184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0135" b="85943"/>
          <a:stretch/>
        </p:blipFill>
        <p:spPr>
          <a:xfrm>
            <a:off x="3498688" y="2716437"/>
            <a:ext cx="8811712" cy="43712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6FB34F-E370-208A-B275-C12906CA6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 err="1"/>
              <a:t>glm</a:t>
            </a:r>
            <a:r>
              <a:rPr lang="en-US" sz="4000" dirty="0"/>
              <a:t> (General Linear Models) in R (and </a:t>
            </a:r>
            <a:r>
              <a:rPr lang="en-US" sz="4000" dirty="0" err="1"/>
              <a:t>Sklearn</a:t>
            </a:r>
            <a:r>
              <a:rPr lang="en-US" sz="4000" dirty="0"/>
              <a:t>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79FA76F-1752-1392-F216-62640A7065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4208" y="1897880"/>
            <a:ext cx="3535839" cy="3535839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3BD0B-C30E-C444-8046-17241A2B9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pic>
        <p:nvPicPr>
          <p:cNvPr id="12" name="Content Placeholder 10">
            <a:extLst>
              <a:ext uri="{FF2B5EF4-FFF2-40B4-BE49-F238E27FC236}">
                <a16:creationId xmlns:a16="http://schemas.microsoft.com/office/drawing/2014/main" id="{1D1771C1-6986-78FB-C3AE-A1C35293D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482" b="14428"/>
          <a:stretch/>
        </p:blipFill>
        <p:spPr>
          <a:xfrm>
            <a:off x="3498695" y="3209966"/>
            <a:ext cx="8811706" cy="232947"/>
          </a:xfrm>
          <a:prstGeom prst="rect">
            <a:avLst/>
          </a:prstGeom>
        </p:spPr>
      </p:pic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DE77C062-92A3-2FE4-1638-9243E6076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952" b="5204"/>
          <a:stretch/>
        </p:blipFill>
        <p:spPr>
          <a:xfrm>
            <a:off x="3498685" y="3475688"/>
            <a:ext cx="8811716" cy="651427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24945702-4BF4-F5D3-CD87-BBD259E99DC5}"/>
              </a:ext>
            </a:extLst>
          </p:cNvPr>
          <p:cNvSpPr/>
          <p:nvPr/>
        </p:nvSpPr>
        <p:spPr>
          <a:xfrm>
            <a:off x="9407169" y="3209967"/>
            <a:ext cx="2529096" cy="605572"/>
          </a:xfrm>
          <a:prstGeom prst="wedgeRoundRectCallout">
            <a:avLst>
              <a:gd name="adj1" fmla="val -57982"/>
              <a:gd name="adj2" fmla="val -322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glm</a:t>
            </a:r>
            <a:r>
              <a:rPr lang="en-US" sz="2000" dirty="0"/>
              <a:t>: fit poly model with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ular Callout 7">
                <a:extLst>
                  <a:ext uri="{FF2B5EF4-FFF2-40B4-BE49-F238E27FC236}">
                    <a16:creationId xmlns:a16="http://schemas.microsoft.com/office/drawing/2014/main" id="{684E30FB-C132-2F63-07F3-2441AF5BEFBA}"/>
                  </a:ext>
                </a:extLst>
              </p:cNvPr>
              <p:cNvSpPr/>
              <p:nvPr/>
            </p:nvSpPr>
            <p:spPr>
              <a:xfrm>
                <a:off x="6575502" y="4499741"/>
                <a:ext cx="4174274" cy="365126"/>
              </a:xfrm>
              <a:prstGeom prst="wedgeRoundRectCallout">
                <a:avLst>
                  <a:gd name="adj1" fmla="val -28527"/>
                  <a:gd name="adj2" fmla="val -138432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predict: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≈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𝑐𝑎𝑟𝑠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$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𝑠𝑝𝑒𝑒𝑑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Rounded Rectangular Callout 7">
                <a:extLst>
                  <a:ext uri="{FF2B5EF4-FFF2-40B4-BE49-F238E27FC236}">
                    <a16:creationId xmlns:a16="http://schemas.microsoft.com/office/drawing/2014/main" id="{684E30FB-C132-2F63-07F3-2441AF5BEF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502" y="4499741"/>
                <a:ext cx="4174274" cy="365126"/>
              </a:xfrm>
              <a:prstGeom prst="wedgeRoundRectCallout">
                <a:avLst>
                  <a:gd name="adj1" fmla="val -28527"/>
                  <a:gd name="adj2" fmla="val -138432"/>
                  <a:gd name="adj3" fmla="val 16667"/>
                </a:avLst>
              </a:prstGeom>
              <a:blipFill>
                <a:blip r:embed="rId4"/>
                <a:stretch>
                  <a:fillRect b="-17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F1B4B-3E37-8B3D-30D8-B2928C19D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AA0E4-9B98-CDF7-A106-100D60A69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6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304B48-D89B-5DC2-1CDB-62990C63285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Fine-Tuning (fit) in GFT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𝑝𝑟𝑒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𝑑𝑎𝑡𝑎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→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𝑝𝑜𝑠𝑡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304B48-D89B-5DC2-1CDB-62990C632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71" t="-8571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E535B8-137B-EB46-C5C0-146C10FD779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Flowers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𝑝𝑟𝑒</m:t>
                        </m:r>
                      </m:sub>
                    </m:sSub>
                  </m:oMath>
                </a14:m>
                <a:r>
                  <a:rPr lang="en-US" dirty="0"/>
                  <a:t>: Resnet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𝑑𝑎𝑡𝑎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flowers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E535B8-137B-EB46-C5C0-146C10FD77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220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06B7EAE4-30E3-1BAA-0432-AFC7A9B45C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18750" r="38865"/>
          <a:stretch/>
        </p:blipFill>
        <p:spPr>
          <a:xfrm>
            <a:off x="6395224" y="1826910"/>
            <a:ext cx="5181600" cy="151972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DFF20C32-7C4C-D2E9-B0C9-75722056F502}"/>
                  </a:ext>
                </a:extLst>
              </p:cNvPr>
              <p:cNvSpPr/>
              <p:nvPr/>
            </p:nvSpPr>
            <p:spPr>
              <a:xfrm>
                <a:off x="9569250" y="2677415"/>
                <a:ext cx="2476079" cy="415094"/>
              </a:xfrm>
              <a:prstGeom prst="wedgeRoundRectCallout">
                <a:avLst>
                  <a:gd name="adj1" fmla="val -45038"/>
                  <a:gd name="adj2" fmla="val -87094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𝑝𝑟𝑒</m:t>
                        </m:r>
                      </m:sub>
                    </m:sSub>
                  </m:oMath>
                </a14:m>
                <a:r>
                  <a:rPr lang="en-US" dirty="0"/>
                  <a:t>: Pre-trained Model</a:t>
                </a:r>
              </a:p>
            </p:txBody>
          </p:sp>
        </mc:Choice>
        <mc:Fallback xmlns=""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DFF20C32-7C4C-D2E9-B0C9-75722056F5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9250" y="2677415"/>
                <a:ext cx="2476079" cy="415094"/>
              </a:xfrm>
              <a:prstGeom prst="wedgeRoundRectCallout">
                <a:avLst>
                  <a:gd name="adj1" fmla="val -45038"/>
                  <a:gd name="adj2" fmla="val -87094"/>
                  <a:gd name="adj3" fmla="val 16667"/>
                </a:avLst>
              </a:prstGeom>
              <a:blipFill>
                <a:blip r:embed="rId5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412D7C64-1B2E-C232-BAAF-470DA73588DC}"/>
                  </a:ext>
                </a:extLst>
              </p:cNvPr>
              <p:cNvSpPr/>
              <p:nvPr/>
            </p:nvSpPr>
            <p:spPr>
              <a:xfrm>
                <a:off x="8755133" y="3345349"/>
                <a:ext cx="2661857" cy="452281"/>
              </a:xfrm>
              <a:prstGeom prst="wedgeRoundRectCallout">
                <a:avLst>
                  <a:gd name="adj1" fmla="val -45320"/>
                  <a:gd name="adj2" fmla="val -105355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𝑝𝑜𝑠𝑡</m:t>
                        </m:r>
                      </m:sub>
                    </m:sSub>
                  </m:oMath>
                </a14:m>
                <a:r>
                  <a:rPr lang="en-US" dirty="0"/>
                  <a:t>: Post-trained Model </a:t>
                </a:r>
              </a:p>
            </p:txBody>
          </p:sp>
        </mc:Choice>
        <mc:Fallback xmlns="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412D7C64-1B2E-C232-BAAF-470DA73588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5133" y="3345349"/>
                <a:ext cx="2661857" cy="452281"/>
              </a:xfrm>
              <a:prstGeom prst="wedgeRoundRectCallout">
                <a:avLst>
                  <a:gd name="adj1" fmla="val -45320"/>
                  <a:gd name="adj2" fmla="val -105355"/>
                  <a:gd name="adj3" fmla="val 16667"/>
                </a:avLst>
              </a:prstGeom>
              <a:blipFill>
                <a:blip r:embed="rId6"/>
                <a:stretch>
                  <a:fillRect r="-1415"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oogle Shape;258;p22">
            <a:extLst>
              <a:ext uri="{FF2B5EF4-FFF2-40B4-BE49-F238E27FC236}">
                <a16:creationId xmlns:a16="http://schemas.microsoft.com/office/drawing/2014/main" id="{064FFC1F-BD72-08EA-AE0F-F243FF6F449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1915" y="3158091"/>
            <a:ext cx="5307900" cy="357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78A45400-BA94-212C-A70E-C8A007C999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482" b="14428"/>
          <a:stretch/>
        </p:blipFill>
        <p:spPr>
          <a:xfrm>
            <a:off x="6313530" y="4632126"/>
            <a:ext cx="8811706" cy="232947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AF719156-8D31-F7DD-3A26-D23275D77FF8}"/>
              </a:ext>
            </a:extLst>
          </p:cNvPr>
          <p:cNvSpPr/>
          <p:nvPr/>
        </p:nvSpPr>
        <p:spPr>
          <a:xfrm>
            <a:off x="8164172" y="5268880"/>
            <a:ext cx="2661857" cy="452281"/>
          </a:xfrm>
          <a:prstGeom prst="wedgeRoundRectCallout">
            <a:avLst>
              <a:gd name="adj1" fmla="val -29904"/>
              <a:gd name="adj2" fmla="val -1270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Fine-Tuning (fit) in R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EA74360-8550-8378-A129-3089754D4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71EC9-93C9-1661-610D-B486549B6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DBD65C8-0861-A49F-16A9-FB8B028B4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8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D056D-A2EC-AF5D-3C4B-173DF902C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5FAF1-75B7-3A46-61CD-C9DCD06DF4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Homework</a:t>
            </a:r>
          </a:p>
          <a:p>
            <a:pPr lvl="1"/>
            <a:r>
              <a:rPr lang="en-US" dirty="0"/>
              <a:t>Assignment 2: </a:t>
            </a:r>
            <a:r>
              <a:rPr lang="en-US" dirty="0">
                <a:hlinkClick r:id="rId2"/>
              </a:rPr>
              <a:t>HuggingFace Pipelines</a:t>
            </a:r>
            <a:endParaRPr lang="en-US" dirty="0"/>
          </a:p>
          <a:p>
            <a:r>
              <a:rPr lang="en-US" dirty="0"/>
              <a:t>Background Material</a:t>
            </a:r>
          </a:p>
          <a:p>
            <a:r>
              <a:rPr lang="en-US" dirty="0"/>
              <a:t>Old Business</a:t>
            </a:r>
          </a:p>
          <a:p>
            <a:pPr lvl="1"/>
            <a:r>
              <a:rPr lang="en-US" dirty="0">
                <a:hlinkClick r:id="rId3"/>
              </a:rPr>
              <a:t>Colab</a:t>
            </a:r>
            <a:endParaRPr lang="en-US" dirty="0"/>
          </a:p>
          <a:p>
            <a:pPr lvl="1"/>
            <a:r>
              <a:rPr lang="en-US" dirty="0"/>
              <a:t>Deep Nets: Inference</a:t>
            </a:r>
          </a:p>
          <a:p>
            <a:pPr lvl="2"/>
            <a:r>
              <a:rPr lang="en-US" dirty="0"/>
              <a:t>Classification &amp; Regression</a:t>
            </a:r>
          </a:p>
          <a:p>
            <a:pPr lvl="2"/>
            <a:r>
              <a:rPr lang="en-US" dirty="0"/>
              <a:t>Anything </a:t>
            </a:r>
            <a:r>
              <a:rPr lang="en-US" dirty="0">
                <a:sym typeface="Wingdings" pitchFamily="2" charset="2"/>
              </a:rPr>
              <a:t> Vector</a:t>
            </a:r>
          </a:p>
          <a:p>
            <a:pPr lvl="2"/>
            <a:r>
              <a:rPr lang="en-US" dirty="0">
                <a:sym typeface="Wingdings" pitchFamily="2" charset="2"/>
              </a:rPr>
              <a:t>Machine Translation</a:t>
            </a:r>
          </a:p>
          <a:p>
            <a:pPr lvl="2"/>
            <a:r>
              <a:rPr lang="en-US" dirty="0">
                <a:sym typeface="Wingdings" pitchFamily="2" charset="2"/>
              </a:rPr>
              <a:t>Fill Mask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280E49-26D2-06D0-9424-C0CD264710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New Business</a:t>
            </a:r>
          </a:p>
          <a:p>
            <a:pPr lvl="1"/>
            <a:r>
              <a:rPr lang="en-US" dirty="0" err="1">
                <a:hlinkClick r:id="rId4"/>
              </a:rPr>
              <a:t>bertviz</a:t>
            </a:r>
            <a:endParaRPr lang="en-US" dirty="0"/>
          </a:p>
          <a:p>
            <a:pPr lvl="1"/>
            <a:r>
              <a:rPr lang="en-US" dirty="0"/>
              <a:t>Deep Nets: Fine-Tuning</a:t>
            </a:r>
          </a:p>
          <a:p>
            <a:pPr lvl="2"/>
            <a:r>
              <a:rPr lang="en-US" dirty="0"/>
              <a:t>Easy: inference</a:t>
            </a:r>
          </a:p>
          <a:p>
            <a:pPr lvl="2"/>
            <a:r>
              <a:rPr lang="en-US" dirty="0"/>
              <a:t>Hard: pre-training</a:t>
            </a:r>
          </a:p>
          <a:p>
            <a:pPr lvl="2"/>
            <a:r>
              <a:rPr lang="en-US" dirty="0"/>
              <a:t>Not too hard: fine-tuning</a:t>
            </a:r>
          </a:p>
          <a:p>
            <a:pPr lvl="1"/>
            <a:r>
              <a:rPr lang="en-US" dirty="0"/>
              <a:t>Code: </a:t>
            </a:r>
            <a:r>
              <a:rPr lang="en-US" dirty="0" err="1"/>
              <a:t>colab</a:t>
            </a:r>
            <a:endParaRPr lang="en-US" dirty="0"/>
          </a:p>
          <a:p>
            <a:pPr lvl="2"/>
            <a:r>
              <a:rPr lang="en-US" dirty="0">
                <a:hlinkClick r:id="rId5"/>
              </a:rPr>
              <a:t>HuggingFace Tutorial</a:t>
            </a:r>
            <a:endParaRPr lang="en-US" dirty="0"/>
          </a:p>
          <a:p>
            <a:pPr lvl="2"/>
            <a:r>
              <a:rPr lang="en-US" dirty="0">
                <a:hlinkClick r:id="rId6"/>
              </a:rPr>
              <a:t>HuggingFace Colab</a:t>
            </a:r>
            <a:endParaRPr lang="en-US" dirty="0"/>
          </a:p>
          <a:p>
            <a:pPr lvl="2"/>
            <a:r>
              <a:rPr lang="en-US" dirty="0">
                <a:hlinkClick r:id="rId7"/>
              </a:rPr>
              <a:t>run glue example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2B8B9-EBB1-6301-2A45-410A07FE5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7BC96-320E-CF19-77F7-D4016564C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2B7A4-301E-C6B3-C847-28ECF2EB8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68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6161849-0B9B-5747-A50B-3FBF6E362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04"/>
            <a:ext cx="12120372" cy="65836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C0E019-2E87-B140-B099-E4BE926E669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6000" y="3937"/>
                <a:ext cx="6096000" cy="1541399"/>
              </a:xfr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pPr/>
                <a:r>
                  <a:rPr lang="en-US" dirty="0"/>
                  <a:t>Emotion Dataset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𝑐𝑙𝑎𝑠𝑠𝑖𝑓𝑦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𝑙𝑎𝑏𝑒𝑙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𝑡𝑒𝑥𝑡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C0E019-2E87-B140-B099-E4BE926E66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6000" y="3937"/>
                <a:ext cx="6096000" cy="1541399"/>
              </a:xfrm>
              <a:blipFill>
                <a:blip r:embed="rId3"/>
                <a:stretch>
                  <a:fillRect l="-3942" t="-4065" b="-4878"/>
                </a:stretch>
              </a:blip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437F1-21C2-A544-A8AA-3739EAD7E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0309BF47-AA60-7B41-B2CE-275B62C71701}"/>
              </a:ext>
            </a:extLst>
          </p:cNvPr>
          <p:cNvSpPr/>
          <p:nvPr/>
        </p:nvSpPr>
        <p:spPr>
          <a:xfrm>
            <a:off x="6886625" y="1735608"/>
            <a:ext cx="1463408" cy="637834"/>
          </a:xfrm>
          <a:prstGeom prst="wedgeRoundRectCallout">
            <a:avLst>
              <a:gd name="adj1" fmla="val -22796"/>
              <a:gd name="adj2" fmla="val -1121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Task/Loss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7682BF0C-EDA0-BE4B-8BA0-AD9F615E8CA7}"/>
              </a:ext>
            </a:extLst>
          </p:cNvPr>
          <p:cNvSpPr/>
          <p:nvPr/>
        </p:nvSpPr>
        <p:spPr>
          <a:xfrm>
            <a:off x="9198963" y="1735608"/>
            <a:ext cx="1384092" cy="497926"/>
          </a:xfrm>
          <a:prstGeom prst="wedgeRoundRectCallout">
            <a:avLst>
              <a:gd name="adj1" fmla="val -31099"/>
              <a:gd name="adj2" fmla="val -1272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Columns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1A7D554B-42F4-E145-8638-AB193025BA36}"/>
              </a:ext>
            </a:extLst>
          </p:cNvPr>
          <p:cNvSpPr/>
          <p:nvPr/>
        </p:nvSpPr>
        <p:spPr>
          <a:xfrm>
            <a:off x="9198963" y="1735608"/>
            <a:ext cx="1384092" cy="497926"/>
          </a:xfrm>
          <a:prstGeom prst="wedgeRoundRectCallout">
            <a:avLst>
              <a:gd name="adj1" fmla="val 28829"/>
              <a:gd name="adj2" fmla="val -1362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Columns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C23AAC4-ABA9-441F-00A0-2C217D21BA15}"/>
              </a:ext>
            </a:extLst>
          </p:cNvPr>
          <p:cNvCxnSpPr/>
          <p:nvPr/>
        </p:nvCxnSpPr>
        <p:spPr>
          <a:xfrm>
            <a:off x="8864725" y="1382861"/>
            <a:ext cx="67567" cy="19729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222D71-755B-AC8E-D484-1E963B28362A}"/>
              </a:ext>
            </a:extLst>
          </p:cNvPr>
          <p:cNvCxnSpPr>
            <a:cxnSpLocks/>
          </p:cNvCxnSpPr>
          <p:nvPr/>
        </p:nvCxnSpPr>
        <p:spPr>
          <a:xfrm flipH="1">
            <a:off x="1112595" y="1247063"/>
            <a:ext cx="9066674" cy="22303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E7796954-5AA7-AE0E-74D3-47A9A302B946}"/>
              </a:ext>
            </a:extLst>
          </p:cNvPr>
          <p:cNvSpPr/>
          <p:nvPr/>
        </p:nvSpPr>
        <p:spPr>
          <a:xfrm>
            <a:off x="9638612" y="3601441"/>
            <a:ext cx="816177" cy="497926"/>
          </a:xfrm>
          <a:prstGeom prst="wedgeRoundRectCallout">
            <a:avLst>
              <a:gd name="adj1" fmla="val -84861"/>
              <a:gd name="adj2" fmla="val -168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Row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18B345-271E-74F0-876F-6D7C319C9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7F2354-6030-6824-13A2-F734F3CD2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5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304B48-D89B-5DC2-1CDB-62990C63285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Fine-Tuning (fit): Numerous Use Cases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𝑝𝑟𝑒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𝑑𝑎𝑡𝑎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→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𝑝𝑜𝑠𝑡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304B48-D89B-5DC2-1CDB-62990C632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71" t="-8571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E535B8-137B-EB46-C5C0-146C10FD779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7166138" cy="4351338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Flowers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𝑝𝑟𝑒</m:t>
                        </m:r>
                      </m:sub>
                    </m:sSub>
                  </m:oMath>
                </a14:m>
                <a:r>
                  <a:rPr lang="en-US" dirty="0"/>
                  <a:t>: Resnet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𝑑𝑎𝑡𝑎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flowers</a:t>
                </a:r>
              </a:p>
              <a:p>
                <a:r>
                  <a:rPr lang="en-US" dirty="0"/>
                  <a:t>Emotion Classification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𝑝𝑟𝑒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  <a:r>
                  <a:rPr lang="en-US" dirty="0">
                    <a:hlinkClick r:id="rId3"/>
                  </a:rPr>
                  <a:t>https://huggingface.co/bert-base-uncased</a:t>
                </a:r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𝑑𝑎𝑡𝑎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hlinkClick r:id="rId4"/>
                      </a:rPr>
                      <m:t>https</m:t>
                    </m:r>
                    <m:r>
                      <a:rPr lang="en-US">
                        <a:latin typeface="Cambria Math" panose="02040503050406030204" pitchFamily="18" charset="0"/>
                        <a:hlinkClick r:id="rId4"/>
                      </a:rPr>
                      <m:t>://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hlinkClick r:id="rId4"/>
                      </a:rPr>
                      <m:t>huggingface</m:t>
                    </m:r>
                    <m:r>
                      <a:rPr lang="en-US">
                        <a:latin typeface="Cambria Math" panose="02040503050406030204" pitchFamily="18" charset="0"/>
                        <a:hlinkClick r:id="rId4"/>
                      </a:rPr>
                      <m:t>.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hlinkClick r:id="rId4"/>
                      </a:rPr>
                      <m:t>co</m:t>
                    </m:r>
                    <m:r>
                      <a:rPr lang="en-US">
                        <a:latin typeface="Cambria Math" panose="02040503050406030204" pitchFamily="18" charset="0"/>
                        <a:hlinkClick r:id="rId4"/>
                      </a:rPr>
                      <m:t>/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hlinkClick r:id="rId4"/>
                      </a:rPr>
                      <m:t>datasets</m:t>
                    </m:r>
                    <m:r>
                      <a:rPr lang="en-US">
                        <a:latin typeface="Cambria Math" panose="02040503050406030204" pitchFamily="18" charset="0"/>
                        <a:hlinkClick r:id="rId4"/>
                      </a:rPr>
                      <m:t>/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hlinkClick r:id="rId4"/>
                      </a:rPr>
                      <m:t>dair</m:t>
                    </m:r>
                    <m:r>
                      <a:rPr lang="en-US">
                        <a:latin typeface="Cambria Math" panose="02040503050406030204" pitchFamily="18" charset="0"/>
                        <a:hlinkClick r:id="rId4"/>
                      </a:rPr>
                      <m:t>−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hlinkClick r:id="rId4"/>
                      </a:rPr>
                      <m:t>ai</m:t>
                    </m:r>
                    <m:r>
                      <a:rPr lang="en-US">
                        <a:latin typeface="Cambria Math" panose="02040503050406030204" pitchFamily="18" charset="0"/>
                        <a:hlinkClick r:id="rId4"/>
                      </a:rPr>
                      <m:t>/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hlinkClick r:id="rId4"/>
                      </a:rPr>
                      <m:t>emotion</m:t>
                    </m:r>
                  </m:oMath>
                </a14:m>
                <a:r>
                  <a:rPr lang="en-US" dirty="0">
                    <a:hlinkClick r:id="rId4"/>
                  </a:rPr>
                  <a:t> </a:t>
                </a:r>
                <a:endParaRPr lang="en-US" dirty="0"/>
              </a:p>
              <a:p>
                <a:r>
                  <a:rPr lang="en-US" dirty="0"/>
                  <a:t>GLUE</a:t>
                </a:r>
              </a:p>
              <a:p>
                <a:r>
                  <a:rPr lang="en-US" dirty="0" err="1"/>
                  <a:t>SQuAD</a:t>
                </a:r>
                <a:endParaRPr lang="en-US" dirty="0"/>
              </a:p>
              <a:p>
                <a:r>
                  <a:rPr lang="en-US" dirty="0"/>
                  <a:t>Machine Translation</a:t>
                </a:r>
              </a:p>
              <a:p>
                <a:r>
                  <a:rPr lang="en-US" dirty="0"/>
                  <a:t>Speech Recognition</a:t>
                </a:r>
              </a:p>
              <a:p>
                <a:r>
                  <a:rPr lang="en-US" dirty="0"/>
                  <a:t>Vision</a:t>
                </a:r>
              </a:p>
              <a:p>
                <a:r>
                  <a:rPr lang="en-US" dirty="0"/>
                  <a:t>and much more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E535B8-137B-EB46-C5C0-146C10FD77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7166138" cy="4351338"/>
              </a:xfrm>
              <a:blipFill>
                <a:blip r:embed="rId5"/>
                <a:stretch>
                  <a:fillRect l="-1239" t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06B7EAE4-30E3-1BAA-0432-AFC7A9B45C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/>
          <a:srcRect t="18750" r="38865"/>
          <a:stretch/>
        </p:blipFill>
        <p:spPr>
          <a:xfrm>
            <a:off x="6395224" y="1826910"/>
            <a:ext cx="5181600" cy="151972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DFF20C32-7C4C-D2E9-B0C9-75722056F502}"/>
                  </a:ext>
                </a:extLst>
              </p:cNvPr>
              <p:cNvSpPr/>
              <p:nvPr/>
            </p:nvSpPr>
            <p:spPr>
              <a:xfrm>
                <a:off x="9569250" y="2677415"/>
                <a:ext cx="2476079" cy="415094"/>
              </a:xfrm>
              <a:prstGeom prst="wedgeRoundRectCallout">
                <a:avLst>
                  <a:gd name="adj1" fmla="val -45038"/>
                  <a:gd name="adj2" fmla="val -87094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𝑝𝑟𝑒</m:t>
                        </m:r>
                      </m:sub>
                    </m:sSub>
                  </m:oMath>
                </a14:m>
                <a:r>
                  <a:rPr lang="en-US" dirty="0"/>
                  <a:t>: Pre-trained Model</a:t>
                </a:r>
              </a:p>
            </p:txBody>
          </p:sp>
        </mc:Choice>
        <mc:Fallback xmlns=""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DFF20C32-7C4C-D2E9-B0C9-75722056F5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9250" y="2677415"/>
                <a:ext cx="2476079" cy="415094"/>
              </a:xfrm>
              <a:prstGeom prst="wedgeRoundRectCallout">
                <a:avLst>
                  <a:gd name="adj1" fmla="val -45038"/>
                  <a:gd name="adj2" fmla="val -87094"/>
                  <a:gd name="adj3" fmla="val 16667"/>
                </a:avLst>
              </a:prstGeom>
              <a:blipFill>
                <a:blip r:embed="rId7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412D7C64-1B2E-C232-BAAF-470DA73588DC}"/>
                  </a:ext>
                </a:extLst>
              </p:cNvPr>
              <p:cNvSpPr/>
              <p:nvPr/>
            </p:nvSpPr>
            <p:spPr>
              <a:xfrm>
                <a:off x="8755133" y="3345349"/>
                <a:ext cx="2661857" cy="452281"/>
              </a:xfrm>
              <a:prstGeom prst="wedgeRoundRectCallout">
                <a:avLst>
                  <a:gd name="adj1" fmla="val -45320"/>
                  <a:gd name="adj2" fmla="val -105355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𝑝𝑜𝑠𝑡</m:t>
                        </m:r>
                      </m:sub>
                    </m:sSub>
                  </m:oMath>
                </a14:m>
                <a:r>
                  <a:rPr lang="en-US" dirty="0"/>
                  <a:t>: Post-trained Model </a:t>
                </a:r>
              </a:p>
            </p:txBody>
          </p:sp>
        </mc:Choice>
        <mc:Fallback xmlns="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412D7C64-1B2E-C232-BAAF-470DA73588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5133" y="3345349"/>
                <a:ext cx="2661857" cy="452281"/>
              </a:xfrm>
              <a:prstGeom prst="wedgeRoundRectCallout">
                <a:avLst>
                  <a:gd name="adj1" fmla="val -45320"/>
                  <a:gd name="adj2" fmla="val -105355"/>
                  <a:gd name="adj3" fmla="val 16667"/>
                </a:avLst>
              </a:prstGeom>
              <a:blipFill>
                <a:blip r:embed="rId8"/>
                <a:stretch>
                  <a:fillRect r="-1415"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78A45400-BA94-212C-A70E-C8A007C999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3482" b="14428"/>
          <a:stretch/>
        </p:blipFill>
        <p:spPr>
          <a:xfrm>
            <a:off x="6313530" y="4632126"/>
            <a:ext cx="8811706" cy="232947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AF719156-8D31-F7DD-3A26-D23275D77FF8}"/>
              </a:ext>
            </a:extLst>
          </p:cNvPr>
          <p:cNvSpPr/>
          <p:nvPr/>
        </p:nvSpPr>
        <p:spPr>
          <a:xfrm>
            <a:off x="8164172" y="5268880"/>
            <a:ext cx="2661857" cy="452281"/>
          </a:xfrm>
          <a:prstGeom prst="wedgeRoundRectCallout">
            <a:avLst>
              <a:gd name="adj1" fmla="val -29904"/>
              <a:gd name="adj2" fmla="val -1270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Fine-Tuning (fit) in R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EA74360-8550-8378-A129-3089754D4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BBDDA-618F-0E53-0667-8A61FA77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0EDDAFF-D10D-9E3A-AC90-3CA282DE7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41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7E8D-4448-644A-BFD7-7753D43AC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GLUE Subsets</a:t>
            </a:r>
            <a:endParaRPr lang="en-US" sz="3200" i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5C7B291-2BC7-F948-A3E0-09DD6607CE22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560059" y="1488851"/>
          <a:ext cx="5181599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738">
                  <a:extLst>
                    <a:ext uri="{9D8B030D-6E8A-4147-A177-3AD203B41FA5}">
                      <a16:colId xmlns:a16="http://schemas.microsoft.com/office/drawing/2014/main" val="1776084644"/>
                    </a:ext>
                  </a:extLst>
                </a:gridCol>
                <a:gridCol w="3064861">
                  <a:extLst>
                    <a:ext uri="{9D8B030D-6E8A-4147-A177-3AD203B41FA5}">
                      <a16:colId xmlns:a16="http://schemas.microsoft.com/office/drawing/2014/main" val="14605461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Subset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Dataset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191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H:glue,cola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77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SST2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H:glue,sst2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507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WNLI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H:glue,wnli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957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MRPC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H:glue,mrpc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207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QNLI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H:glue,qnli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582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QQP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H:glue,qqp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687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SSTB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H:glue,sstb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182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MNLI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H:glue,mnli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987914"/>
                  </a:ext>
                </a:extLst>
              </a:tr>
            </a:tbl>
          </a:graphicData>
        </a:graphic>
      </p:graphicFrame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D48B4E2-6FBC-EAC4-7FF8-F49709E50FEB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411974" y="176034"/>
          <a:ext cx="5612142" cy="6141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2067">
                  <a:extLst>
                    <a:ext uri="{9D8B030D-6E8A-4147-A177-3AD203B41FA5}">
                      <a16:colId xmlns:a16="http://schemas.microsoft.com/office/drawing/2014/main" val="1746927014"/>
                    </a:ext>
                  </a:extLst>
                </a:gridCol>
                <a:gridCol w="1780075">
                  <a:extLst>
                    <a:ext uri="{9D8B030D-6E8A-4147-A177-3AD203B41FA5}">
                      <a16:colId xmlns:a16="http://schemas.microsoft.com/office/drawing/2014/main" val="1444166224"/>
                    </a:ext>
                  </a:extLst>
                </a:gridCol>
              </a:tblGrid>
              <a:tr h="61418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Menlo" panose="020B0609030804020204" pitchFamily="49" charset="0"/>
                        </a:rPr>
                        <a:t>GLUE COLA SUBSET</a:t>
                      </a:r>
                    </a:p>
                  </a:txBody>
                  <a:tcPr marL="4581" marR="4581" marT="4581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327177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Menlo" panose="020B0609030804020204" pitchFamily="49" charset="0"/>
                        </a:rPr>
                        <a:t>Sentence</a:t>
                      </a:r>
                    </a:p>
                  </a:txBody>
                  <a:tcPr marL="4581" marR="4581" marT="4581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Menlo" panose="020B0609030804020204" pitchFamily="49" charset="0"/>
                        </a:rPr>
                        <a:t>Label</a:t>
                      </a:r>
                    </a:p>
                  </a:txBody>
                  <a:tcPr marL="4581" marR="4581" marT="4581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455055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Bill sang himself to sleep.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1 (acceptable)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1978545841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Bill squeezed the puppet through the hole.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 (acceptable)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3506736311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Bill sang Sue to sleep.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 (acceptable)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1482930322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The elevator rumbled itself to the ground.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0 (unacceptable)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112082560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If the telephone rang, it could ring itself silly.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 (acceptable)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245288469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She yelled hoarse.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0 (unacceptable)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2925998098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Ted cried to sleep.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0 (unacceptable)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125741064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The tiger bled to death.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1 (acceptable)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3282037842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0D966-C10F-6647-A92C-171CC6690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CF76B3-F302-92DF-2A93-5BFD3B580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BC724F-E0AB-7AFE-C419-8F176B7D0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82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7E8D-4448-644A-BFD7-7753D43AC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GFT Program for COLA</a:t>
            </a:r>
            <a:endParaRPr lang="en-US" sz="3200" i="1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D48B4E2-6FBC-EAC4-7FF8-F49709E50FEB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411974" y="176034"/>
          <a:ext cx="5612142" cy="6141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2067">
                  <a:extLst>
                    <a:ext uri="{9D8B030D-6E8A-4147-A177-3AD203B41FA5}">
                      <a16:colId xmlns:a16="http://schemas.microsoft.com/office/drawing/2014/main" val="1746927014"/>
                    </a:ext>
                  </a:extLst>
                </a:gridCol>
                <a:gridCol w="1780075">
                  <a:extLst>
                    <a:ext uri="{9D8B030D-6E8A-4147-A177-3AD203B41FA5}">
                      <a16:colId xmlns:a16="http://schemas.microsoft.com/office/drawing/2014/main" val="1444166224"/>
                    </a:ext>
                  </a:extLst>
                </a:gridCol>
              </a:tblGrid>
              <a:tr h="61418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Menlo" panose="020B0609030804020204" pitchFamily="49" charset="0"/>
                        </a:rPr>
                        <a:t>GLUE COLA SUBSET</a:t>
                      </a:r>
                    </a:p>
                  </a:txBody>
                  <a:tcPr marL="4581" marR="4581" marT="4581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327177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Menlo" panose="020B0609030804020204" pitchFamily="49" charset="0"/>
                        </a:rPr>
                        <a:t>Sentence</a:t>
                      </a:r>
                    </a:p>
                  </a:txBody>
                  <a:tcPr marL="4581" marR="4581" marT="4581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Menlo" panose="020B0609030804020204" pitchFamily="49" charset="0"/>
                        </a:rPr>
                        <a:t>Label</a:t>
                      </a:r>
                    </a:p>
                  </a:txBody>
                  <a:tcPr marL="4581" marR="4581" marT="4581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455055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Bill sang himself to sleep.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1 (acceptable)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1978545841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Bill squeezed the puppet through the hole.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 (acceptable)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3506736311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Bill sang Sue to sleep.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 (acceptable)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1482930322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The elevator rumbled itself to the ground.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0 (unacceptable)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112082560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If the telephone rang, it could ring itself silly.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 (acceptable)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245288469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She yelled hoarse.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0 (unacceptable)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2925998098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Ted cried to sleep.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0 (unacceptable)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125741064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The tiger bled to death.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1 (acceptable)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3282037842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0D966-C10F-6647-A92C-171CC6690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  <a:endParaRPr lang="en-US" dirty="0"/>
          </a:p>
        </p:txBody>
      </p:sp>
      <p:pic>
        <p:nvPicPr>
          <p:cNvPr id="10" name="Content Placeholder 9" descr="A computer screen shot of a code&#10;&#10;Description automatically generated">
            <a:extLst>
              <a:ext uri="{FF2B5EF4-FFF2-40B4-BE49-F238E27FC236}">
                <a16:creationId xmlns:a16="http://schemas.microsoft.com/office/drawing/2014/main" id="{01E75B31-C9FD-CA71-B97D-675CB7069C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384" y="2316652"/>
            <a:ext cx="6077607" cy="347291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4FC4A-8B30-F67D-3019-7BAA553109B0}"/>
              </a:ext>
            </a:extLst>
          </p:cNvPr>
          <p:cNvSpPr txBox="1"/>
          <p:nvPr/>
        </p:nvSpPr>
        <p:spPr>
          <a:xfrm>
            <a:off x="838200" y="1408273"/>
            <a:ext cx="533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https://github.com/kwchurch/gft/blob/master/examples/fit_examples/model.HuggingFace/language/data.HuggingFace/glue/cola.sh</a:t>
            </a:r>
            <a:r>
              <a:rPr lang="en-US" sz="1400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BFB05-A8B6-4E9B-7A98-33661772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D1940-C684-683A-BBFD-6F680B4AC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45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7E8D-4448-644A-BFD7-7753D43AC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Simple Equations Cover Many Cases of Interest</a:t>
            </a:r>
            <a:br>
              <a:rPr lang="en-US" sz="4000" dirty="0"/>
            </a:br>
            <a:r>
              <a:rPr lang="en-US" sz="4000" dirty="0"/>
              <a:t>GLUE: A Popular Benchmark</a:t>
            </a:r>
            <a:endParaRPr lang="en-US" sz="3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45C7B291-2BC7-F948-A3E0-09DD6607CE22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838200" y="1649416"/>
              <a:ext cx="10515601" cy="4663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71600">
                      <a:extLst>
                        <a:ext uri="{9D8B030D-6E8A-4147-A177-3AD203B41FA5}">
                          <a16:colId xmlns:a16="http://schemas.microsoft.com/office/drawing/2014/main" val="1776084644"/>
                        </a:ext>
                      </a:extLst>
                    </a:gridCol>
                    <a:gridCol w="1985963">
                      <a:extLst>
                        <a:ext uri="{9D8B030D-6E8A-4147-A177-3AD203B41FA5}">
                          <a16:colId xmlns:a16="http://schemas.microsoft.com/office/drawing/2014/main" val="1460546109"/>
                        </a:ext>
                      </a:extLst>
                    </a:gridCol>
                    <a:gridCol w="7158038">
                      <a:extLst>
                        <a:ext uri="{9D8B030D-6E8A-4147-A177-3AD203B41FA5}">
                          <a16:colId xmlns:a16="http://schemas.microsoft.com/office/drawing/2014/main" val="171034098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Subset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Dataset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Equation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71910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COLA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H:glue,cola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0773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SST2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/>
                            <a:t>H:glue,sst2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05071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WNLI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H:glue,wnli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29575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MRPC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H:glue,mrpc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1 + </m:t>
                                </m:r>
                                <m:r>
                                  <a:rPr lang="en-US" sz="2800" i="1" baseline="0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  <m:r>
                                  <a:rPr lang="en-US" sz="2800" i="1" baseline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06207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QNLI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H:glue,qnli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1 + </m:t>
                                </m:r>
                                <m:r>
                                  <a:rPr lang="en-US" sz="2800" i="1" baseline="0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  <m:r>
                                  <a:rPr lang="en-US" sz="2800" i="1" baseline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85827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QQP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H:glue,qqp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𝑞𝑢𝑒𝑠𝑡𝑖𝑜𝑛</m:t>
                                </m:r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46877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SSTB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H:glue,sstb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𝑟𝑒𝑔𝑟𝑒𝑠𝑠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𝑞𝑢𝑒𝑠𝑡𝑖𝑜𝑛</m:t>
                                </m:r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𝑞𝑢𝑒𝑠𝑡𝑖𝑜𝑛</m:t>
                                </m:r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21824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MNLI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H:glue,mnli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𝑝𝑟𝑒𝑚𝑖𝑠𝑒</m:t>
                                </m:r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h𝑦𝑝𝑜𝑡h𝑒𝑠𝑖𝑠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109879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45C7B291-2BC7-F948-A3E0-09DD6607CE22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838200" y="1649416"/>
              <a:ext cx="10515601" cy="4663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71600">
                      <a:extLst>
                        <a:ext uri="{9D8B030D-6E8A-4147-A177-3AD203B41FA5}">
                          <a16:colId xmlns:a16="http://schemas.microsoft.com/office/drawing/2014/main" val="1776084644"/>
                        </a:ext>
                      </a:extLst>
                    </a:gridCol>
                    <a:gridCol w="1985963">
                      <a:extLst>
                        <a:ext uri="{9D8B030D-6E8A-4147-A177-3AD203B41FA5}">
                          <a16:colId xmlns:a16="http://schemas.microsoft.com/office/drawing/2014/main" val="1460546109"/>
                        </a:ext>
                      </a:extLst>
                    </a:gridCol>
                    <a:gridCol w="7158038">
                      <a:extLst>
                        <a:ext uri="{9D8B030D-6E8A-4147-A177-3AD203B41FA5}">
                          <a16:colId xmlns:a16="http://schemas.microsoft.com/office/drawing/2014/main" val="1710340981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Subset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Dataset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Equation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719106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COLA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H:glue,cola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7163" t="-112195" r="-355" b="-7317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07739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SST2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/>
                            <a:t>H:glue,sst2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7163" t="-212195" r="-355" b="-6317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050716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WNLI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H:glue,wnli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7163" t="-312195" r="-355" b="-5317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295750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MRPC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H:glue,mrpc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7163" t="-412195" r="-355" b="-4317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620729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QNLI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H:glue,qnli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7163" t="-512195" r="-355" b="-3317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858273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QQP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H:glue,qqp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7163" t="-612195" r="-355" b="-2317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468772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SSTB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H:glue,sstb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7163" t="-712195" r="-355" b="-1317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218246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MNLI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H:glue,mnli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7163" t="-812195" r="-355" b="-317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09879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0D966-C10F-6647-A92C-171CC6690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13E7149-7B60-B64C-864F-3E1C5106D943}"/>
              </a:ext>
            </a:extLst>
          </p:cNvPr>
          <p:cNvSpPr/>
          <p:nvPr/>
        </p:nvSpPr>
        <p:spPr>
          <a:xfrm>
            <a:off x="4243386" y="5373515"/>
            <a:ext cx="1371601" cy="4081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17537C-60A4-CD70-A863-77B2F78BC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D2AE6-577D-AA04-0520-F2553031E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4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3CF7E8D-4448-644A-BFD7-7753D43AC1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65087"/>
                <a:ext cx="10515600" cy="835025"/>
              </a:xfrm>
            </p:spPr>
            <p:txBody>
              <a:bodyPr>
                <a:normAutofit/>
              </a:bodyPr>
              <a:lstStyle/>
              <a:p>
                <a:r>
                  <a:rPr lang="en-US" sz="5300" dirty="0"/>
                  <a:t>Equation Keywords </a:t>
                </a:r>
                <a14:m>
                  <m:oMath xmlns:m="http://schemas.openxmlformats.org/officeDocument/2006/math">
                    <m:r>
                      <a:rPr lang="en-US" sz="53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Pipeline Tasks</a:t>
                </a:r>
                <a:endParaRPr lang="en-US" i="1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3CF7E8D-4448-644A-BFD7-7753D43AC1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65087"/>
                <a:ext cx="10515600" cy="835025"/>
              </a:xfrm>
              <a:blipFill>
                <a:blip r:embed="rId2"/>
                <a:stretch>
                  <a:fillRect l="-3136" t="-28358" b="-40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45C7B291-2BC7-F948-A3E0-09DD6607CE22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90500" y="776288"/>
              <a:ext cx="11906249" cy="59594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1030">
                      <a:extLst>
                        <a:ext uri="{9D8B030D-6E8A-4147-A177-3AD203B41FA5}">
                          <a16:colId xmlns:a16="http://schemas.microsoft.com/office/drawing/2014/main" val="3339027113"/>
                        </a:ext>
                      </a:extLst>
                    </a:gridCol>
                    <a:gridCol w="1424657">
                      <a:extLst>
                        <a:ext uri="{9D8B030D-6E8A-4147-A177-3AD203B41FA5}">
                          <a16:colId xmlns:a16="http://schemas.microsoft.com/office/drawing/2014/main" val="1776084644"/>
                        </a:ext>
                      </a:extLst>
                    </a:gridCol>
                    <a:gridCol w="2880869">
                      <a:extLst>
                        <a:ext uri="{9D8B030D-6E8A-4147-A177-3AD203B41FA5}">
                          <a16:colId xmlns:a16="http://schemas.microsoft.com/office/drawing/2014/main" val="2761212691"/>
                        </a:ext>
                      </a:extLst>
                    </a:gridCol>
                    <a:gridCol w="6169693">
                      <a:extLst>
                        <a:ext uri="{9D8B030D-6E8A-4147-A177-3AD203B41FA5}">
                          <a16:colId xmlns:a16="http://schemas.microsoft.com/office/drawing/2014/main" val="1710340981"/>
                        </a:ext>
                      </a:extLst>
                    </a:gridCol>
                  </a:tblGrid>
                  <a:tr h="641789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Benchmark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Subset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Dataset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Equation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37191061"/>
                      </a:ext>
                    </a:extLst>
                  </a:tr>
                  <a:tr h="641789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GLUE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COLA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/>
                            <a:t>H:glue,cola</a:t>
                          </a:r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05161611"/>
                      </a:ext>
                    </a:extLst>
                  </a:tr>
                  <a:tr h="641789">
                    <a:tc>
                      <a:txBody>
                        <a:bodyPr/>
                        <a:lstStyle/>
                        <a:p>
                          <a:r>
                            <a:rPr lang="en-US" sz="2000" dirty="0" err="1"/>
                            <a:t>SQuAD</a:t>
                          </a:r>
                          <a:r>
                            <a:rPr lang="en-US" sz="2000" dirty="0"/>
                            <a:t> 1.0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/>
                            <a:t>H:squad</a:t>
                          </a:r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𝑠𝑝𝑎𝑛𝑠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𝑎𝑛𝑠𝑤𝑒𝑟𝑠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𝑞𝑢𝑒𝑠𝑡𝑖𝑜𝑛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𝑐𝑜𝑛𝑡𝑒𝑥𝑡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8077399"/>
                      </a:ext>
                    </a:extLst>
                  </a:tr>
                  <a:tr h="64178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/>
                            <a:t>SQuAD</a:t>
                          </a:r>
                          <a:r>
                            <a:rPr lang="en-US" sz="2000" dirty="0"/>
                            <a:t> 2.0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H:squad_v2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𝑠𝑝𝑎𝑛𝑠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𝑎𝑛𝑠𝑤𝑒𝑟𝑠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𝑞𝑢𝑒𝑠𝑡𝑖𝑜𝑛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𝑐𝑜𝑛𝑡𝑒𝑥𝑡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30507161"/>
                      </a:ext>
                    </a:extLst>
                  </a:tr>
                  <a:tr h="702912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CONLL2003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POS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H:conll2003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𝑡𝑜𝑘𝑒𝑛𝑠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𝑝𝑜𝑠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𝑡𝑎𝑔𝑠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𝑡𝑜𝑘𝑒𝑛𝑠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2957507"/>
                      </a:ext>
                    </a:extLst>
                  </a:tr>
                  <a:tr h="641789"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NER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H:conll2003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𝑡𝑜𝑘𝑒𝑛𝑠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𝑛𝑒𝑟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𝑡𝑎𝑔𝑠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𝑡𝑜𝑘𝑒𝑛𝑠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06207292"/>
                      </a:ext>
                    </a:extLst>
                  </a:tr>
                  <a:tr h="641789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TIMIT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/>
                            <a:t>H:timit_asr</a:t>
                          </a:r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𝑐𝑡𝑐</m:t>
                                </m:r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 :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𝑡𝑒𝑥𝑡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𝑎𝑢𝑑𝑖𝑜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8582734"/>
                      </a:ext>
                    </a:extLst>
                  </a:tr>
                  <a:tr h="702912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Amazon Reviews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/>
                            <a:t>H:amazon_reviews_multi</a:t>
                          </a:r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𝑞𝑢𝑒𝑠𝑡𝑖𝑜𝑛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64687727"/>
                      </a:ext>
                    </a:extLst>
                  </a:tr>
                  <a:tr h="702912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VAD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C:$</a:t>
                          </a:r>
                          <a:r>
                            <a:rPr lang="en-US" sz="2000" dirty="0" err="1"/>
                            <a:t>gft</a:t>
                          </a:r>
                          <a:r>
                            <a:rPr lang="en-US" sz="2000" dirty="0"/>
                            <a:t>/datasets/VAD/VAD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𝑟𝑒𝑔𝑟𝑒𝑠𝑠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: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𝑉𝑎𝑙𝑒𝑛𝑐𝑒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 +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𝐴𝑟𝑜𝑢𝑠𝑎𝑙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 +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𝐷𝑜𝑚𝑖𝑛𝑎𝑛𝑐𝑒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𝑊𝑜𝑟𝑑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218246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45C7B291-2BC7-F948-A3E0-09DD6607CE22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90500" y="776288"/>
              <a:ext cx="11906249" cy="59594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1030">
                      <a:extLst>
                        <a:ext uri="{9D8B030D-6E8A-4147-A177-3AD203B41FA5}">
                          <a16:colId xmlns:a16="http://schemas.microsoft.com/office/drawing/2014/main" val="3339027113"/>
                        </a:ext>
                      </a:extLst>
                    </a:gridCol>
                    <a:gridCol w="1424657">
                      <a:extLst>
                        <a:ext uri="{9D8B030D-6E8A-4147-A177-3AD203B41FA5}">
                          <a16:colId xmlns:a16="http://schemas.microsoft.com/office/drawing/2014/main" val="1776084644"/>
                        </a:ext>
                      </a:extLst>
                    </a:gridCol>
                    <a:gridCol w="2880869">
                      <a:extLst>
                        <a:ext uri="{9D8B030D-6E8A-4147-A177-3AD203B41FA5}">
                          <a16:colId xmlns:a16="http://schemas.microsoft.com/office/drawing/2014/main" val="2761212691"/>
                        </a:ext>
                      </a:extLst>
                    </a:gridCol>
                    <a:gridCol w="6169693">
                      <a:extLst>
                        <a:ext uri="{9D8B030D-6E8A-4147-A177-3AD203B41FA5}">
                          <a16:colId xmlns:a16="http://schemas.microsoft.com/office/drawing/2014/main" val="1710340981"/>
                        </a:ext>
                      </a:extLst>
                    </a:gridCol>
                  </a:tblGrid>
                  <a:tr h="641789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Benchmark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Subset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Dataset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Equation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37191061"/>
                      </a:ext>
                    </a:extLst>
                  </a:tr>
                  <a:tr h="641789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GLUE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COLA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/>
                            <a:t>H:glue,cola</a:t>
                          </a:r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210" t="-104000" r="-412" b="-7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5161611"/>
                      </a:ext>
                    </a:extLst>
                  </a:tr>
                  <a:tr h="641789">
                    <a:tc>
                      <a:txBody>
                        <a:bodyPr/>
                        <a:lstStyle/>
                        <a:p>
                          <a:r>
                            <a:rPr lang="en-US" sz="2000" dirty="0" err="1"/>
                            <a:t>SQuAD</a:t>
                          </a:r>
                          <a:r>
                            <a:rPr lang="en-US" sz="2000" dirty="0"/>
                            <a:t> 1.0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/>
                            <a:t>H:squad</a:t>
                          </a:r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210" t="-200000" r="-412" b="-6254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077399"/>
                      </a:ext>
                    </a:extLst>
                  </a:tr>
                  <a:tr h="64178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/>
                            <a:t>SQuAD</a:t>
                          </a:r>
                          <a:r>
                            <a:rPr lang="en-US" sz="2000" dirty="0"/>
                            <a:t> 2.0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H:squad_v2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210" t="-306000" r="-412" b="-53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0507161"/>
                      </a:ext>
                    </a:extLst>
                  </a:tr>
                  <a:tr h="702912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CONLL2003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POS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H:conll2003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210" t="-362500" r="-412" b="-3803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2957507"/>
                      </a:ext>
                    </a:extLst>
                  </a:tr>
                  <a:tr h="641789"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NER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H:conll2003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210" t="-507843" r="-412" b="-3176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6207292"/>
                      </a:ext>
                    </a:extLst>
                  </a:tr>
                  <a:tr h="641789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TIMIT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/>
                            <a:t>H:timit_asr</a:t>
                          </a:r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210" t="-620000" r="-412" b="-22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8582734"/>
                      </a:ext>
                    </a:extLst>
                  </a:tr>
                  <a:tr h="702912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Amazon Reviews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/>
                            <a:t>H:amazon_reviews_multi</a:t>
                          </a:r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210" t="-642857" r="-412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4687727"/>
                      </a:ext>
                    </a:extLst>
                  </a:tr>
                  <a:tr h="702912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VAD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C:$</a:t>
                          </a:r>
                          <a:r>
                            <a:rPr lang="en-US" sz="2000" dirty="0" err="1"/>
                            <a:t>gft</a:t>
                          </a:r>
                          <a:r>
                            <a:rPr lang="en-US" sz="2000" dirty="0"/>
                            <a:t>/datasets/VAD/VAD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210" t="-756364" r="-412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218246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0D966-C10F-6647-A92C-171CC6690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DAC4F4F-B3C3-0F49-8015-FA546FCE82D9}"/>
              </a:ext>
            </a:extLst>
          </p:cNvPr>
          <p:cNvSpPr/>
          <p:nvPr/>
        </p:nvSpPr>
        <p:spPr>
          <a:xfrm>
            <a:off x="5967412" y="4828700"/>
            <a:ext cx="452438" cy="414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79BBBE4-56A6-BE4B-AD47-7511C70B3748}"/>
              </a:ext>
            </a:extLst>
          </p:cNvPr>
          <p:cNvSpPr/>
          <p:nvPr/>
        </p:nvSpPr>
        <p:spPr>
          <a:xfrm>
            <a:off x="5967412" y="2175987"/>
            <a:ext cx="1843088" cy="414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A711D10-F24C-134E-B02C-2D54E4131396}"/>
              </a:ext>
            </a:extLst>
          </p:cNvPr>
          <p:cNvSpPr/>
          <p:nvPr/>
        </p:nvSpPr>
        <p:spPr>
          <a:xfrm>
            <a:off x="5967411" y="3496230"/>
            <a:ext cx="1943101" cy="414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CBD771-4795-10C4-FFDF-4416241BD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59E32B-AAFE-CCB0-1606-6858A71F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96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CC9A35-FFDE-4D49-B839-BD40881B8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gft</a:t>
            </a:r>
            <a:r>
              <a:rPr lang="en-US" dirty="0"/>
              <a:t> Cheat Sheet</a:t>
            </a:r>
            <a:br>
              <a:rPr lang="en-US" dirty="0"/>
            </a:br>
            <a:r>
              <a:rPr lang="en-US" sz="3200" dirty="0"/>
              <a:t>(General Fine-Tuning)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97A68D-409A-2D47-96BF-B85451049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47852"/>
            <a:ext cx="5157787" cy="449262"/>
          </a:xfrm>
        </p:spPr>
        <p:txBody>
          <a:bodyPr/>
          <a:lstStyle/>
          <a:p>
            <a:r>
              <a:rPr lang="en-US" dirty="0"/>
              <a:t>4+1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8CC1E8BC-9E29-6841-A898-A1F4D853FC5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9788" y="2097113"/>
                <a:ext cx="5157787" cy="4092550"/>
              </a:xfrm>
            </p:spPr>
            <p:txBody>
              <a:bodyPr>
                <a:normAutofit fontScale="70000" lnSpcReduction="2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 err="1"/>
                  <a:t>gft_fit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𝑝𝑟𝑒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itchFamily="2" charset="2"/>
                  </a:rPr>
                  <a:t>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𝑝𝑜𝑠𝑡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(fine-tuning)</a:t>
                </a:r>
              </a:p>
              <a:p>
                <a:pPr lvl="1"/>
                <a:r>
                  <a:rPr lang="en-US" dirty="0"/>
                  <a:t>4 Arguments, --</a:t>
                </a:r>
                <a:r>
                  <a:rPr lang="en-US" dirty="0" err="1"/>
                  <a:t>output_dir</a:t>
                </a:r>
                <a:r>
                  <a:rPr lang="en-US" dirty="0"/>
                  <a:t>,  --metric, --splits</a:t>
                </a:r>
              </a:p>
              <a:p>
                <a:pPr lvl="1"/>
                <a:r>
                  <a:rPr lang="en-US" dirty="0"/>
                  <a:t>(plus most </a:t>
                </a:r>
                <a:r>
                  <a:rPr lang="en-US" dirty="0" err="1"/>
                  <a:t>args</a:t>
                </a:r>
                <a:r>
                  <a:rPr lang="en-US" dirty="0"/>
                  <a:t> in most hubs)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err="1"/>
                  <a:t>gft_predict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(inference)</a:t>
                </a:r>
              </a:p>
              <a:p>
                <a:pPr lvl="1"/>
                <a:r>
                  <a:rPr lang="en-US" dirty="0"/>
                  <a:t>Input: 4 Arguments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from data or stdin)</a:t>
                </a:r>
              </a:p>
              <a:p>
                <a:pPr lvl="1"/>
                <a:r>
                  <a:rPr lang="en-US" dirty="0"/>
                  <a:t>Output: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for each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err="1"/>
                  <a:t>gft_eval</a:t>
                </a:r>
                <a:r>
                  <a:rPr lang="en-US" dirty="0"/>
                  <a:t>: Score model on dataset</a:t>
                </a:r>
              </a:p>
              <a:p>
                <a:pPr lvl="1"/>
                <a:r>
                  <a:rPr lang="en-US" dirty="0"/>
                  <a:t>Input: 4 Arguments, --split, --metric, …</a:t>
                </a:r>
              </a:p>
              <a:p>
                <a:pPr lvl="1"/>
                <a:r>
                  <a:rPr lang="en-US" dirty="0"/>
                  <a:t>Output: Score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err="1"/>
                  <a:t>gft_summary</a:t>
                </a:r>
                <a:r>
                  <a:rPr lang="en-US" dirty="0"/>
                  <a:t>: Find good stuff</a:t>
                </a:r>
              </a:p>
              <a:p>
                <a:pPr lvl="1"/>
                <a:r>
                  <a:rPr lang="en-US" dirty="0"/>
                  <a:t>Input: 4 Arguments </a:t>
                </a:r>
              </a:p>
              <a:p>
                <a:pPr lvl="1"/>
                <a:r>
                  <a:rPr lang="en-US" dirty="0"/>
                  <a:t>(may include: __</a:t>
                </a:r>
                <a:r>
                  <a:rPr lang="en-US" i="1" dirty="0"/>
                  <a:t>contains</a:t>
                </a:r>
                <a:r>
                  <a:rPr lang="en-US" dirty="0"/>
                  <a:t>__, __</a:t>
                </a:r>
                <a:r>
                  <a:rPr lang="en-US" i="1" dirty="0"/>
                  <a:t>infer</a:t>
                </a:r>
                <a:r>
                  <a:rPr lang="en-US" dirty="0"/>
                  <a:t>__)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err="1"/>
                  <a:t>gft_cat_dataset</a:t>
                </a:r>
                <a:r>
                  <a:rPr lang="en-US" dirty="0"/>
                  <a:t>: Output data to </a:t>
                </a:r>
                <a:r>
                  <a:rPr lang="en-US" i="1" dirty="0" err="1"/>
                  <a:t>stdout</a:t>
                </a:r>
                <a:endParaRPr lang="en-US" i="1" dirty="0"/>
              </a:p>
              <a:p>
                <a:pPr lvl="1"/>
                <a:r>
                  <a:rPr lang="en-US" dirty="0"/>
                  <a:t>Input: 4 Arguments (--data, --</a:t>
                </a:r>
                <a:r>
                  <a:rPr lang="en-US" dirty="0" err="1"/>
                  <a:t>eqn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8CC1E8BC-9E29-6841-A898-A1F4D853FC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9788" y="2097113"/>
                <a:ext cx="5157787" cy="4092550"/>
              </a:xfrm>
              <a:blipFill>
                <a:blip r:embed="rId2"/>
                <a:stretch>
                  <a:fillRect l="-1474" t="-2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E6771-B812-874D-8F18-1830AB5E2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47850"/>
            <a:ext cx="5183188" cy="449263"/>
          </a:xfrm>
        </p:spPr>
        <p:txBody>
          <a:bodyPr/>
          <a:lstStyle/>
          <a:p>
            <a:r>
              <a:rPr lang="en-US" dirty="0"/>
              <a:t>4 Arguments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16409216-0C20-284B-81B8-7F24EE5AE8AC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172200" y="2097113"/>
                <a:ext cx="5183188" cy="4092550"/>
              </a:xfrm>
            </p:spPr>
            <p:txBody>
              <a:bodyPr>
                <a:normAutofit fontScale="70000" lnSpcReduction="20000"/>
              </a:bodyPr>
              <a:lstStyle/>
              <a:p>
                <a:pPr>
                  <a:buFont typeface="Wingdings" pitchFamily="2" charset="2"/>
                  <a:buChar char="ü"/>
                </a:pP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--data</a:t>
                </a:r>
              </a:p>
              <a:p>
                <a:pPr>
                  <a:buFont typeface="Wingdings" pitchFamily="2" charset="2"/>
                  <a:buChar char="ü"/>
                </a:pP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--model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b="1" dirty="0">
                    <a:solidFill>
                      <a:schemeClr val="tx1"/>
                    </a:solidFill>
                  </a:rPr>
                  <a:t>--</a:t>
                </a:r>
                <a:r>
                  <a:rPr lang="en-US" b="1" dirty="0" err="1">
                    <a:solidFill>
                      <a:schemeClr val="tx1"/>
                    </a:solidFill>
                  </a:rPr>
                  <a:t>eqn</a:t>
                </a:r>
                <a:r>
                  <a:rPr lang="en-US" b="1" dirty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𝒕𝒂𝒔𝒌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:r>
                  <a:rPr lang="en-US" b="1" dirty="0"/>
                  <a:t>--task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classify (text-classification)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err="1"/>
                  <a:t>classify_tokens</a:t>
                </a:r>
                <a:r>
                  <a:rPr lang="en-US" dirty="0"/>
                  <a:t> (token-classification)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err="1"/>
                  <a:t>classify_spans</a:t>
                </a:r>
                <a:r>
                  <a:rPr lang="en-US" dirty="0"/>
                  <a:t> (QA, question-answering)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err="1"/>
                  <a:t>classify_audio</a:t>
                </a:r>
                <a:r>
                  <a:rPr lang="en-US" dirty="0"/>
                  <a:t> (audio-classification)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err="1"/>
                  <a:t>classify_images</a:t>
                </a:r>
                <a:r>
                  <a:rPr lang="en-US" dirty="0"/>
                  <a:t> (image-classification)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regress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text-generation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MT (translation)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ASR (</a:t>
                </a:r>
                <a:r>
                  <a:rPr lang="en-US" dirty="0" err="1"/>
                  <a:t>ctc</a:t>
                </a:r>
                <a:r>
                  <a:rPr lang="en-US" dirty="0"/>
                  <a:t>, automatic-speech-recognition)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fill-mask</a:t>
                </a: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16409216-0C20-284B-81B8-7F24EE5AE8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172200" y="2097113"/>
                <a:ext cx="5183188" cy="4092550"/>
              </a:xfrm>
              <a:blipFill>
                <a:blip r:embed="rId3"/>
                <a:stretch>
                  <a:fillRect l="-1222" t="-2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B1808-553A-134A-8E3B-BC36E296B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12656-4324-8752-DDDD-46B82E78E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0BA72-6C81-3C48-ACDC-51631665D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46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B212C4-3038-5544-AE67-BD28B2522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88" y="1026902"/>
            <a:ext cx="5512010" cy="5512010"/>
          </a:xfrm>
          <a:prstGeom prst="rect">
            <a:avLst/>
          </a:prstGeom>
        </p:spPr>
      </p:pic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25E607B6-9D9F-8F4B-BD09-EC4555AB3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350"/>
          <a:stretch/>
        </p:blipFill>
        <p:spPr>
          <a:xfrm>
            <a:off x="5944911" y="242801"/>
            <a:ext cx="6006357" cy="87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5C2673-5851-C049-B606-B443F9BC7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67285" cy="132556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Regression in </a:t>
            </a:r>
            <a:r>
              <a:rPr lang="en-US" sz="6000" i="1" dirty="0"/>
              <a:t>R</a:t>
            </a:r>
            <a:r>
              <a:rPr lang="en-US" sz="6000" dirty="0"/>
              <a:t>:</a:t>
            </a:r>
            <a:br>
              <a:rPr lang="en-US" dirty="0"/>
            </a:br>
            <a:r>
              <a:rPr lang="en-US" sz="3100" dirty="0"/>
              <a:t>Summarize (almost) anything</a:t>
            </a:r>
            <a:r>
              <a:rPr lang="en-US" sz="3100" i="1" dirty="0"/>
              <a:t> </a:t>
            </a:r>
            <a:endParaRPr lang="en-US" i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B6B3D-FCF2-BB41-8B9B-E83900CF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81667F0E-04AF-D843-BFEC-553061FC9D06}"/>
              </a:ext>
            </a:extLst>
          </p:cNvPr>
          <p:cNvSpPr/>
          <p:nvPr/>
        </p:nvSpPr>
        <p:spPr>
          <a:xfrm>
            <a:off x="1366542" y="75834"/>
            <a:ext cx="3914450" cy="432864"/>
          </a:xfrm>
          <a:prstGeom prst="wedgeRoundRectCallout">
            <a:avLst>
              <a:gd name="adj1" fmla="val 70406"/>
              <a:gd name="adj2" fmla="val 603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Fit a model (</a:t>
            </a:r>
            <a:r>
              <a:rPr lang="en-US" sz="2400" i="1" dirty="0"/>
              <a:t>g</a:t>
            </a:r>
            <a:r>
              <a:rPr lang="en-US" sz="2400" dirty="0"/>
              <a:t>) to data (</a:t>
            </a:r>
            <a:r>
              <a:rPr lang="en-US" sz="2400" i="1" dirty="0"/>
              <a:t>cars</a:t>
            </a:r>
            <a:r>
              <a:rPr lang="en-US" sz="2400" dirty="0"/>
              <a:t>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10F361-9562-7F41-02D7-5805E809F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2842D-4CE6-BC1C-17BF-9EBF958AD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2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B212C4-3038-5544-AE67-BD28B2522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88" y="1026902"/>
            <a:ext cx="5512010" cy="5512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5C2673-5851-C049-B606-B443F9BC7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67285" cy="132556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Regression in </a:t>
            </a:r>
            <a:r>
              <a:rPr lang="en-US" sz="6000" i="1" dirty="0"/>
              <a:t>R</a:t>
            </a:r>
            <a:r>
              <a:rPr lang="en-US" sz="6000" dirty="0"/>
              <a:t>:</a:t>
            </a:r>
            <a:br>
              <a:rPr lang="en-US" dirty="0"/>
            </a:br>
            <a:r>
              <a:rPr lang="en-US" sz="3100" dirty="0"/>
              <a:t>Summarize (almost) anything</a:t>
            </a:r>
            <a:r>
              <a:rPr lang="en-US" sz="3100" i="1" dirty="0"/>
              <a:t> </a:t>
            </a:r>
            <a:endParaRPr lang="en-US" i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B6B3D-FCF2-BB41-8B9B-E83900CF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pic>
        <p:nvPicPr>
          <p:cNvPr id="8" name="Picture 7" descr="A table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1F7A44B6-A592-F7D6-6BB1-52B2DFAC1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982" y="1690687"/>
            <a:ext cx="6304772" cy="396967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195FF-B196-00ED-E562-653FF62A9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DA716-63BA-EA48-202D-76F08F237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01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B212C4-3038-5544-AE67-BD28B2522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88" y="1026902"/>
            <a:ext cx="5512010" cy="5512010"/>
          </a:xfrm>
          <a:prstGeom prst="rect">
            <a:avLst/>
          </a:prstGeom>
        </p:spPr>
      </p:pic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25E607B6-9D9F-8F4B-BD09-EC4555AB3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911" y="242800"/>
            <a:ext cx="6006357" cy="5971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5C2673-5851-C049-B606-B443F9BC7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67285" cy="132556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Regression in </a:t>
            </a:r>
            <a:r>
              <a:rPr lang="en-US" sz="6000" i="1" dirty="0"/>
              <a:t>R</a:t>
            </a:r>
            <a:r>
              <a:rPr lang="en-US" sz="6000" dirty="0"/>
              <a:t>:</a:t>
            </a:r>
            <a:br>
              <a:rPr lang="en-US" dirty="0"/>
            </a:br>
            <a:r>
              <a:rPr lang="en-US" sz="3100" dirty="0"/>
              <a:t>Summarize (almost) anything</a:t>
            </a:r>
            <a:r>
              <a:rPr lang="en-US" sz="3100" i="1" dirty="0"/>
              <a:t> </a:t>
            </a:r>
            <a:endParaRPr lang="en-US" i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B6B3D-FCF2-BB41-8B9B-E83900CF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793B7A92-54ED-8445-904E-99A7A87873A9}"/>
              </a:ext>
            </a:extLst>
          </p:cNvPr>
          <p:cNvSpPr/>
          <p:nvPr/>
        </p:nvSpPr>
        <p:spPr>
          <a:xfrm>
            <a:off x="7672124" y="1197559"/>
            <a:ext cx="3274217" cy="432864"/>
          </a:xfrm>
          <a:prstGeom prst="wedgeRoundRectCallout">
            <a:avLst>
              <a:gd name="adj1" fmla="val -65642"/>
              <a:gd name="adj2" fmla="val -366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Summarize a model (</a:t>
            </a:r>
            <a:r>
              <a:rPr lang="en-US" sz="2400" i="1" dirty="0"/>
              <a:t>g</a:t>
            </a:r>
            <a:r>
              <a:rPr lang="en-US" sz="2400" dirty="0"/>
              <a:t>)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81667F0E-04AF-D843-BFEC-553061FC9D06}"/>
              </a:ext>
            </a:extLst>
          </p:cNvPr>
          <p:cNvSpPr/>
          <p:nvPr/>
        </p:nvSpPr>
        <p:spPr>
          <a:xfrm>
            <a:off x="1366542" y="75834"/>
            <a:ext cx="3914450" cy="432864"/>
          </a:xfrm>
          <a:prstGeom prst="wedgeRoundRectCallout">
            <a:avLst>
              <a:gd name="adj1" fmla="val 70406"/>
              <a:gd name="adj2" fmla="val 603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Fit a model (</a:t>
            </a:r>
            <a:r>
              <a:rPr lang="en-US" sz="2400" i="1" dirty="0"/>
              <a:t>g</a:t>
            </a:r>
            <a:r>
              <a:rPr lang="en-US" sz="2400" dirty="0"/>
              <a:t>) to data (</a:t>
            </a:r>
            <a:r>
              <a:rPr lang="en-US" sz="2400" i="1" dirty="0"/>
              <a:t>cars</a:t>
            </a:r>
            <a:r>
              <a:rPr lang="en-US" sz="2400" dirty="0"/>
              <a:t>)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3776F55A-F2E9-0A46-87E4-16A981767AA3}"/>
              </a:ext>
            </a:extLst>
          </p:cNvPr>
          <p:cNvSpPr/>
          <p:nvPr/>
        </p:nvSpPr>
        <p:spPr>
          <a:xfrm>
            <a:off x="10260536" y="2153029"/>
            <a:ext cx="1867578" cy="781864"/>
          </a:xfrm>
          <a:prstGeom prst="wedgeRoundRectCallout">
            <a:avLst>
              <a:gd name="adj1" fmla="val -31783"/>
              <a:gd name="adj2" fmla="val 787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Opportunity to Improve </a:t>
            </a:r>
            <a:r>
              <a:rPr lang="en-US" sz="2400" i="1" dirty="0"/>
              <a:t>g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0CE90561-6BEE-5198-88C4-82811EA34FDB}"/>
              </a:ext>
            </a:extLst>
          </p:cNvPr>
          <p:cNvSpPr/>
          <p:nvPr/>
        </p:nvSpPr>
        <p:spPr>
          <a:xfrm>
            <a:off x="9950254" y="458521"/>
            <a:ext cx="1640659" cy="432864"/>
          </a:xfrm>
          <a:prstGeom prst="wedgeRoundRectCallout">
            <a:avLst>
              <a:gd name="adj1" fmla="val -78401"/>
              <a:gd name="adj2" fmla="val 489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Predict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43EB95-F3A7-F6AE-FDF7-378A7EE87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478BC-89E0-3927-EA9B-547B078D0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3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CCBC6F-7197-8F63-EE4C-D639897DA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https://gluebenchmark.com/</a:t>
            </a:r>
            <a:r>
              <a:rPr lang="en-US" dirty="0"/>
              <a:t> </a:t>
            </a:r>
          </a:p>
        </p:txBody>
      </p:sp>
      <p:pic>
        <p:nvPicPr>
          <p:cNvPr id="11" name="Content Placeholder 10" descr="A screenshot of a computer&#10;&#10;Description automatically generated">
            <a:extLst>
              <a:ext uri="{FF2B5EF4-FFF2-40B4-BE49-F238E27FC236}">
                <a16:creationId xmlns:a16="http://schemas.microsoft.com/office/drawing/2014/main" id="{C63BC36B-B109-9C1A-3696-F7DAF62D1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01518" y="1825625"/>
            <a:ext cx="5588964" cy="4351338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15FEF-4E97-1D27-32C6-68D182991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2120C-CB3C-34F2-8A3C-3167FC74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DBBA3D-8A2F-2A7B-A4EC-75009BA2B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0128D6-2E06-5CFE-A674-A14CC4E8F5DE}"/>
              </a:ext>
            </a:extLst>
          </p:cNvPr>
          <p:cNvSpPr txBox="1"/>
          <p:nvPr/>
        </p:nvSpPr>
        <p:spPr>
          <a:xfrm>
            <a:off x="3048381" y="3244334"/>
            <a:ext cx="6096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426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4BF890-6565-6803-938E-7B610EFBA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gft_summary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7D73FF-8307-C273-714F-81E963F10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Summarize almost anything</a:t>
            </a:r>
          </a:p>
          <a:p>
            <a:pPr lvl="1"/>
            <a:r>
              <a:rPr lang="en-US" dirty="0"/>
              <a:t>Models</a:t>
            </a:r>
          </a:p>
          <a:p>
            <a:pPr lvl="1"/>
            <a:r>
              <a:rPr lang="en-US" dirty="0"/>
              <a:t>Datasets</a:t>
            </a:r>
          </a:p>
          <a:p>
            <a:pPr lvl="1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75E1D-29DE-6B6F-1AB2-B0918FAE5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0B1479-69B6-13A8-1BFC-0D5FE4328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F05CD-1575-1ABF-9130-398C3B82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34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DDE2B-FFC8-3C44-8AFC-7876BCA9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6FE943E-2EFC-D84E-912B-5CD5948A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classify, text-classification</a:t>
            </a:r>
          </a:p>
          <a:p>
            <a:r>
              <a:rPr lang="en-US" dirty="0"/>
              <a:t>regress</a:t>
            </a:r>
          </a:p>
          <a:p>
            <a:r>
              <a:rPr lang="en-US" dirty="0"/>
              <a:t>QA, Question Answering, classify spans</a:t>
            </a:r>
          </a:p>
          <a:p>
            <a:r>
              <a:rPr lang="en-US" dirty="0"/>
              <a:t>token classification</a:t>
            </a:r>
          </a:p>
          <a:p>
            <a:pPr lvl="1"/>
            <a:r>
              <a:rPr lang="en-US" dirty="0"/>
              <a:t>NER (Named Entity Recognition)</a:t>
            </a:r>
          </a:p>
          <a:p>
            <a:pPr lvl="1"/>
            <a:r>
              <a:rPr lang="en-US" dirty="0"/>
              <a:t>POS (Part of Speech Tagging)</a:t>
            </a:r>
          </a:p>
          <a:p>
            <a:r>
              <a:rPr lang="en-US" dirty="0"/>
              <a:t>translation, MT</a:t>
            </a:r>
          </a:p>
          <a:p>
            <a:r>
              <a:rPr lang="en-US" dirty="0"/>
              <a:t>ASR, Automatic Speech Recognition, </a:t>
            </a:r>
            <a:r>
              <a:rPr lang="en-US" dirty="0" err="1"/>
              <a:t>ctc</a:t>
            </a:r>
            <a:endParaRPr lang="en-US" dirty="0"/>
          </a:p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AEE1E-FA95-2049-BF45-64A55A13C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ular Callout 10">
                <a:extLst>
                  <a:ext uri="{FF2B5EF4-FFF2-40B4-BE49-F238E27FC236}">
                    <a16:creationId xmlns:a16="http://schemas.microsoft.com/office/drawing/2014/main" id="{91105DE5-8944-ED42-9640-2ED776B24E79}"/>
                  </a:ext>
                </a:extLst>
              </p:cNvPr>
              <p:cNvSpPr/>
              <p:nvPr/>
            </p:nvSpPr>
            <p:spPr>
              <a:xfrm>
                <a:off x="5842331" y="1690688"/>
                <a:ext cx="1932278" cy="557784"/>
              </a:xfrm>
              <a:prstGeom prst="wedgeRoundRectCallout">
                <a:avLst>
                  <a:gd name="adj1" fmla="val -100852"/>
                  <a:gd name="adj2" fmla="val 17603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0,1,2,…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Rounded Rectangular Callout 10">
                <a:extLst>
                  <a:ext uri="{FF2B5EF4-FFF2-40B4-BE49-F238E27FC236}">
                    <a16:creationId xmlns:a16="http://schemas.microsoft.com/office/drawing/2014/main" id="{91105DE5-8944-ED42-9640-2ED776B24E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331" y="1690688"/>
                <a:ext cx="1932278" cy="557784"/>
              </a:xfrm>
              <a:prstGeom prst="wedgeRoundRectCallout">
                <a:avLst>
                  <a:gd name="adj1" fmla="val -100852"/>
                  <a:gd name="adj2" fmla="val 17603"/>
                  <a:gd name="adj3" fmla="val 16667"/>
                </a:avLst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ular Callout 11">
                <a:extLst>
                  <a:ext uri="{FF2B5EF4-FFF2-40B4-BE49-F238E27FC236}">
                    <a16:creationId xmlns:a16="http://schemas.microsoft.com/office/drawing/2014/main" id="{A0B1B4CA-8CC8-6544-A120-8EBD6E362D24}"/>
                  </a:ext>
                </a:extLst>
              </p:cNvPr>
              <p:cNvSpPr/>
              <p:nvPr/>
            </p:nvSpPr>
            <p:spPr>
              <a:xfrm>
                <a:off x="2608431" y="2248472"/>
                <a:ext cx="2124147" cy="557784"/>
              </a:xfrm>
              <a:prstGeom prst="wedgeRoundRectCallout">
                <a:avLst>
                  <a:gd name="adj1" fmla="val -64931"/>
                  <a:gd name="adj2" fmla="val 13422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dirty="0"/>
                  <a:t> 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Rounded Rectangular Callout 11">
                <a:extLst>
                  <a:ext uri="{FF2B5EF4-FFF2-40B4-BE49-F238E27FC236}">
                    <a16:creationId xmlns:a16="http://schemas.microsoft.com/office/drawing/2014/main" id="{A0B1B4CA-8CC8-6544-A120-8EBD6E362D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431" y="2248472"/>
                <a:ext cx="2124147" cy="557784"/>
              </a:xfrm>
              <a:prstGeom prst="wedgeRoundRectCallout">
                <a:avLst>
                  <a:gd name="adj1" fmla="val -64931"/>
                  <a:gd name="adj2" fmla="val 13422"/>
                  <a:gd name="adj3" fmla="val 16667"/>
                </a:avLst>
              </a:prstGeom>
              <a:blipFill>
                <a:blip r:embed="rId3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ular Callout 12">
                <a:extLst>
                  <a:ext uri="{FF2B5EF4-FFF2-40B4-BE49-F238E27FC236}">
                    <a16:creationId xmlns:a16="http://schemas.microsoft.com/office/drawing/2014/main" id="{CA53E5E9-6FDE-3648-B4CF-B76795BE1679}"/>
                  </a:ext>
                </a:extLst>
              </p:cNvPr>
              <p:cNvSpPr/>
              <p:nvPr/>
            </p:nvSpPr>
            <p:spPr>
              <a:xfrm>
                <a:off x="7774609" y="2737359"/>
                <a:ext cx="3446669" cy="557784"/>
              </a:xfrm>
              <a:prstGeom prst="wedgeRoundRectCallout">
                <a:avLst>
                  <a:gd name="adj1" fmla="val -71324"/>
                  <a:gd name="adj2" fmla="val 17603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/>
                  <a:t> for each start/end of span</a:t>
                </a:r>
              </a:p>
            </p:txBody>
          </p:sp>
        </mc:Choice>
        <mc:Fallback xmlns="">
          <p:sp>
            <p:nvSpPr>
              <p:cNvPr id="13" name="Rounded Rectangular Callout 12">
                <a:extLst>
                  <a:ext uri="{FF2B5EF4-FFF2-40B4-BE49-F238E27FC236}">
                    <a16:creationId xmlns:a16="http://schemas.microsoft.com/office/drawing/2014/main" id="{CA53E5E9-6FDE-3648-B4CF-B76795BE1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609" y="2737359"/>
                <a:ext cx="3446669" cy="557784"/>
              </a:xfrm>
              <a:prstGeom prst="wedgeRoundRectCallout">
                <a:avLst>
                  <a:gd name="adj1" fmla="val -71324"/>
                  <a:gd name="adj2" fmla="val 17603"/>
                  <a:gd name="adj3" fmla="val 16667"/>
                </a:avLst>
              </a:prstGeom>
              <a:blipFill>
                <a:blip r:embed="rId4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ular Callout 13">
                <a:extLst>
                  <a:ext uri="{FF2B5EF4-FFF2-40B4-BE49-F238E27FC236}">
                    <a16:creationId xmlns:a16="http://schemas.microsoft.com/office/drawing/2014/main" id="{C6530373-6478-6C49-950C-C0045C755388}"/>
                  </a:ext>
                </a:extLst>
              </p:cNvPr>
              <p:cNvSpPr/>
              <p:nvPr/>
            </p:nvSpPr>
            <p:spPr>
              <a:xfrm>
                <a:off x="6887266" y="3505138"/>
                <a:ext cx="2177222" cy="557784"/>
              </a:xfrm>
              <a:prstGeom prst="wedgeRoundRectCallout">
                <a:avLst>
                  <a:gd name="adj1" fmla="val -175586"/>
                  <a:gd name="adj2" fmla="val -28726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/>
                  <a:t> for each token</a:t>
                </a:r>
              </a:p>
            </p:txBody>
          </p:sp>
        </mc:Choice>
        <mc:Fallback xmlns="">
          <p:sp>
            <p:nvSpPr>
              <p:cNvPr id="14" name="Rounded Rectangular Callout 13">
                <a:extLst>
                  <a:ext uri="{FF2B5EF4-FFF2-40B4-BE49-F238E27FC236}">
                    <a16:creationId xmlns:a16="http://schemas.microsoft.com/office/drawing/2014/main" id="{C6530373-6478-6C49-950C-C0045C7553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266" y="3505138"/>
                <a:ext cx="2177222" cy="557784"/>
              </a:xfrm>
              <a:prstGeom prst="wedgeRoundRectCallout">
                <a:avLst>
                  <a:gd name="adj1" fmla="val -175586"/>
                  <a:gd name="adj2" fmla="val -28726"/>
                  <a:gd name="adj3" fmla="val 16667"/>
                </a:avLst>
              </a:prstGeom>
              <a:blipFill>
                <a:blip r:embed="rId5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ular Callout 14">
                <a:extLst>
                  <a:ext uri="{FF2B5EF4-FFF2-40B4-BE49-F238E27FC236}">
                    <a16:creationId xmlns:a16="http://schemas.microsoft.com/office/drawing/2014/main" id="{62D386AE-389C-A049-A239-D3431C2A12AB}"/>
                  </a:ext>
                </a:extLst>
              </p:cNvPr>
              <p:cNvSpPr/>
              <p:nvPr/>
            </p:nvSpPr>
            <p:spPr>
              <a:xfrm>
                <a:off x="8153399" y="4969503"/>
                <a:ext cx="2511287" cy="457262"/>
              </a:xfrm>
              <a:prstGeom prst="wedgeRoundRectCallout">
                <a:avLst>
                  <a:gd name="adj1" fmla="val -95243"/>
                  <a:gd name="adj2" fmla="val 38656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/>
                  <a:t> for each phoneme</a:t>
                </a:r>
              </a:p>
            </p:txBody>
          </p:sp>
        </mc:Choice>
        <mc:Fallback xmlns="">
          <p:sp>
            <p:nvSpPr>
              <p:cNvPr id="15" name="Rounded Rectangular Callout 14">
                <a:extLst>
                  <a:ext uri="{FF2B5EF4-FFF2-40B4-BE49-F238E27FC236}">
                    <a16:creationId xmlns:a16="http://schemas.microsoft.com/office/drawing/2014/main" id="{62D386AE-389C-A049-A239-D3431C2A1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399" y="4969503"/>
                <a:ext cx="2511287" cy="457262"/>
              </a:xfrm>
              <a:prstGeom prst="wedgeRoundRectCallout">
                <a:avLst>
                  <a:gd name="adj1" fmla="val -95243"/>
                  <a:gd name="adj2" fmla="val 38656"/>
                  <a:gd name="adj3" fmla="val 16667"/>
                </a:avLst>
              </a:prstGeom>
              <a:blipFill>
                <a:blip r:embed="rId6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982054-C1DC-B25C-B146-46F31622A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47203-816B-6849-4014-CF1F94D54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2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CC9A35-FFDE-4D49-B839-BD40881B8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gft</a:t>
            </a:r>
            <a:r>
              <a:rPr lang="en-US" dirty="0"/>
              <a:t> Cheat Sheet</a:t>
            </a:r>
            <a:br>
              <a:rPr lang="en-US" dirty="0"/>
            </a:br>
            <a:r>
              <a:rPr lang="en-US" sz="3200" dirty="0"/>
              <a:t>(General Fine-Tuning)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97A68D-409A-2D47-96BF-B85451049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47852"/>
            <a:ext cx="5157787" cy="449262"/>
          </a:xfrm>
        </p:spPr>
        <p:txBody>
          <a:bodyPr/>
          <a:lstStyle/>
          <a:p>
            <a:r>
              <a:rPr lang="en-US" dirty="0"/>
              <a:t>4+1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8CC1E8BC-9E29-6841-A898-A1F4D853FC5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9788" y="2097113"/>
                <a:ext cx="5157787" cy="4092550"/>
              </a:xfrm>
            </p:spPr>
            <p:txBody>
              <a:bodyPr>
                <a:normAutofit fontScale="70000" lnSpcReduction="2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 err="1"/>
                  <a:t>gft_fit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𝑝𝑟𝑒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itchFamily="2" charset="2"/>
                  </a:rPr>
                  <a:t>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𝑝𝑜𝑠𝑡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(fine-tuning)</a:t>
                </a:r>
              </a:p>
              <a:p>
                <a:pPr lvl="1"/>
                <a:r>
                  <a:rPr lang="en-US" dirty="0"/>
                  <a:t>4 Arguments, --</a:t>
                </a:r>
                <a:r>
                  <a:rPr lang="en-US" dirty="0" err="1"/>
                  <a:t>output_dir</a:t>
                </a:r>
                <a:r>
                  <a:rPr lang="en-US" dirty="0"/>
                  <a:t>,  --metric, --splits</a:t>
                </a:r>
              </a:p>
              <a:p>
                <a:pPr lvl="1"/>
                <a:r>
                  <a:rPr lang="en-US" dirty="0"/>
                  <a:t>(plus most </a:t>
                </a:r>
                <a:r>
                  <a:rPr lang="en-US" dirty="0" err="1"/>
                  <a:t>args</a:t>
                </a:r>
                <a:r>
                  <a:rPr lang="en-US" dirty="0"/>
                  <a:t> in most hubs)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err="1"/>
                  <a:t>gft_predict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(inference)</a:t>
                </a:r>
              </a:p>
              <a:p>
                <a:pPr lvl="1"/>
                <a:r>
                  <a:rPr lang="en-US" dirty="0"/>
                  <a:t>Input: 4 Arguments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from data or stdin)</a:t>
                </a:r>
              </a:p>
              <a:p>
                <a:pPr lvl="1"/>
                <a:r>
                  <a:rPr lang="en-US" dirty="0"/>
                  <a:t>Output: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for each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err="1"/>
                  <a:t>gft_eval</a:t>
                </a:r>
                <a:r>
                  <a:rPr lang="en-US" dirty="0"/>
                  <a:t>: Score model on dataset</a:t>
                </a:r>
              </a:p>
              <a:p>
                <a:pPr lvl="1"/>
                <a:r>
                  <a:rPr lang="en-US" dirty="0"/>
                  <a:t>Input: 4 Arguments, --split, --metric, …</a:t>
                </a:r>
              </a:p>
              <a:p>
                <a:pPr lvl="1"/>
                <a:r>
                  <a:rPr lang="en-US" dirty="0"/>
                  <a:t>Output: Score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err="1"/>
                  <a:t>gft_summary</a:t>
                </a:r>
                <a:r>
                  <a:rPr lang="en-US" dirty="0"/>
                  <a:t>: Find good stuff</a:t>
                </a:r>
              </a:p>
              <a:p>
                <a:pPr lvl="1"/>
                <a:r>
                  <a:rPr lang="en-US" dirty="0"/>
                  <a:t>Input: 4 Arguments </a:t>
                </a:r>
              </a:p>
              <a:p>
                <a:pPr lvl="1"/>
                <a:r>
                  <a:rPr lang="en-US" dirty="0"/>
                  <a:t>(may include: __</a:t>
                </a:r>
                <a:r>
                  <a:rPr lang="en-US" i="1" dirty="0"/>
                  <a:t>contains</a:t>
                </a:r>
                <a:r>
                  <a:rPr lang="en-US" dirty="0"/>
                  <a:t>__, __</a:t>
                </a:r>
                <a:r>
                  <a:rPr lang="en-US" i="1" dirty="0"/>
                  <a:t>infer</a:t>
                </a:r>
                <a:r>
                  <a:rPr lang="en-US" dirty="0"/>
                  <a:t>__)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err="1"/>
                  <a:t>gft_cat_dataset</a:t>
                </a:r>
                <a:r>
                  <a:rPr lang="en-US" dirty="0"/>
                  <a:t>: Output data to </a:t>
                </a:r>
                <a:r>
                  <a:rPr lang="en-US" i="1" dirty="0" err="1"/>
                  <a:t>stdout</a:t>
                </a:r>
                <a:endParaRPr lang="en-US" i="1" dirty="0"/>
              </a:p>
              <a:p>
                <a:pPr lvl="1"/>
                <a:r>
                  <a:rPr lang="en-US" dirty="0"/>
                  <a:t>Input: 4 Arguments (--data, --</a:t>
                </a:r>
                <a:r>
                  <a:rPr lang="en-US" dirty="0" err="1"/>
                  <a:t>eqn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8CC1E8BC-9E29-6841-A898-A1F4D853FC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9788" y="2097113"/>
                <a:ext cx="5157787" cy="4092550"/>
              </a:xfrm>
              <a:blipFill>
                <a:blip r:embed="rId2"/>
                <a:stretch>
                  <a:fillRect l="-1474" t="-2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E6771-B812-874D-8F18-1830AB5E2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47850"/>
            <a:ext cx="5183188" cy="449263"/>
          </a:xfrm>
        </p:spPr>
        <p:txBody>
          <a:bodyPr/>
          <a:lstStyle/>
          <a:p>
            <a:r>
              <a:rPr lang="en-US" dirty="0"/>
              <a:t>4 Arguments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16409216-0C20-284B-81B8-7F24EE5AE8AC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172200" y="2097113"/>
                <a:ext cx="5183188" cy="4092550"/>
              </a:xfrm>
            </p:spPr>
            <p:txBody>
              <a:bodyPr>
                <a:normAutofit fontScale="70000" lnSpcReduction="20000"/>
              </a:bodyPr>
              <a:lstStyle/>
              <a:p>
                <a:pPr>
                  <a:buFont typeface="Wingdings" pitchFamily="2" charset="2"/>
                  <a:buChar char="ü"/>
                </a:pP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--data</a:t>
                </a:r>
              </a:p>
              <a:p>
                <a:pPr>
                  <a:buFont typeface="Wingdings" pitchFamily="2" charset="2"/>
                  <a:buChar char="ü"/>
                </a:pP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--model</a:t>
                </a:r>
              </a:p>
              <a:p>
                <a:pPr>
                  <a:buFont typeface="Wingdings" pitchFamily="2" charset="2"/>
                  <a:buChar char="ü"/>
                </a:pP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--</a:t>
                </a:r>
                <a:r>
                  <a:rPr lang="en-US" dirty="0" err="1">
                    <a:solidFill>
                      <a:schemeClr val="bg2">
                        <a:lumMod val="75000"/>
                      </a:schemeClr>
                    </a:solidFill>
                  </a:rPr>
                  <a:t>eqn</a:t>
                </a: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𝑡𝑎𝑠𝑘</m:t>
                    </m:r>
                    <m:r>
                      <a:rPr lang="en-US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>
                  <a:buFont typeface="Wingdings" pitchFamily="2" charset="2"/>
                  <a:buChar char="ü"/>
                </a:pPr>
                <a:r>
                  <a:rPr lang="en-US" b="1" dirty="0">
                    <a:solidFill>
                      <a:schemeClr val="bg2">
                        <a:lumMod val="75000"/>
                      </a:schemeClr>
                    </a:solidFill>
                  </a:rPr>
                  <a:t>--task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classify (text-classification)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err="1"/>
                  <a:t>classify_tokens</a:t>
                </a:r>
                <a:r>
                  <a:rPr lang="en-US" dirty="0"/>
                  <a:t> (token-classification)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err="1"/>
                  <a:t>classify_spans</a:t>
                </a:r>
                <a:r>
                  <a:rPr lang="en-US" dirty="0"/>
                  <a:t> (QA, question-answering)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err="1"/>
                  <a:t>classify_audio</a:t>
                </a:r>
                <a:r>
                  <a:rPr lang="en-US" dirty="0"/>
                  <a:t> (audio-classification)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err="1"/>
                  <a:t>classify_images</a:t>
                </a:r>
                <a:r>
                  <a:rPr lang="en-US" dirty="0"/>
                  <a:t> (image-classification)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regress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text-generation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MT (translation)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ASR (</a:t>
                </a:r>
                <a:r>
                  <a:rPr lang="en-US" dirty="0" err="1"/>
                  <a:t>ctc</a:t>
                </a:r>
                <a:r>
                  <a:rPr lang="en-US" dirty="0"/>
                  <a:t>, automatic-speech-recognition)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fill-mask</a:t>
                </a: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16409216-0C20-284B-81B8-7F24EE5AE8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172200" y="2097113"/>
                <a:ext cx="5183188" cy="4092550"/>
              </a:xfrm>
              <a:blipFill>
                <a:blip r:embed="rId3"/>
                <a:stretch>
                  <a:fillRect l="-1222" t="-2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B1808-553A-134A-8E3B-BC36E296B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D29BC-EBB5-4580-7EAE-7149852FB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148AE-4265-F0CA-CFB3-B089FE92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37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9AA68FE-9833-BCB1-D2A2-50CBC392C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HuggingFace</a:t>
            </a:r>
            <a:r>
              <a:rPr lang="en-US" dirty="0"/>
              <a:t> </a:t>
            </a:r>
            <a:r>
              <a:rPr lang="en-US" dirty="0" err="1"/>
              <a:t>run_glue.py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colab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DBF8F28-A4A5-CC50-7BC9-33468BD54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GFT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2575059-379B-35F0-4588-6FCB42A637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507522-F6D2-424E-E293-5EF6819B90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hlinkClick r:id="rId3"/>
              </a:rPr>
              <a:t>https://github.com/huggingface/transformers/blob/main/examples/pytorch/text-classification/README.md</a:t>
            </a:r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3B9FC-B643-7D3A-D778-D8E0E2B9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4BBF5D-CB00-1748-D000-0BC1ED14A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6B71-77E2-8BAA-BABC-8424C2340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33</a:t>
            </a:fld>
            <a:endParaRPr lang="en-US"/>
          </a:p>
        </p:txBody>
      </p:sp>
      <p:pic>
        <p:nvPicPr>
          <p:cNvPr id="23" name="Content Placeholder 22" descr="A screenshot of a computer&#10;&#10;Description automatically generated">
            <a:extLst>
              <a:ext uri="{FF2B5EF4-FFF2-40B4-BE49-F238E27FC236}">
                <a16:creationId xmlns:a16="http://schemas.microsoft.com/office/drawing/2014/main" id="{7294ACB5-C95D-A448-732E-AEE4D242ABC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405075" y="2505075"/>
            <a:ext cx="4717438" cy="3684588"/>
          </a:xfr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5" name="Content Placeholder 3">
                <a:extLst>
                  <a:ext uri="{FF2B5EF4-FFF2-40B4-BE49-F238E27FC236}">
                    <a16:creationId xmlns:a16="http://schemas.microsoft.com/office/drawing/2014/main" id="{FC9926EC-207E-CB78-52A9-A9A4F19E5C7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357924343"/>
                  </p:ext>
                </p:extLst>
              </p:nvPr>
            </p:nvGraphicFramePr>
            <p:xfrm>
              <a:off x="838200" y="2541495"/>
              <a:ext cx="5404994" cy="36481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06215">
                      <a:extLst>
                        <a:ext uri="{9D8B030D-6E8A-4147-A177-3AD203B41FA5}">
                          <a16:colId xmlns:a16="http://schemas.microsoft.com/office/drawing/2014/main" val="1776084644"/>
                        </a:ext>
                      </a:extLst>
                    </a:gridCol>
                    <a:gridCol w="1135169">
                      <a:extLst>
                        <a:ext uri="{9D8B030D-6E8A-4147-A177-3AD203B41FA5}">
                          <a16:colId xmlns:a16="http://schemas.microsoft.com/office/drawing/2014/main" val="1460546109"/>
                        </a:ext>
                      </a:extLst>
                    </a:gridCol>
                    <a:gridCol w="3563610">
                      <a:extLst>
                        <a:ext uri="{9D8B030D-6E8A-4147-A177-3AD203B41FA5}">
                          <a16:colId xmlns:a16="http://schemas.microsoft.com/office/drawing/2014/main" val="1710340981"/>
                        </a:ext>
                      </a:extLst>
                    </a:gridCol>
                  </a:tblGrid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Subset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Dataset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Equation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37191061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COLA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H:glue,cola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8077399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SST2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H:glue,sst2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30507161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WNLI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H:glue,wnli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2957507"/>
                      </a:ext>
                    </a:extLst>
                  </a:tr>
                  <a:tr h="48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MRPC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H:glue,mrpc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1 + </m:t>
                                </m:r>
                                <m:r>
                                  <a:rPr lang="en-US" sz="1400" i="1" baseline="0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  <m:r>
                                  <a:rPr lang="en-US" sz="1400" i="1" baseline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06207292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QNLI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H:glue,qnli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1 + </m:t>
                                </m:r>
                                <m:r>
                                  <a:rPr lang="en-US" sz="1400" i="1" baseline="0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  <m:r>
                                  <a:rPr lang="en-US" sz="1400" i="1" baseline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8582734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QQP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H:glue,qqp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𝑞𝑢𝑒𝑠𝑡𝑖𝑜𝑛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64687727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SSTB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H:glue,sstb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𝑟𝑒𝑔𝑟𝑒𝑠𝑠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𝑞𝑢𝑒𝑠𝑡𝑖𝑜𝑛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𝑞𝑢𝑒𝑠𝑡𝑖𝑜𝑛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2182461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MNLI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H:glue,mnli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𝑝𝑟𝑒𝑚𝑖𝑠𝑒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h𝑦𝑝𝑜𝑡h𝑒𝑠𝑖𝑠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1098791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5" name="Content Placeholder 3">
                <a:extLst>
                  <a:ext uri="{FF2B5EF4-FFF2-40B4-BE49-F238E27FC236}">
                    <a16:creationId xmlns:a16="http://schemas.microsoft.com/office/drawing/2014/main" id="{FC9926EC-207E-CB78-52A9-A9A4F19E5C7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357924343"/>
                  </p:ext>
                </p:extLst>
              </p:nvPr>
            </p:nvGraphicFramePr>
            <p:xfrm>
              <a:off x="838200" y="2541495"/>
              <a:ext cx="5404994" cy="36481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06215">
                      <a:extLst>
                        <a:ext uri="{9D8B030D-6E8A-4147-A177-3AD203B41FA5}">
                          <a16:colId xmlns:a16="http://schemas.microsoft.com/office/drawing/2014/main" val="1776084644"/>
                        </a:ext>
                      </a:extLst>
                    </a:gridCol>
                    <a:gridCol w="1135169">
                      <a:extLst>
                        <a:ext uri="{9D8B030D-6E8A-4147-A177-3AD203B41FA5}">
                          <a16:colId xmlns:a16="http://schemas.microsoft.com/office/drawing/2014/main" val="1460546109"/>
                        </a:ext>
                      </a:extLst>
                    </a:gridCol>
                    <a:gridCol w="3563610">
                      <a:extLst>
                        <a:ext uri="{9D8B030D-6E8A-4147-A177-3AD203B41FA5}">
                          <a16:colId xmlns:a16="http://schemas.microsoft.com/office/drawing/2014/main" val="1710340981"/>
                        </a:ext>
                      </a:extLst>
                    </a:gridCol>
                  </a:tblGrid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Subset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Dataset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Equation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37191061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COLA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H:glue,cola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51957" t="-103226" r="-712" b="-7354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077399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SST2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H:glue,sst2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51957" t="-196875" r="-712" b="-6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0507161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WNLI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H:glue,wnli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51957" t="-306452" r="-712" b="-5322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2957507"/>
                      </a:ext>
                    </a:extLst>
                  </a:tr>
                  <a:tr h="48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MRPC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H:glue,mrpc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51957" t="-331579" r="-712" b="-3342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6207292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QNLI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H:glue,qnli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51957" t="-529032" r="-712" b="-3096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8582734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QQP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H:glue,qqp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51957" t="-609375" r="-712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4687727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SSTB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H:glue,sstb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51957" t="-732258" r="-712" b="-1064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2182461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MNLI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H:glue,mnli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51957" t="-832258" r="-712" b="-64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098791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54567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9AA68FE-9833-BCB1-D2A2-50CBC392C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HuggingFace</a:t>
            </a:r>
            <a:r>
              <a:rPr lang="en-US" dirty="0"/>
              <a:t> </a:t>
            </a:r>
            <a:r>
              <a:rPr lang="en-US" dirty="0" err="1"/>
              <a:t>run_glue.py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colab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DBF8F28-A4A5-CC50-7BC9-33468BD54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GFT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2575059-379B-35F0-4588-6FCB42A637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507522-F6D2-424E-E293-5EF6819B90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hlinkClick r:id="rId3"/>
              </a:rPr>
              <a:t>https://github.com/huggingface/transformers/blob/main/examples/pytorch/text-classification/README.md</a:t>
            </a:r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3B9FC-B643-7D3A-D778-D8E0E2B9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4BBF5D-CB00-1748-D000-0BC1ED14A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6B71-77E2-8BAA-BABC-8424C2340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5" name="Content Placeholder 3">
                <a:extLst>
                  <a:ext uri="{FF2B5EF4-FFF2-40B4-BE49-F238E27FC236}">
                    <a16:creationId xmlns:a16="http://schemas.microsoft.com/office/drawing/2014/main" id="{FC9926EC-207E-CB78-52A9-A9A4F19E5C71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838200" y="2541495"/>
              <a:ext cx="5404994" cy="36481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06215">
                      <a:extLst>
                        <a:ext uri="{9D8B030D-6E8A-4147-A177-3AD203B41FA5}">
                          <a16:colId xmlns:a16="http://schemas.microsoft.com/office/drawing/2014/main" val="1776084644"/>
                        </a:ext>
                      </a:extLst>
                    </a:gridCol>
                    <a:gridCol w="1135169">
                      <a:extLst>
                        <a:ext uri="{9D8B030D-6E8A-4147-A177-3AD203B41FA5}">
                          <a16:colId xmlns:a16="http://schemas.microsoft.com/office/drawing/2014/main" val="1460546109"/>
                        </a:ext>
                      </a:extLst>
                    </a:gridCol>
                    <a:gridCol w="3563610">
                      <a:extLst>
                        <a:ext uri="{9D8B030D-6E8A-4147-A177-3AD203B41FA5}">
                          <a16:colId xmlns:a16="http://schemas.microsoft.com/office/drawing/2014/main" val="1710340981"/>
                        </a:ext>
                      </a:extLst>
                    </a:gridCol>
                  </a:tblGrid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Subset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Dataset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Equation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37191061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COLA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H:glue,cola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8077399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SST2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H:glue,sst2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30507161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WNLI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H:glue,wnli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2957507"/>
                      </a:ext>
                    </a:extLst>
                  </a:tr>
                  <a:tr h="48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MRPC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H:glue,mrpc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1 + </m:t>
                                </m:r>
                                <m:r>
                                  <a:rPr lang="en-US" sz="1400" i="1" baseline="0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  <m:r>
                                  <a:rPr lang="en-US" sz="1400" i="1" baseline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06207292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QNLI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H:glue,qnli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1 + </m:t>
                                </m:r>
                                <m:r>
                                  <a:rPr lang="en-US" sz="1400" i="1" baseline="0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  <m:r>
                                  <a:rPr lang="en-US" sz="1400" i="1" baseline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8582734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QQP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H:glue,qqp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𝑞𝑢𝑒𝑠𝑡𝑖𝑜𝑛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64687727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SSTB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H:glue,sstb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𝑟𝑒𝑔𝑟𝑒𝑠𝑠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𝑞𝑢𝑒𝑠𝑡𝑖𝑜𝑛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𝑞𝑢𝑒𝑠𝑡𝑖𝑜𝑛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2182461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MNLI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H:glue,mnli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𝑝𝑟𝑒𝑚𝑖𝑠𝑒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h𝑦𝑝𝑜𝑡h𝑒𝑠𝑖𝑠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1098791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5" name="Content Placeholder 3">
                <a:extLst>
                  <a:ext uri="{FF2B5EF4-FFF2-40B4-BE49-F238E27FC236}">
                    <a16:creationId xmlns:a16="http://schemas.microsoft.com/office/drawing/2014/main" id="{FC9926EC-207E-CB78-52A9-A9A4F19E5C71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838200" y="2541495"/>
              <a:ext cx="5404994" cy="36481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06215">
                      <a:extLst>
                        <a:ext uri="{9D8B030D-6E8A-4147-A177-3AD203B41FA5}">
                          <a16:colId xmlns:a16="http://schemas.microsoft.com/office/drawing/2014/main" val="1776084644"/>
                        </a:ext>
                      </a:extLst>
                    </a:gridCol>
                    <a:gridCol w="1135169">
                      <a:extLst>
                        <a:ext uri="{9D8B030D-6E8A-4147-A177-3AD203B41FA5}">
                          <a16:colId xmlns:a16="http://schemas.microsoft.com/office/drawing/2014/main" val="1460546109"/>
                        </a:ext>
                      </a:extLst>
                    </a:gridCol>
                    <a:gridCol w="3563610">
                      <a:extLst>
                        <a:ext uri="{9D8B030D-6E8A-4147-A177-3AD203B41FA5}">
                          <a16:colId xmlns:a16="http://schemas.microsoft.com/office/drawing/2014/main" val="1710340981"/>
                        </a:ext>
                      </a:extLst>
                    </a:gridCol>
                  </a:tblGrid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Subset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Dataset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Equation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37191061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COLA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H:glue,cola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1957" t="-103226" r="-712" b="-7354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077399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SST2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H:glue,sst2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1957" t="-196875" r="-712" b="-6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0507161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WNLI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H:glue,wnli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1957" t="-306452" r="-712" b="-5322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2957507"/>
                      </a:ext>
                    </a:extLst>
                  </a:tr>
                  <a:tr h="48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MRPC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H:glue,mrpc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1957" t="-331579" r="-712" b="-3342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6207292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QNLI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H:glue,qnli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1957" t="-529032" r="-712" b="-3096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8582734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QQP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H:glue,qqp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1957" t="-609375" r="-712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4687727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SSTB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H:glue,sstb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1957" t="-732258" r="-712" b="-1064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2182461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MNLI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H:glue,mnli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1957" t="-832258" r="-712" b="-64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098791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Content Placeholder 4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081BA4D3-7FB5-DAC4-9771-47494255EFF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172200" y="2664083"/>
            <a:ext cx="5183188" cy="3366572"/>
          </a:xfrm>
        </p:spPr>
      </p:pic>
    </p:spTree>
    <p:extLst>
      <p:ext uri="{BB962C8B-B14F-4D97-AF65-F5344CB8AC3E}">
        <p14:creationId xmlns:p14="http://schemas.microsoft.com/office/powerpoint/2010/main" val="802776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7DE2B-C20A-9914-ABED-2BFCA7E3B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C6962-AAF8-8FBF-8DE9-FF4093084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8488A-7645-9D62-B735-6C60F992D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35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E6A6BE4-ACA2-B767-7B35-D3DDA1D977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2103" y="24961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Trainer</a:t>
            </a:r>
            <a:br>
              <a:rPr lang="en-US" dirty="0"/>
            </a:br>
            <a:r>
              <a:rPr lang="en-US" sz="3200" dirty="0">
                <a:hlinkClick r:id="rId2"/>
              </a:rPr>
              <a:t>https://huggingface.co/learn/nlp-course/chapter3/3?fw=pt</a:t>
            </a:r>
            <a:r>
              <a:rPr lang="en-US" sz="3200" dirty="0"/>
              <a:t> </a:t>
            </a:r>
            <a:endParaRPr lang="en-US" dirty="0"/>
          </a:p>
        </p:txBody>
      </p:sp>
      <p:pic>
        <p:nvPicPr>
          <p:cNvPr id="18" name="Picture 17" descr="A computer code with text&#10;&#10;Description automatically generated">
            <a:extLst>
              <a:ext uri="{FF2B5EF4-FFF2-40B4-BE49-F238E27FC236}">
                <a16:creationId xmlns:a16="http://schemas.microsoft.com/office/drawing/2014/main" id="{A3E63920-612F-67C3-6F58-AA9A60016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150" y="2624756"/>
            <a:ext cx="4270214" cy="24201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109D16-A796-9873-EB67-EA8AD31B7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46" y="5114510"/>
            <a:ext cx="6625570" cy="780012"/>
          </a:xfrm>
          <a:prstGeom prst="rect">
            <a:avLst/>
          </a:prstGeom>
        </p:spPr>
      </p:pic>
      <p:pic>
        <p:nvPicPr>
          <p:cNvPr id="22" name="Picture 21" descr="A close-up of a text&#10;&#10;Description automatically generated">
            <a:extLst>
              <a:ext uri="{FF2B5EF4-FFF2-40B4-BE49-F238E27FC236}">
                <a16:creationId xmlns:a16="http://schemas.microsoft.com/office/drawing/2014/main" id="{7EF31620-C317-AB2B-F7E9-A3E356C22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150" y="1690688"/>
            <a:ext cx="3837553" cy="818560"/>
          </a:xfrm>
          <a:prstGeom prst="rect">
            <a:avLst/>
          </a:prstGeom>
        </p:spPr>
      </p:pic>
      <p:pic>
        <p:nvPicPr>
          <p:cNvPr id="24" name="Picture 23" descr="A screen shot of a computer&#10;&#10;Description automatically generated">
            <a:extLst>
              <a:ext uri="{FF2B5EF4-FFF2-40B4-BE49-F238E27FC236}">
                <a16:creationId xmlns:a16="http://schemas.microsoft.com/office/drawing/2014/main" id="{48CE0E30-86E5-534E-B06E-2C0426FE8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89" y="1690688"/>
            <a:ext cx="6738372" cy="3249110"/>
          </a:xfrm>
          <a:prstGeom prst="rect">
            <a:avLst/>
          </a:prstGeom>
        </p:spPr>
      </p:pic>
      <p:pic>
        <p:nvPicPr>
          <p:cNvPr id="25" name="Content Placeholder 15" descr="A close-up of a word&#10;&#10;Description automatically generated">
            <a:extLst>
              <a:ext uri="{FF2B5EF4-FFF2-40B4-BE49-F238E27FC236}">
                <a16:creationId xmlns:a16="http://schemas.microsoft.com/office/drawing/2014/main" id="{99D2CA97-937D-5D5B-CC15-F8A20B9246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5687" y="5111241"/>
            <a:ext cx="1524913" cy="42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36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EE9747-0CC8-BF3C-A2CB-20009344D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0195CFD-EEBA-3D8F-60B4-B789E39277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Datasets</a:t>
                </a:r>
              </a:p>
              <a:p>
                <a:pPr lvl="1"/>
                <a:r>
                  <a:rPr lang="en-US" dirty="0">
                    <a:hlinkClick r:id="rId2"/>
                  </a:rPr>
                  <a:t>colab</a:t>
                </a:r>
                <a:endParaRPr lang="en-US" dirty="0"/>
              </a:p>
              <a:p>
                <a:pPr lvl="1"/>
                <a:r>
                  <a:rPr lang="en-US" dirty="0"/>
                  <a:t>contains splits: train, validation, test</a:t>
                </a:r>
              </a:p>
              <a:p>
                <a:r>
                  <a:rPr lang="en-US" dirty="0"/>
                  <a:t>Tokenizing</a:t>
                </a:r>
              </a:p>
              <a:p>
                <a:pPr lvl="1"/>
                <a:r>
                  <a:rPr lang="en-US" dirty="0">
                    <a:hlinkClick r:id="rId3"/>
                  </a:rPr>
                  <a:t>colab</a:t>
                </a:r>
                <a:endParaRPr lang="en-US" dirty="0"/>
              </a:p>
              <a:p>
                <a:pPr lvl="1"/>
                <a:r>
                  <a:rPr lang="en-US" dirty="0"/>
                  <a:t>maps input text to a sequence of tokens</a:t>
                </a:r>
              </a:p>
              <a:p>
                <a:pPr lvl="2"/>
                <a:r>
                  <a:rPr lang="en-US" dirty="0"/>
                  <a:t>where token is an offset into vocabulary</a:t>
                </a:r>
              </a:p>
              <a:p>
                <a:r>
                  <a:rPr lang="en-US" dirty="0"/>
                  <a:t>Model: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Includes tokenizer</a:t>
                </a:r>
              </a:p>
              <a:p>
                <a:pPr lvl="1"/>
                <a:r>
                  <a:rPr lang="en-US" dirty="0"/>
                  <a:t>Typically based on BERT</a:t>
                </a:r>
              </a:p>
              <a:p>
                <a:r>
                  <a:rPr lang="en-US" dirty="0"/>
                  <a:t>Trainer</a:t>
                </a:r>
              </a:p>
              <a:p>
                <a:pPr lvl="1"/>
                <a:r>
                  <a:rPr lang="en-US" dirty="0" err="1">
                    <a:hlinkClick r:id="rId4"/>
                  </a:rPr>
                  <a:t>colab</a:t>
                </a:r>
                <a:endParaRPr lang="en-US" dirty="0"/>
              </a:p>
              <a:p>
                <a:pPr lvl="1"/>
                <a:r>
                  <a:rPr lang="en-US" dirty="0"/>
                  <a:t>For each epoch (pass over training split)</a:t>
                </a:r>
              </a:p>
              <a:p>
                <a:pPr lvl="2"/>
                <a:r>
                  <a:rPr lang="en-US" dirty="0"/>
                  <a:t>Train (update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, using stochastic gradient descent)</a:t>
                </a:r>
              </a:p>
              <a:p>
                <a:pPr lvl="2"/>
                <a:r>
                  <a:rPr lang="en-US" dirty="0"/>
                  <a:t>Evaluate (score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on validation split)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0195CFD-EEBA-3D8F-60B4-B789E39277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724" t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1FAE91-3C0C-EB92-3D96-0FF23789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65350A-F395-404C-8732-0A77CED47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7F1AF-69DA-E62C-40AD-D0696351A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 descr="A computer code with text&#10;&#10;Description automatically generated">
            <a:extLst>
              <a:ext uri="{FF2B5EF4-FFF2-40B4-BE49-F238E27FC236}">
                <a16:creationId xmlns:a16="http://schemas.microsoft.com/office/drawing/2014/main" id="{E2E16727-E14B-11D8-67F9-836BDB94F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150" y="2624756"/>
            <a:ext cx="4270214" cy="2420110"/>
          </a:xfrm>
          <a:prstGeom prst="rect">
            <a:avLst/>
          </a:prstGeom>
        </p:spPr>
      </p:pic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201A67F2-478F-168F-58F4-EA78A87DA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150" y="1690688"/>
            <a:ext cx="3837553" cy="818560"/>
          </a:xfrm>
          <a:prstGeom prst="rect">
            <a:avLst/>
          </a:prstGeom>
        </p:spPr>
      </p:pic>
      <p:pic>
        <p:nvPicPr>
          <p:cNvPr id="9" name="Content Placeholder 15" descr="A close-up of a word&#10;&#10;Description automatically generated">
            <a:extLst>
              <a:ext uri="{FF2B5EF4-FFF2-40B4-BE49-F238E27FC236}">
                <a16:creationId xmlns:a16="http://schemas.microsoft.com/office/drawing/2014/main" id="{E378321B-E6DE-6324-2DA1-C9C12488FF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5687" y="5111241"/>
            <a:ext cx="1524913" cy="42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1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ADE53-64BB-79AB-6CDB-B4CF84719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hlinkClick r:id="rId2"/>
              </a:rPr>
              <a:t>https://en.wikipedia.org/wiki/Stochastic_gradient_descent</a:t>
            </a:r>
            <a:br>
              <a:rPr lang="en-US" sz="3200" dirty="0"/>
            </a:br>
            <a:r>
              <a:rPr lang="en-US" sz="3200" dirty="0">
                <a:hlinkClick r:id="rId3"/>
              </a:rPr>
              <a:t>https://realpython.com/gradient-descent-algorithm-python</a:t>
            </a:r>
            <a:r>
              <a:rPr lang="en-US" sz="3200" dirty="0"/>
              <a:t> 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1C632BA3-F820-DEB5-682F-F21834304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738757"/>
            <a:ext cx="5567172" cy="452112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C8156-763C-159A-86BF-3DCACA7C6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5FB6D-B32D-30BF-D017-8ABA93AAA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3DBED-9F0E-FCE4-A6BA-E3BA021F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438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DFCB2-C9DB-3009-022F-A85B26F8B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hlinkClick r:id="rId2"/>
              </a:rPr>
              <a:t>https://en.wikipedia.org/wiki/Newton%27s_method</a:t>
            </a:r>
            <a:r>
              <a:rPr lang="en-US" sz="3600" dirty="0"/>
              <a:t> </a:t>
            </a:r>
          </a:p>
        </p:txBody>
      </p:sp>
      <p:pic>
        <p:nvPicPr>
          <p:cNvPr id="8" name="Content Placeholder 7" descr="A screenshot of a math method&#10;&#10;Description automatically generated">
            <a:extLst>
              <a:ext uri="{FF2B5EF4-FFF2-40B4-BE49-F238E27FC236}">
                <a16:creationId xmlns:a16="http://schemas.microsoft.com/office/drawing/2014/main" id="{F9C401B8-8B26-E1B3-750A-359236231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2850" y="1345564"/>
            <a:ext cx="6053165" cy="485508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FC81A-9D27-B91C-9E39-3591B0AE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6A264-3D6D-104A-B16F-AB7B23896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DBC74-CDF8-5C10-FC9E-97DEED88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66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9D864-B54B-315E-A152-E665F481B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https://en.wikipedia.org/wiki/Hill_climbing</a:t>
            </a:r>
            <a:r>
              <a:rPr lang="en-US" dirty="0"/>
              <a:t> 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4DD236B6-BBE1-C738-0B1A-1D6F69D0A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5111" y="1537589"/>
            <a:ext cx="6844801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19031-3DD3-FA05-4E36-8C830D0FE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F88BE-19EA-2639-5AF8-9C1858EA0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A4827-2463-9AE7-2368-6B78D63EE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11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5300" y="838499"/>
            <a:ext cx="5376765" cy="54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8586668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i="1" dirty="0"/>
              <a:t>Attention</a:t>
            </a:r>
            <a:r>
              <a:rPr lang="en" dirty="0"/>
              <a:t> used to be called </a:t>
            </a:r>
            <a:r>
              <a:rPr lang="en" i="1" dirty="0"/>
              <a:t>Alignment</a:t>
            </a:r>
            <a:endParaRPr i="1" dirty="0"/>
          </a:p>
        </p:txBody>
      </p:sp>
      <p:sp>
        <p:nvSpPr>
          <p:cNvPr id="100" name="Google Shape;100;p20"/>
          <p:cNvSpPr txBox="1">
            <a:spLocks noGrp="1"/>
          </p:cNvSpPr>
          <p:nvPr>
            <p:ph type="body" idx="1"/>
          </p:nvPr>
        </p:nvSpPr>
        <p:spPr>
          <a:xfrm>
            <a:off x="0" y="1536633"/>
            <a:ext cx="6944868" cy="284791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-440256">
              <a:spcBef>
                <a:spcPts val="1333"/>
              </a:spcBef>
              <a:buSzPts val="1600"/>
            </a:pPr>
            <a:r>
              <a:rPr lang="en" sz="2133" dirty="0"/>
              <a:t>Attention is just another learned parameter, a number for each encoder hidden layer for each decoding step, </a:t>
            </a:r>
            <a:r>
              <a:rPr lang="en" sz="2133" dirty="0" err="1"/>
              <a:t>softmaxed</a:t>
            </a:r>
            <a:r>
              <a:rPr lang="en" sz="2133" dirty="0"/>
              <a:t> to be between 0 and 1</a:t>
            </a:r>
            <a:endParaRPr sz="2133" dirty="0"/>
          </a:p>
          <a:p>
            <a:pPr indent="-440256">
              <a:spcBef>
                <a:spcPts val="1333"/>
              </a:spcBef>
              <a:spcAft>
                <a:spcPts val="1333"/>
              </a:spcAft>
              <a:buSzPts val="1600"/>
            </a:pPr>
            <a:r>
              <a:rPr lang="en" sz="2133" dirty="0"/>
              <a:t>At each decoding step, concatenate the current hidden layer with a combination of the attention-multiplied encoder hidden states, and pass this vector into a feedforward layer to get the output word at this step</a:t>
            </a:r>
            <a:endParaRPr sz="2133" dirty="0"/>
          </a:p>
        </p:txBody>
      </p:sp>
      <p:sp>
        <p:nvSpPr>
          <p:cNvPr id="101" name="Google Shape;101;p20"/>
          <p:cNvSpPr txBox="1"/>
          <p:nvPr/>
        </p:nvSpPr>
        <p:spPr>
          <a:xfrm>
            <a:off x="7638867" y="6264800"/>
            <a:ext cx="4553200" cy="5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333" u="sng">
                <a:solidFill>
                  <a:schemeClr val="hlink"/>
                </a:solidFill>
                <a:hlinkClick r:id="rId4"/>
              </a:rPr>
              <a:t>https://jalammar.github.io/visualizing-neural-machine-translation-mechanics-of-seq2seq-models-with-attention/</a:t>
            </a:r>
            <a:r>
              <a:rPr lang="en" sz="1333"/>
              <a:t> </a:t>
            </a:r>
            <a:endParaRPr sz="133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97A2F7-3413-72A9-FE54-FE986A668D04}"/>
              </a:ext>
            </a:extLst>
          </p:cNvPr>
          <p:cNvSpPr txBox="1"/>
          <p:nvPr/>
        </p:nvSpPr>
        <p:spPr>
          <a:xfrm>
            <a:off x="155448" y="6325499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slides from last year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7DE2B-C20A-9914-ABED-2BFCA7E3B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C6962-AAF8-8FBF-8DE9-FF4093084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8488A-7645-9D62-B735-6C60F992D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40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E6A6BE4-ACA2-B767-7B35-D3DDA1D977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2103" y="24961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Trainer</a:t>
            </a:r>
            <a:br>
              <a:rPr lang="en-US" dirty="0"/>
            </a:br>
            <a:r>
              <a:rPr lang="en-US" sz="3200" dirty="0">
                <a:hlinkClick r:id="rId2"/>
              </a:rPr>
              <a:t>https://huggingface.co/learn/nlp-course/chapter3/3?fw=pt</a:t>
            </a:r>
            <a:r>
              <a:rPr lang="en-US" sz="3200" dirty="0"/>
              <a:t> </a:t>
            </a:r>
            <a:endParaRPr lang="en-US" dirty="0"/>
          </a:p>
        </p:txBody>
      </p:sp>
      <p:pic>
        <p:nvPicPr>
          <p:cNvPr id="18" name="Picture 17" descr="A computer code with text&#10;&#10;Description automatically generated">
            <a:extLst>
              <a:ext uri="{FF2B5EF4-FFF2-40B4-BE49-F238E27FC236}">
                <a16:creationId xmlns:a16="http://schemas.microsoft.com/office/drawing/2014/main" id="{A3E63920-612F-67C3-6F58-AA9A60016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150" y="2624756"/>
            <a:ext cx="4270214" cy="24201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109D16-A796-9873-EB67-EA8AD31B7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46" y="5114510"/>
            <a:ext cx="6625570" cy="780012"/>
          </a:xfrm>
          <a:prstGeom prst="rect">
            <a:avLst/>
          </a:prstGeom>
        </p:spPr>
      </p:pic>
      <p:pic>
        <p:nvPicPr>
          <p:cNvPr id="22" name="Picture 21" descr="A close-up of a text&#10;&#10;Description automatically generated">
            <a:extLst>
              <a:ext uri="{FF2B5EF4-FFF2-40B4-BE49-F238E27FC236}">
                <a16:creationId xmlns:a16="http://schemas.microsoft.com/office/drawing/2014/main" id="{7EF31620-C317-AB2B-F7E9-A3E356C22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150" y="1690688"/>
            <a:ext cx="3837553" cy="818560"/>
          </a:xfrm>
          <a:prstGeom prst="rect">
            <a:avLst/>
          </a:prstGeom>
        </p:spPr>
      </p:pic>
      <p:pic>
        <p:nvPicPr>
          <p:cNvPr id="24" name="Picture 23" descr="A screen shot of a computer&#10;&#10;Description automatically generated">
            <a:extLst>
              <a:ext uri="{FF2B5EF4-FFF2-40B4-BE49-F238E27FC236}">
                <a16:creationId xmlns:a16="http://schemas.microsoft.com/office/drawing/2014/main" id="{48CE0E30-86E5-534E-B06E-2C0426FE8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89" y="1690688"/>
            <a:ext cx="6738372" cy="3249110"/>
          </a:xfrm>
          <a:prstGeom prst="rect">
            <a:avLst/>
          </a:prstGeom>
        </p:spPr>
      </p:pic>
      <p:pic>
        <p:nvPicPr>
          <p:cNvPr id="25" name="Content Placeholder 15" descr="A close-up of a word&#10;&#10;Description automatically generated">
            <a:extLst>
              <a:ext uri="{FF2B5EF4-FFF2-40B4-BE49-F238E27FC236}">
                <a16:creationId xmlns:a16="http://schemas.microsoft.com/office/drawing/2014/main" id="{99D2CA97-937D-5D5B-CC15-F8A20B9246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5687" y="5111241"/>
            <a:ext cx="1524913" cy="42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120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EE9747-0CC8-BF3C-A2CB-20009344D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(Review)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0195CFD-EEBA-3D8F-60B4-B789E39277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Datasets</a:t>
                </a:r>
              </a:p>
              <a:p>
                <a:pPr lvl="1"/>
                <a:r>
                  <a:rPr lang="en-US" dirty="0">
                    <a:hlinkClick r:id="rId2"/>
                  </a:rPr>
                  <a:t>colab</a:t>
                </a:r>
                <a:endParaRPr lang="en-US" dirty="0"/>
              </a:p>
              <a:p>
                <a:pPr lvl="1"/>
                <a:r>
                  <a:rPr lang="en-US" dirty="0"/>
                  <a:t>contains splits: train, validation, test</a:t>
                </a:r>
              </a:p>
              <a:p>
                <a:r>
                  <a:rPr lang="en-US" dirty="0"/>
                  <a:t>Tokenizing</a:t>
                </a:r>
              </a:p>
              <a:p>
                <a:pPr lvl="1"/>
                <a:r>
                  <a:rPr lang="en-US" dirty="0">
                    <a:hlinkClick r:id="rId3"/>
                  </a:rPr>
                  <a:t>colab</a:t>
                </a:r>
                <a:endParaRPr lang="en-US" dirty="0"/>
              </a:p>
              <a:p>
                <a:pPr lvl="1"/>
                <a:r>
                  <a:rPr lang="en-US" dirty="0"/>
                  <a:t>maps input text to a sequence of tokens</a:t>
                </a:r>
              </a:p>
              <a:p>
                <a:pPr lvl="2"/>
                <a:r>
                  <a:rPr lang="en-US" dirty="0"/>
                  <a:t>where token is an offset into vocabulary</a:t>
                </a:r>
              </a:p>
              <a:p>
                <a:r>
                  <a:rPr lang="en-US" dirty="0"/>
                  <a:t>Model: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Includes tokenizer</a:t>
                </a:r>
              </a:p>
              <a:p>
                <a:pPr lvl="1"/>
                <a:r>
                  <a:rPr lang="en-US" dirty="0"/>
                  <a:t>Typically based on BERT</a:t>
                </a:r>
              </a:p>
              <a:p>
                <a:r>
                  <a:rPr lang="en-US" dirty="0"/>
                  <a:t>Trainer</a:t>
                </a:r>
              </a:p>
              <a:p>
                <a:pPr lvl="1"/>
                <a:r>
                  <a:rPr lang="en-US" dirty="0" err="1">
                    <a:hlinkClick r:id="rId4"/>
                  </a:rPr>
                  <a:t>colab</a:t>
                </a:r>
                <a:endParaRPr lang="en-US" dirty="0"/>
              </a:p>
              <a:p>
                <a:pPr lvl="1"/>
                <a:r>
                  <a:rPr lang="en-US" dirty="0"/>
                  <a:t>For each epoch (pass over training split)</a:t>
                </a:r>
              </a:p>
              <a:p>
                <a:pPr lvl="2"/>
                <a:r>
                  <a:rPr lang="en-US" dirty="0"/>
                  <a:t>Train (update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, using stochastic gradient descent)</a:t>
                </a:r>
              </a:p>
              <a:p>
                <a:pPr lvl="2"/>
                <a:r>
                  <a:rPr lang="en-US" dirty="0"/>
                  <a:t>Evaluate (score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on validation split)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0195CFD-EEBA-3D8F-60B4-B789E39277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724" t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1FAE91-3C0C-EB92-3D96-0FF23789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65350A-F395-404C-8732-0A77CED47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7F1AF-69DA-E62C-40AD-D0696351A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 descr="A computer code with text&#10;&#10;Description automatically generated">
            <a:extLst>
              <a:ext uri="{FF2B5EF4-FFF2-40B4-BE49-F238E27FC236}">
                <a16:creationId xmlns:a16="http://schemas.microsoft.com/office/drawing/2014/main" id="{E2E16727-E14B-11D8-67F9-836BDB94F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150" y="2624756"/>
            <a:ext cx="4270214" cy="2420110"/>
          </a:xfrm>
          <a:prstGeom prst="rect">
            <a:avLst/>
          </a:prstGeom>
        </p:spPr>
      </p:pic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201A67F2-478F-168F-58F4-EA78A87DA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150" y="1690688"/>
            <a:ext cx="3837553" cy="818560"/>
          </a:xfrm>
          <a:prstGeom prst="rect">
            <a:avLst/>
          </a:prstGeom>
        </p:spPr>
      </p:pic>
      <p:pic>
        <p:nvPicPr>
          <p:cNvPr id="9" name="Content Placeholder 15" descr="A close-up of a word&#10;&#10;Description automatically generated">
            <a:extLst>
              <a:ext uri="{FF2B5EF4-FFF2-40B4-BE49-F238E27FC236}">
                <a16:creationId xmlns:a16="http://schemas.microsoft.com/office/drawing/2014/main" id="{E378321B-E6DE-6324-2DA1-C9C12488FF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5687" y="5111241"/>
            <a:ext cx="1524913" cy="42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549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CA6AC-FC6E-00E4-6D12-47C9179C9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 v. Loss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70A2B8-6B06-0440-5184-A06834CC2F3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Training Step</a:t>
                </a:r>
              </a:p>
              <a:p>
                <a:pPr lvl="1"/>
                <a:r>
                  <a:rPr lang="en-US" dirty="0"/>
                  <a:t>Optimize loss in SGD</a:t>
                </a:r>
              </a:p>
              <a:p>
                <a:pPr lvl="1"/>
                <a:r>
                  <a:rPr lang="en-US" dirty="0"/>
                  <a:t>Requirement: </a:t>
                </a:r>
              </a:p>
              <a:p>
                <a:pPr lvl="2"/>
                <a:r>
                  <a:rPr lang="en-US" dirty="0"/>
                  <a:t>loss is differentiable</a:t>
                </a:r>
              </a:p>
              <a:p>
                <a:pPr lvl="1"/>
                <a:r>
                  <a:rPr lang="en-US" dirty="0"/>
                  <a:t>Users no longer need to know how to differentiate loss</a:t>
                </a:r>
              </a:p>
              <a:p>
                <a:pPr lvl="2"/>
                <a:r>
                  <a:rPr lang="en-US" dirty="0"/>
                  <a:t>with modern frameworks:</a:t>
                </a:r>
              </a:p>
              <a:p>
                <a:pPr lvl="2"/>
                <a:r>
                  <a:rPr lang="en-US" dirty="0" err="1"/>
                  <a:t>pytorch</a:t>
                </a:r>
                <a:r>
                  <a:rPr lang="en-US" dirty="0"/>
                  <a:t>, </a:t>
                </a:r>
                <a:r>
                  <a:rPr lang="en-US" dirty="0" err="1"/>
                  <a:t>tensorflow</a:t>
                </a:r>
                <a:endParaRPr lang="en-US" dirty="0"/>
              </a:p>
              <a:p>
                <a:r>
                  <a:rPr lang="en-US" dirty="0"/>
                  <a:t>Evaluation Step</a:t>
                </a:r>
              </a:p>
              <a:p>
                <a:pPr lvl="1"/>
                <a:r>
                  <a:rPr lang="en-US" dirty="0"/>
                  <a:t>Use metric to score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Ideally, loss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metric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70A2B8-6B06-0440-5184-A06834CC2F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200" t="-3198" r="-1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104EF-E7A5-F197-E586-BFB0335B0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FD3CA-DCC3-7885-54D2-0FE58348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EA2BB-8A94-C7FD-630C-C95684244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2968FD-4F56-881F-250D-4670D490C58A}"/>
              </a:ext>
            </a:extLst>
          </p:cNvPr>
          <p:cNvSpPr txBox="1"/>
          <p:nvPr/>
        </p:nvSpPr>
        <p:spPr>
          <a:xfrm>
            <a:off x="-15240" y="5910542"/>
            <a:ext cx="6964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https://github.com/huggingface/transformers/blob/main/examples/pytorch/text-classification/README.md</a:t>
            </a:r>
            <a:r>
              <a:rPr lang="en-US" sz="1200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Content Placeholder 3">
                <a:extLst>
                  <a:ext uri="{FF2B5EF4-FFF2-40B4-BE49-F238E27FC236}">
                    <a16:creationId xmlns:a16="http://schemas.microsoft.com/office/drawing/2014/main" id="{11D3336D-64D1-F212-6ADF-99D55C14190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684244932"/>
                  </p:ext>
                </p:extLst>
              </p:nvPr>
            </p:nvGraphicFramePr>
            <p:xfrm>
              <a:off x="6787006" y="68043"/>
              <a:ext cx="5404994" cy="36481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06215">
                      <a:extLst>
                        <a:ext uri="{9D8B030D-6E8A-4147-A177-3AD203B41FA5}">
                          <a16:colId xmlns:a16="http://schemas.microsoft.com/office/drawing/2014/main" val="1776084644"/>
                        </a:ext>
                      </a:extLst>
                    </a:gridCol>
                    <a:gridCol w="1135169">
                      <a:extLst>
                        <a:ext uri="{9D8B030D-6E8A-4147-A177-3AD203B41FA5}">
                          <a16:colId xmlns:a16="http://schemas.microsoft.com/office/drawing/2014/main" val="1460546109"/>
                        </a:ext>
                      </a:extLst>
                    </a:gridCol>
                    <a:gridCol w="3563610">
                      <a:extLst>
                        <a:ext uri="{9D8B030D-6E8A-4147-A177-3AD203B41FA5}">
                          <a16:colId xmlns:a16="http://schemas.microsoft.com/office/drawing/2014/main" val="1710340981"/>
                        </a:ext>
                      </a:extLst>
                    </a:gridCol>
                  </a:tblGrid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Subset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Dataset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Equation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37191061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COLA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H:glue,cola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8077399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SST2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H:glue,sst2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30507161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WNLI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H:glue,wnli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2957507"/>
                      </a:ext>
                    </a:extLst>
                  </a:tr>
                  <a:tr h="48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MRPC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H:glue,mrpc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1 + </m:t>
                                </m:r>
                                <m:r>
                                  <a:rPr lang="en-US" sz="1400" i="1" baseline="0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  <m:r>
                                  <a:rPr lang="en-US" sz="1400" i="1" baseline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06207292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QNLI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H:glue,qnli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1 + </m:t>
                                </m:r>
                                <m:r>
                                  <a:rPr lang="en-US" sz="1400" i="1" baseline="0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  <m:r>
                                  <a:rPr lang="en-US" sz="1400" i="1" baseline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8582734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QQP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H:glue,qqp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𝑞𝑢𝑒𝑠𝑡𝑖𝑜𝑛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64687727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SSTB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H:glue,sstb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𝑟𝑒𝑔𝑟𝑒𝑠𝑠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𝑞𝑢𝑒𝑠𝑡𝑖𝑜𝑛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𝑞𝑢𝑒𝑠𝑡𝑖𝑜𝑛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2182461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MNLI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H:glue,mnli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𝑝𝑟𝑒𝑚𝑖𝑠𝑒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h𝑦𝑝𝑜𝑡h𝑒𝑠𝑖𝑠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1098791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Content Placeholder 3">
                <a:extLst>
                  <a:ext uri="{FF2B5EF4-FFF2-40B4-BE49-F238E27FC236}">
                    <a16:creationId xmlns:a16="http://schemas.microsoft.com/office/drawing/2014/main" id="{11D3336D-64D1-F212-6ADF-99D55C14190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684244932"/>
                  </p:ext>
                </p:extLst>
              </p:nvPr>
            </p:nvGraphicFramePr>
            <p:xfrm>
              <a:off x="6787006" y="68043"/>
              <a:ext cx="5404994" cy="36481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06215">
                      <a:extLst>
                        <a:ext uri="{9D8B030D-6E8A-4147-A177-3AD203B41FA5}">
                          <a16:colId xmlns:a16="http://schemas.microsoft.com/office/drawing/2014/main" val="1776084644"/>
                        </a:ext>
                      </a:extLst>
                    </a:gridCol>
                    <a:gridCol w="1135169">
                      <a:extLst>
                        <a:ext uri="{9D8B030D-6E8A-4147-A177-3AD203B41FA5}">
                          <a16:colId xmlns:a16="http://schemas.microsoft.com/office/drawing/2014/main" val="1460546109"/>
                        </a:ext>
                      </a:extLst>
                    </a:gridCol>
                    <a:gridCol w="3563610">
                      <a:extLst>
                        <a:ext uri="{9D8B030D-6E8A-4147-A177-3AD203B41FA5}">
                          <a16:colId xmlns:a16="http://schemas.microsoft.com/office/drawing/2014/main" val="1710340981"/>
                        </a:ext>
                      </a:extLst>
                    </a:gridCol>
                  </a:tblGrid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Subset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Dataset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Equation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37191061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COLA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H:glue,cola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1957" t="-103226" r="-1068" b="-7354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077399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SST2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H:glue,sst2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1957" t="-196875" r="-1068" b="-6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0507161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WNLI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H:glue,wnli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1957" t="-306452" r="-1068" b="-5322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2957507"/>
                      </a:ext>
                    </a:extLst>
                  </a:tr>
                  <a:tr h="48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/>
                            <a:t>MRPC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H:glue,mrpc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1957" t="-331579" r="-1068" b="-3342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6207292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QNLI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H:glue,qnli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1957" t="-529032" r="-1068" b="-3096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8582734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QQP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H:glue,qqp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1957" t="-609375" r="-106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4687727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SSTB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H:glue,sstb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1957" t="-732258" r="-1068" b="-1064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2182461"/>
                      </a:ext>
                    </a:extLst>
                  </a:tr>
                  <a:tr h="395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MNLI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/>
                            <a:t>H:glue,mnli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1957" t="-832258" r="-1068" b="-64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098791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Content Placeholder 8" descr="A screenshot of a graph&#10;&#10;Description automatically generated">
            <a:extLst>
              <a:ext uri="{FF2B5EF4-FFF2-40B4-BE49-F238E27FC236}">
                <a16:creationId xmlns:a16="http://schemas.microsoft.com/office/drawing/2014/main" id="{0A94AB6A-7860-2830-6DBE-C9E8577B85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369598" y="3716211"/>
            <a:ext cx="4785826" cy="3176678"/>
          </a:xfrm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5234707F-7AD9-B0F1-6DD3-317BF36718AF}"/>
              </a:ext>
            </a:extLst>
          </p:cNvPr>
          <p:cNvSpPr/>
          <p:nvPr/>
        </p:nvSpPr>
        <p:spPr>
          <a:xfrm>
            <a:off x="3922776" y="6292196"/>
            <a:ext cx="3046053" cy="401358"/>
          </a:xfrm>
          <a:prstGeom prst="wedgeRoundRectCallout">
            <a:avLst>
              <a:gd name="adj1" fmla="val 70956"/>
              <a:gd name="adj2" fmla="val 2035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 much better than chance</a:t>
            </a:r>
          </a:p>
        </p:txBody>
      </p:sp>
    </p:spTree>
    <p:extLst>
      <p:ext uri="{BB962C8B-B14F-4D97-AF65-F5344CB8AC3E}">
        <p14:creationId xmlns:p14="http://schemas.microsoft.com/office/powerpoint/2010/main" val="29883331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E2DB5-BE31-9A38-283E-2B78350E6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Loss Functions in Deep Learning</a:t>
            </a:r>
            <a:br>
              <a:rPr lang="en-US" dirty="0"/>
            </a:br>
            <a:r>
              <a:rPr lang="en-US" sz="3100" dirty="0">
                <a:hlinkClick r:id="rId2"/>
              </a:rPr>
              <a:t>https://insideaiml.com/blog/LossFunctions-in-Deep-Learning-1025</a:t>
            </a:r>
            <a:r>
              <a:rPr lang="en-US" sz="3100" dirty="0"/>
              <a:t> </a:t>
            </a:r>
            <a:endParaRPr lang="en-US" dirty="0"/>
          </a:p>
        </p:txBody>
      </p:sp>
      <p:pic>
        <p:nvPicPr>
          <p:cNvPr id="10" name="Content Placeholder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0EA1A5D-A108-56BA-0A6A-EB1529799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55781" y="1536631"/>
            <a:ext cx="4997619" cy="5309745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F440A-1A56-EF9D-3F50-5E9A7A75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AAC3D-8DAF-3098-095B-69B714F57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5CFF6-E4F2-06A2-5FAD-358532A7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0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F7C65-1CD6-7366-777E-FED26D96E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02085" cy="1325563"/>
          </a:xfrm>
        </p:spPr>
        <p:txBody>
          <a:bodyPr/>
          <a:lstStyle/>
          <a:p>
            <a:r>
              <a:rPr lang="en-US" dirty="0"/>
              <a:t>Winograd Schema (GLUE WNLI)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EEE2C-5D2D-B099-AF58-0E0F7987AF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The trophy doesn't fit in the brown suitcase </a:t>
            </a:r>
          </a:p>
          <a:p>
            <a:pPr lvl="1"/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because it is too large.</a:t>
            </a:r>
          </a:p>
          <a:p>
            <a:pPr algn="l"/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What is too large?</a:t>
            </a:r>
          </a:p>
          <a:p>
            <a:pPr lvl="1"/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A. The trophy</a:t>
            </a:r>
          </a:p>
          <a:p>
            <a:pPr lvl="1"/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B. The suitcase</a:t>
            </a:r>
          </a:p>
          <a:p>
            <a:endParaRPr lang="en-US" dirty="0"/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AB893DBD-7B08-041B-7360-6ACCF87742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14641" y="3261638"/>
            <a:ext cx="5181600" cy="3556085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73EE6-5571-F5E0-013B-7D6B3A2E2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AB5D01-2920-EE69-32A0-F6ECF1948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BAAE5-10A5-B91A-D3BE-D8B08BCA5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0F675C-04BB-7701-BF66-DCBB39911BDA}"/>
              </a:ext>
            </a:extLst>
          </p:cNvPr>
          <p:cNvSpPr txBox="1"/>
          <p:nvPr/>
        </p:nvSpPr>
        <p:spPr>
          <a:xfrm>
            <a:off x="1749395" y="6040421"/>
            <a:ext cx="5053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 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  <a:hlinkClick r:id="rId3" tooltip="Persistent link using digital object identifier"/>
              </a:rPr>
              <a:t>https://doi.org/10.1016/j.artint.2023.103971</a:t>
            </a:r>
            <a:endParaRPr lang="en-US" dirty="0"/>
          </a:p>
        </p:txBody>
      </p:sp>
      <p:pic>
        <p:nvPicPr>
          <p:cNvPr id="11" name="Content Placeholder 8" descr="A screenshot of a graph&#10;&#10;Description automatically generated">
            <a:extLst>
              <a:ext uri="{FF2B5EF4-FFF2-40B4-BE49-F238E27FC236}">
                <a16:creationId xmlns:a16="http://schemas.microsoft.com/office/drawing/2014/main" id="{EB764A39-5AA1-2167-31AF-4ED364FD4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174" y="0"/>
            <a:ext cx="4785826" cy="3176678"/>
          </a:xfrm>
          <a:prstGeom prst="rect">
            <a:avLst/>
          </a:prstGeom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68D4F5C3-F784-2B8F-3B2A-210929B207A4}"/>
              </a:ext>
            </a:extLst>
          </p:cNvPr>
          <p:cNvSpPr/>
          <p:nvPr/>
        </p:nvSpPr>
        <p:spPr>
          <a:xfrm>
            <a:off x="5265392" y="2407687"/>
            <a:ext cx="1813619" cy="757703"/>
          </a:xfrm>
          <a:prstGeom prst="wedgeRoundRectCallout">
            <a:avLst>
              <a:gd name="adj1" fmla="val 70956"/>
              <a:gd name="adj2" fmla="val 2035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 much better than chance</a:t>
            </a:r>
          </a:p>
        </p:txBody>
      </p:sp>
    </p:spTree>
    <p:extLst>
      <p:ext uri="{BB962C8B-B14F-4D97-AF65-F5344CB8AC3E}">
        <p14:creationId xmlns:p14="http://schemas.microsoft.com/office/powerpoint/2010/main" val="20121891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1A61-889B-A644-DDDD-7F3D89A73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Winograd Schema (GLUE WNLI)</a:t>
            </a:r>
          </a:p>
        </p:txBody>
      </p:sp>
      <p:pic>
        <p:nvPicPr>
          <p:cNvPr id="9" name="Content Placeholder 8" descr="A close-up of a document&#10;&#10;Description automatically generated">
            <a:extLst>
              <a:ext uri="{FF2B5EF4-FFF2-40B4-BE49-F238E27FC236}">
                <a16:creationId xmlns:a16="http://schemas.microsoft.com/office/drawing/2014/main" id="{8508CD56-40E7-3D79-07E2-260266F136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43213"/>
            <a:ext cx="5181600" cy="3916161"/>
          </a:xfrm>
        </p:spPr>
      </p:pic>
      <p:pic>
        <p:nvPicPr>
          <p:cNvPr id="11" name="Content Placeholder 10" descr="A screenshot of a computer&#10;&#10;Description automatically generated">
            <a:extLst>
              <a:ext uri="{FF2B5EF4-FFF2-40B4-BE49-F238E27FC236}">
                <a16:creationId xmlns:a16="http://schemas.microsoft.com/office/drawing/2014/main" id="{796C13D1-914F-FC72-C9AF-548BFB6370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74715" y="1825625"/>
            <a:ext cx="3376570" cy="4351338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0B865-FFDE-D9A7-A8E2-23387EFC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0855F-12BE-47D6-7461-8B920DBE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FCD0E-1461-EFFA-20C4-FDD772F80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766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EE9747-0CC8-BF3C-A2CB-20009344D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(Review, again)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0195CFD-EEBA-3D8F-60B4-B789E39277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Datasets</a:t>
                </a:r>
              </a:p>
              <a:p>
                <a:pPr lvl="1"/>
                <a:r>
                  <a:rPr lang="en-US" dirty="0">
                    <a:hlinkClick r:id="rId2"/>
                  </a:rPr>
                  <a:t>colab</a:t>
                </a:r>
                <a:endParaRPr lang="en-US" dirty="0"/>
              </a:p>
              <a:p>
                <a:pPr lvl="1"/>
                <a:r>
                  <a:rPr lang="en-US" dirty="0"/>
                  <a:t>contains splits: train, validation, test</a:t>
                </a:r>
              </a:p>
              <a:p>
                <a:r>
                  <a:rPr lang="en-US" dirty="0"/>
                  <a:t>Tokenizing</a:t>
                </a:r>
              </a:p>
              <a:p>
                <a:pPr lvl="1"/>
                <a:r>
                  <a:rPr lang="en-US" dirty="0">
                    <a:hlinkClick r:id="rId3"/>
                  </a:rPr>
                  <a:t>colab</a:t>
                </a:r>
                <a:endParaRPr lang="en-US" dirty="0"/>
              </a:p>
              <a:p>
                <a:pPr lvl="1"/>
                <a:r>
                  <a:rPr lang="en-US" dirty="0"/>
                  <a:t>maps input text to a sequence of tokens</a:t>
                </a:r>
              </a:p>
              <a:p>
                <a:pPr lvl="2"/>
                <a:r>
                  <a:rPr lang="en-US" dirty="0"/>
                  <a:t>where token is an offset into vocabulary</a:t>
                </a:r>
              </a:p>
              <a:p>
                <a:r>
                  <a:rPr lang="en-US" dirty="0"/>
                  <a:t>Model: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Includes tokenizer</a:t>
                </a:r>
              </a:p>
              <a:p>
                <a:pPr lvl="1"/>
                <a:r>
                  <a:rPr lang="en-US" dirty="0"/>
                  <a:t>Typically based on BERT</a:t>
                </a:r>
              </a:p>
              <a:p>
                <a:r>
                  <a:rPr lang="en-US" dirty="0"/>
                  <a:t>Trainer</a:t>
                </a:r>
              </a:p>
              <a:p>
                <a:pPr lvl="1"/>
                <a:r>
                  <a:rPr lang="en-US" dirty="0" err="1">
                    <a:hlinkClick r:id="rId4"/>
                  </a:rPr>
                  <a:t>colab</a:t>
                </a:r>
                <a:endParaRPr lang="en-US" dirty="0"/>
              </a:p>
              <a:p>
                <a:pPr lvl="1"/>
                <a:r>
                  <a:rPr lang="en-US" dirty="0"/>
                  <a:t>For each epoch (pass over training split)</a:t>
                </a:r>
              </a:p>
              <a:p>
                <a:pPr lvl="2"/>
                <a:r>
                  <a:rPr lang="en-US" dirty="0"/>
                  <a:t>Train (update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, using stochastic gradient descent)</a:t>
                </a:r>
              </a:p>
              <a:p>
                <a:pPr lvl="2"/>
                <a:r>
                  <a:rPr lang="en-US" dirty="0"/>
                  <a:t>Evaluate (score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on validation split)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0195CFD-EEBA-3D8F-60B4-B789E39277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724" t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1FAE91-3C0C-EB92-3D96-0FF23789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65350A-F395-404C-8732-0A77CED47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7F1AF-69DA-E62C-40AD-D0696351A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 descr="A computer code with text&#10;&#10;Description automatically generated">
            <a:extLst>
              <a:ext uri="{FF2B5EF4-FFF2-40B4-BE49-F238E27FC236}">
                <a16:creationId xmlns:a16="http://schemas.microsoft.com/office/drawing/2014/main" id="{E2E16727-E14B-11D8-67F9-836BDB94F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150" y="2624756"/>
            <a:ext cx="4270214" cy="2420110"/>
          </a:xfrm>
          <a:prstGeom prst="rect">
            <a:avLst/>
          </a:prstGeom>
        </p:spPr>
      </p:pic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201A67F2-478F-168F-58F4-EA78A87DA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150" y="1690688"/>
            <a:ext cx="3837553" cy="818560"/>
          </a:xfrm>
          <a:prstGeom prst="rect">
            <a:avLst/>
          </a:prstGeom>
        </p:spPr>
      </p:pic>
      <p:pic>
        <p:nvPicPr>
          <p:cNvPr id="9" name="Content Placeholder 15" descr="A close-up of a word&#10;&#10;Description automatically generated">
            <a:extLst>
              <a:ext uri="{FF2B5EF4-FFF2-40B4-BE49-F238E27FC236}">
                <a16:creationId xmlns:a16="http://schemas.microsoft.com/office/drawing/2014/main" id="{E378321B-E6DE-6324-2DA1-C9C12488FF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5687" y="5111241"/>
            <a:ext cx="1524913" cy="42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234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C0099-F114-13FF-BD6F-CB92AB646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hlinkClick r:id="rId2"/>
              </a:rPr>
              <a:t>https://github.com/huggingface/transformers/blob/main/examples/pytorch/text-classification/run_glue.py</a:t>
            </a:r>
            <a:r>
              <a:rPr lang="en-US" sz="3600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944E5C0B-DFB3-8472-E1E2-EEB036600EE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Trainer</a:t>
                </a:r>
              </a:p>
              <a:p>
                <a:pPr lvl="1"/>
                <a:r>
                  <a:rPr lang="en-US" dirty="0" err="1">
                    <a:hlinkClick r:id="rId3"/>
                  </a:rPr>
                  <a:t>colab</a:t>
                </a:r>
                <a:endParaRPr lang="en-US" dirty="0"/>
              </a:p>
              <a:p>
                <a:pPr lvl="1"/>
                <a:r>
                  <a:rPr lang="en-US" dirty="0"/>
                  <a:t>For each epoch</a:t>
                </a:r>
              </a:p>
              <a:p>
                <a:pPr lvl="2"/>
                <a:r>
                  <a:rPr lang="en-US" dirty="0"/>
                  <a:t>Train (update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, using SGD)</a:t>
                </a:r>
              </a:p>
              <a:p>
                <a:pPr lvl="2"/>
                <a:r>
                  <a:rPr lang="en-US" dirty="0"/>
                  <a:t>Evaluate (score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on validation split)</a:t>
                </a: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944E5C0B-DFB3-8472-E1E2-EEB036600E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4"/>
                <a:stretch>
                  <a:fillRect l="-220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9" descr="A computer screen shot of a program&#10;&#10;Description automatically generated">
            <a:extLst>
              <a:ext uri="{FF2B5EF4-FFF2-40B4-BE49-F238E27FC236}">
                <a16:creationId xmlns:a16="http://schemas.microsoft.com/office/drawing/2014/main" id="{F526E35B-5092-4A47-0611-594887E535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41681" y="3779902"/>
            <a:ext cx="5530521" cy="246087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8C348-1EB4-8816-9DBB-CEF240C96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A72E-C95A-A176-0363-B847D2298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FD0DB-D2CB-720A-957D-D477460B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47</a:t>
            </a:fld>
            <a:endParaRPr lang="en-US"/>
          </a:p>
        </p:txBody>
      </p:sp>
      <p:pic>
        <p:nvPicPr>
          <p:cNvPr id="12" name="Picture 11" descr="A computer screen shot of a program&#10;&#10;Description automatically generated">
            <a:extLst>
              <a:ext uri="{FF2B5EF4-FFF2-40B4-BE49-F238E27FC236}">
                <a16:creationId xmlns:a16="http://schemas.microsoft.com/office/drawing/2014/main" id="{A0A2702D-E006-776A-C6F7-0BAAB9DBE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5411" y="1690688"/>
            <a:ext cx="5542680" cy="394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641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A2754-51F6-2FBD-B227-A7EB8288E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hlinkClick r:id="rId2"/>
              </a:rPr>
              <a:t>https://github.com/huggingface/transformers/blob/main/examples/pytorch/text-classification/run_glue_no_trainer.py</a:t>
            </a:r>
            <a:r>
              <a:rPr lang="en-US" sz="32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78CAA-ED31-31C3-4EDD-BB0331AF21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with trainer</a:t>
            </a:r>
          </a:p>
          <a:p>
            <a:pPr lvl="1"/>
            <a:r>
              <a:rPr lang="en-US" dirty="0"/>
              <a:t>649 lines of code</a:t>
            </a:r>
          </a:p>
          <a:p>
            <a:r>
              <a:rPr lang="en-US" dirty="0"/>
              <a:t>without trainer</a:t>
            </a:r>
          </a:p>
          <a:p>
            <a:pPr lvl="1"/>
            <a:r>
              <a:rPr lang="en-US" dirty="0"/>
              <a:t>665 lines of code</a:t>
            </a:r>
          </a:p>
          <a:p>
            <a:pPr lvl="1"/>
            <a:r>
              <a:rPr lang="en-US" dirty="0"/>
              <a:t>SGD is more obvious</a:t>
            </a:r>
          </a:p>
          <a:p>
            <a:pPr lvl="1"/>
            <a:endParaRPr lang="en-US" dirty="0"/>
          </a:p>
          <a:p>
            <a:r>
              <a:rPr lang="en-US" dirty="0"/>
              <a:t>in both cases,</a:t>
            </a:r>
          </a:p>
          <a:p>
            <a:pPr lvl="1"/>
            <a:r>
              <a:rPr lang="en-US" dirty="0"/>
              <a:t>the example is hardwired for GLUE</a:t>
            </a:r>
          </a:p>
          <a:p>
            <a:r>
              <a:rPr lang="en-US" dirty="0"/>
              <a:t>no clear distinction between</a:t>
            </a:r>
          </a:p>
          <a:p>
            <a:pPr lvl="1"/>
            <a:r>
              <a:rPr lang="en-US" dirty="0"/>
              <a:t>foreground: </a:t>
            </a:r>
          </a:p>
          <a:p>
            <a:pPr lvl="2"/>
            <a:r>
              <a:rPr lang="en-US" dirty="0"/>
              <a:t>GLUE-specific functionality</a:t>
            </a:r>
          </a:p>
          <a:p>
            <a:pPr lvl="3"/>
            <a:r>
              <a:rPr lang="en-US" dirty="0"/>
              <a:t>Names of tasks, loss, metric</a:t>
            </a:r>
          </a:p>
          <a:p>
            <a:pPr lvl="1"/>
            <a:r>
              <a:rPr lang="en-US" dirty="0"/>
              <a:t>background: </a:t>
            </a:r>
          </a:p>
          <a:p>
            <a:pPr lvl="2"/>
            <a:r>
              <a:rPr lang="en-US" dirty="0"/>
              <a:t>General </a:t>
            </a:r>
            <a:r>
              <a:rPr lang="en-US" dirty="0" err="1"/>
              <a:t>purposefunctionality</a:t>
            </a:r>
            <a:r>
              <a:rPr lang="en-US" dirty="0"/>
              <a:t> that applies to many/most classification problems</a:t>
            </a:r>
          </a:p>
        </p:txBody>
      </p:sp>
      <p:pic>
        <p:nvPicPr>
          <p:cNvPr id="9" name="Content Placeholder 8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91ECA168-4436-E911-ACD1-22C317709B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3731" y="1825625"/>
            <a:ext cx="5098537" cy="4351338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3DD1F-4AE1-05FE-70D5-4D40E322F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08029D-7860-7813-75CA-F2BCFBCF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4244B-797A-60CB-0333-4CC2188F9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022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A2754-51F6-2FBD-B227-A7EB8288E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hlinkClick r:id="rId2"/>
              </a:rPr>
              <a:t>https://github.com/huggingface/transformers/blob/main/examples/pytorch/text-classification/run_glue_no_trainer.py</a:t>
            </a:r>
            <a:r>
              <a:rPr lang="en-US" sz="3200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3DD1F-4AE1-05FE-70D5-4D40E322F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08029D-7860-7813-75CA-F2BCFBCF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4244B-797A-60CB-0333-4CC2188F9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49</a:t>
            </a:fld>
            <a:endParaRPr lang="en-US"/>
          </a:p>
        </p:txBody>
      </p:sp>
      <p:pic>
        <p:nvPicPr>
          <p:cNvPr id="12" name="Content Placeholder 11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4BCA10CA-9B52-6632-92A1-053A7AB3C4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02529"/>
            <a:ext cx="5181600" cy="3997530"/>
          </a:xfrm>
        </p:spPr>
      </p:pic>
      <p:pic>
        <p:nvPicPr>
          <p:cNvPr id="10" name="Content Placeholder 8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67D64859-4B3D-C780-BE07-68BCB58A06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79731" y="1825625"/>
            <a:ext cx="5098537" cy="4351338"/>
          </a:xfrm>
        </p:spPr>
      </p:pic>
    </p:spTree>
    <p:extLst>
      <p:ext uri="{BB962C8B-B14F-4D97-AF65-F5344CB8AC3E}">
        <p14:creationId xmlns:p14="http://schemas.microsoft.com/office/powerpoint/2010/main" val="2639313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A3AD06D-6033-BA90-5E8B-CE68634F4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BERT Models</a:t>
            </a:r>
            <a:br>
              <a:rPr lang="en-US" dirty="0"/>
            </a:br>
            <a:r>
              <a:rPr lang="en-US" dirty="0">
                <a:hlinkClick r:id="rId2"/>
              </a:rPr>
              <a:t>https://github.com/google-research/bert</a:t>
            </a:r>
            <a:r>
              <a:rPr lang="en-US" dirty="0"/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1A4696-CFC2-9F4B-E550-405D2B03A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chemeClr val="tx2"/>
                </a:solidFill>
                <a:effectLst/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BERT-Large, Uncased (Whole Word Masking)</a:t>
            </a:r>
            <a:r>
              <a:rPr lang="en-US" b="0" i="0" dirty="0">
                <a:solidFill>
                  <a:schemeClr val="tx2"/>
                </a:solidFill>
                <a:effectLst/>
                <a:latin typeface="-apple-system"/>
              </a:rPr>
              <a:t>: </a:t>
            </a:r>
          </a:p>
          <a:p>
            <a:pPr lvl="1"/>
            <a:r>
              <a:rPr lang="en-US" b="0" i="0" dirty="0">
                <a:solidFill>
                  <a:schemeClr val="tx2"/>
                </a:solidFill>
                <a:effectLst/>
                <a:latin typeface="-apple-system"/>
              </a:rPr>
              <a:t>24-layer, 1024-hidden, 16-heads, 340M parameters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chemeClr val="tx2"/>
                </a:solidFill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BERT-Large, Cased (Whole Word Masking)</a:t>
            </a:r>
            <a:r>
              <a:rPr lang="en-US" b="0" i="0" dirty="0">
                <a:solidFill>
                  <a:schemeClr val="tx2"/>
                </a:solidFill>
                <a:effectLst/>
                <a:latin typeface="-apple-system"/>
              </a:rPr>
              <a:t>: </a:t>
            </a:r>
          </a:p>
          <a:p>
            <a:pPr lvl="1"/>
            <a:r>
              <a:rPr lang="en-US" b="0" i="0" dirty="0">
                <a:solidFill>
                  <a:schemeClr val="tx2"/>
                </a:solidFill>
                <a:effectLst/>
                <a:latin typeface="-apple-system"/>
              </a:rPr>
              <a:t>24-layer, 1024-hidden, 16-heads, 340M parameters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chemeClr val="tx2"/>
                </a:solidFill>
                <a:effectLst/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BERT-Base, Uncased</a:t>
            </a:r>
            <a:r>
              <a:rPr lang="en-US" b="0" i="0" dirty="0">
                <a:solidFill>
                  <a:schemeClr val="tx2"/>
                </a:solidFill>
                <a:effectLst/>
                <a:latin typeface="-apple-system"/>
              </a:rPr>
              <a:t>: </a:t>
            </a:r>
          </a:p>
          <a:p>
            <a:pPr lvl="1"/>
            <a:r>
              <a:rPr lang="en-US" b="0" i="0" dirty="0">
                <a:solidFill>
                  <a:schemeClr val="tx2"/>
                </a:solidFill>
                <a:effectLst/>
                <a:latin typeface="-apple-system"/>
              </a:rPr>
              <a:t>12-layer, 768-hidden, 12-heads, 110M parameters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chemeClr val="tx2"/>
                </a:solidFill>
                <a:effectLst/>
                <a:latin typeface="-apple-syste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BERT-Large, Uncased</a:t>
            </a:r>
            <a:r>
              <a:rPr lang="en-US" b="0" i="0" dirty="0">
                <a:solidFill>
                  <a:schemeClr val="tx2"/>
                </a:solidFill>
                <a:effectLst/>
                <a:latin typeface="-apple-system"/>
              </a:rPr>
              <a:t>: </a:t>
            </a:r>
          </a:p>
          <a:p>
            <a:pPr lvl="1"/>
            <a:r>
              <a:rPr lang="en-US" b="0" i="0" dirty="0">
                <a:solidFill>
                  <a:schemeClr val="tx2"/>
                </a:solidFill>
                <a:effectLst/>
                <a:latin typeface="-apple-system"/>
              </a:rPr>
              <a:t>24-layer, 1024-hidden, 16-heads, 340M parameters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chemeClr val="tx2"/>
                </a:solidFill>
                <a:effectLst/>
                <a:latin typeface="-apple-system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BERT-Base, Cased</a:t>
            </a:r>
            <a:r>
              <a:rPr lang="en-US" b="0" i="0" dirty="0">
                <a:solidFill>
                  <a:schemeClr val="tx2"/>
                </a:solidFill>
                <a:effectLst/>
                <a:latin typeface="-apple-system"/>
              </a:rPr>
              <a:t>: </a:t>
            </a:r>
          </a:p>
          <a:p>
            <a:pPr lvl="1"/>
            <a:r>
              <a:rPr lang="en-US" b="0" i="0" dirty="0">
                <a:solidFill>
                  <a:schemeClr val="tx2"/>
                </a:solidFill>
                <a:effectLst/>
                <a:latin typeface="-apple-system"/>
              </a:rPr>
              <a:t>12-layer, 768-hidden, 12-heads , 110M parameters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chemeClr val="tx2"/>
                </a:solidFill>
                <a:effectLst/>
                <a:latin typeface="-apple-system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BERT-Large, Cased</a:t>
            </a:r>
            <a:r>
              <a:rPr lang="en-US" b="0" i="0" dirty="0">
                <a:solidFill>
                  <a:schemeClr val="tx2"/>
                </a:solidFill>
                <a:effectLst/>
                <a:latin typeface="-apple-system"/>
              </a:rPr>
              <a:t>: </a:t>
            </a:r>
          </a:p>
          <a:p>
            <a:pPr lvl="1"/>
            <a:r>
              <a:rPr lang="en-US" b="0" i="0" dirty="0">
                <a:solidFill>
                  <a:schemeClr val="tx2"/>
                </a:solidFill>
                <a:effectLst/>
                <a:latin typeface="-apple-system"/>
              </a:rPr>
              <a:t>24-layer, 1024-hidden, 16-heads, 340M parameters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chemeClr val="tx2"/>
                </a:solidFill>
                <a:effectLst/>
                <a:latin typeface="-apple-system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BERT-Base, Multilingual Cased (New, recommended)</a:t>
            </a:r>
            <a:r>
              <a:rPr lang="en-US" b="0" i="0" dirty="0">
                <a:solidFill>
                  <a:schemeClr val="tx2"/>
                </a:solidFill>
                <a:effectLst/>
                <a:latin typeface="-apple-system"/>
              </a:rPr>
              <a:t>: </a:t>
            </a:r>
          </a:p>
          <a:p>
            <a:pPr lvl="1"/>
            <a:r>
              <a:rPr lang="en-US" b="0" i="0" dirty="0">
                <a:solidFill>
                  <a:schemeClr val="tx2"/>
                </a:solidFill>
                <a:effectLst/>
                <a:latin typeface="-apple-system"/>
              </a:rPr>
              <a:t>104 languages, 12-layer, 768-hidden, 12-heads, 110M parameters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FAE4E-0D8B-D2D2-7472-77592422B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E1AD5-09CD-3A1E-382B-2F9D5A892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C2F3A-5DBD-E51D-2551-B3B6B2AF2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267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B2051-A3A8-EC87-130E-2E93641D3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Cola on Discovery</a:t>
            </a:r>
            <a:br>
              <a:rPr lang="en-US" dirty="0"/>
            </a:br>
            <a:r>
              <a:rPr lang="en-US" dirty="0"/>
              <a:t># Virtual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5CA93-E453-8EC4-B839-4675395C4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module load python/3.8.1 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python3 -m pip install --user --upgrade pip  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python3 -m pip install --user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virtualenv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python3 </a:t>
            </a:r>
            <a:r>
              <a:rPr lang="en-US" sz="1600" dirty="0">
                <a:solidFill>
                  <a:srgbClr val="B00C0D"/>
                </a:solidFill>
                <a:effectLst/>
                <a:latin typeface="Menlo" panose="020B0609030804020204" pitchFamily="49" charset="0"/>
              </a:rPr>
              <a:t>-m</a:t>
            </a:r>
            <a:r>
              <a:rPr lang="en-US" sz="1600" dirty="0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600" dirty="0" err="1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venv</a:t>
            </a:r>
            <a:r>
              <a:rPr lang="en-US" sz="1600" dirty="0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 $HOME/</a:t>
            </a:r>
            <a:r>
              <a:rPr lang="en-US" sz="1600" dirty="0" err="1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venv</a:t>
            </a:r>
            <a:r>
              <a:rPr lang="en-US" sz="1600" dirty="0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/transformers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source $HOME/</a:t>
            </a:r>
            <a:r>
              <a:rPr lang="en-US" sz="1600" dirty="0" err="1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venv</a:t>
            </a:r>
            <a:r>
              <a:rPr lang="en-US" sz="1600" dirty="0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/transformers/bin/activate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808304"/>
                </a:solidFill>
                <a:effectLst/>
                <a:latin typeface="Menlo" panose="020B0609030804020204" pitchFamily="49" charset="0"/>
              </a:rPr>
              <a:t>pip install --upgrade pip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cd /work/</a:t>
            </a:r>
            <a:r>
              <a:rPr lang="en-US" sz="1600" dirty="0" err="1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k.church</a:t>
            </a:r>
            <a:r>
              <a:rPr lang="en-US" sz="1600" dirty="0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sz="1600" dirty="0" err="1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githubs</a:t>
            </a:r>
            <a:r>
              <a:rPr lang="en-US" sz="1600" dirty="0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/transformers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pip install -e .</a:t>
            </a:r>
          </a:p>
          <a:p>
            <a:pPr marL="0" indent="0">
              <a:buNone/>
            </a:pPr>
            <a:endParaRPr lang="en-US" sz="1600" dirty="0">
              <a:solidFill>
                <a:srgbClr val="090909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cd /work/</a:t>
            </a:r>
            <a:r>
              <a:rPr lang="en-US" sz="1600" dirty="0" err="1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k.church</a:t>
            </a:r>
            <a:r>
              <a:rPr lang="en-US" sz="1600" dirty="0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sz="1600" dirty="0" err="1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githubs</a:t>
            </a:r>
            <a:r>
              <a:rPr lang="en-US" sz="1600" dirty="0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/transformers/examples/</a:t>
            </a:r>
            <a:r>
              <a:rPr lang="en-US" sz="1600" dirty="0" err="1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pytorch</a:t>
            </a:r>
            <a:r>
              <a:rPr lang="en-US" sz="1600" dirty="0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/text-classification/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pip install -r </a:t>
            </a:r>
            <a:r>
              <a:rPr lang="en-US" sz="1600" dirty="0" err="1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requirements.txt</a:t>
            </a:r>
            <a:endParaRPr lang="en-US" sz="1600" dirty="0">
              <a:solidFill>
                <a:srgbClr val="090909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90909"/>
                </a:solidFill>
                <a:effectLst/>
                <a:latin typeface="Menlo" panose="020B0609030804020204" pitchFamily="49" charset="0"/>
              </a:rPr>
              <a:t>pip install urllib3==1.26.6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2A0A1-DDFB-963F-BFDA-7CF3BF62F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1DCCC9-8BE0-EE2C-A000-9ED4BBBAE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32F3B-7C9B-9B36-B2DC-78EA9F14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602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B2051-A3A8-EC87-130E-2E93641D3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Cola on Discovery</a:t>
            </a:r>
          </a:p>
        </p:txBody>
      </p:sp>
      <p:pic>
        <p:nvPicPr>
          <p:cNvPr id="9" name="Content Placeholder 8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6798B62E-3E0F-9AFE-E20F-4E10E61DEA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29044" y="2837018"/>
            <a:ext cx="4706112" cy="3758949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2A0A1-DDFB-963F-BFDA-7CF3BF62F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1DCCC9-8BE0-EE2C-A000-9ED4BBBAE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32F3B-7C9B-9B36-B2DC-78EA9F14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51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9730041-1B5A-78E2-8D8E-E6EF9FB09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015728" cy="169481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90909"/>
                </a:solidFill>
                <a:effectLst/>
              </a:rPr>
              <a:t>outdir</a:t>
            </a:r>
            <a:r>
              <a:rPr lang="en-US" dirty="0">
                <a:solidFill>
                  <a:srgbClr val="090909"/>
                </a:solidFill>
                <a:effectLst/>
              </a:rPr>
              <a:t>=/</a:t>
            </a:r>
            <a:r>
              <a:rPr lang="en-US" b="1" dirty="0">
                <a:solidFill>
                  <a:srgbClr val="000000"/>
                </a:solidFill>
                <a:effectLst/>
              </a:rPr>
              <a:t>courses/CS6120.202410/</a:t>
            </a:r>
            <a:r>
              <a:rPr lang="en-US" dirty="0">
                <a:solidFill>
                  <a:srgbClr val="090909"/>
                </a:solidFill>
                <a:effectLst/>
              </a:rPr>
              <a:t>data/GLUE/</a:t>
            </a:r>
            <a:r>
              <a:rPr lang="en-US" dirty="0" err="1">
                <a:solidFill>
                  <a:srgbClr val="090909"/>
                </a:solidFill>
                <a:effectLst/>
              </a:rPr>
              <a:t>model_outputs</a:t>
            </a:r>
            <a:r>
              <a:rPr lang="en-US" dirty="0">
                <a:solidFill>
                  <a:srgbClr val="090909"/>
                </a:solidFill>
                <a:effectLst/>
              </a:rPr>
              <a:t>/cola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90909"/>
                </a:solidFill>
                <a:effectLst/>
              </a:rPr>
              <a:t>mkdir</a:t>
            </a:r>
            <a:r>
              <a:rPr lang="en-US" dirty="0">
                <a:solidFill>
                  <a:srgbClr val="090909"/>
                </a:solidFill>
                <a:effectLst/>
              </a:rPr>
              <a:t> -p $</a:t>
            </a:r>
            <a:r>
              <a:rPr lang="en-US" dirty="0" err="1">
                <a:solidFill>
                  <a:srgbClr val="090909"/>
                </a:solidFill>
                <a:effectLst/>
              </a:rPr>
              <a:t>outdir</a:t>
            </a:r>
            <a:endParaRPr lang="en-US" dirty="0">
              <a:solidFill>
                <a:srgbClr val="090909"/>
              </a:solidFill>
              <a:effectLst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90909"/>
                </a:solidFill>
                <a:effectLst/>
              </a:rPr>
              <a:t>dir</a:t>
            </a:r>
            <a:r>
              <a:rPr lang="en-US" dirty="0">
                <a:solidFill>
                  <a:srgbClr val="090909"/>
                </a:solidFill>
                <a:effectLst/>
              </a:rPr>
              <a:t>=/work/</a:t>
            </a:r>
            <a:r>
              <a:rPr lang="en-US" dirty="0" err="1">
                <a:solidFill>
                  <a:srgbClr val="090909"/>
                </a:solidFill>
                <a:effectLst/>
              </a:rPr>
              <a:t>k.church</a:t>
            </a:r>
            <a:r>
              <a:rPr lang="en-US" dirty="0">
                <a:solidFill>
                  <a:srgbClr val="090909"/>
                </a:solidFill>
                <a:effectLst/>
              </a:rPr>
              <a:t>/</a:t>
            </a:r>
            <a:r>
              <a:rPr lang="en-US" dirty="0" err="1">
                <a:solidFill>
                  <a:srgbClr val="090909"/>
                </a:solidFill>
                <a:effectLst/>
              </a:rPr>
              <a:t>githubs</a:t>
            </a:r>
            <a:r>
              <a:rPr lang="en-US" dirty="0">
                <a:solidFill>
                  <a:srgbClr val="090909"/>
                </a:solidFill>
                <a:effectLst/>
              </a:rPr>
              <a:t>/transformers/examples/</a:t>
            </a:r>
            <a:r>
              <a:rPr lang="en-US" dirty="0" err="1">
                <a:solidFill>
                  <a:srgbClr val="090909"/>
                </a:solidFill>
                <a:effectLst/>
              </a:rPr>
              <a:t>pytorch</a:t>
            </a:r>
            <a:r>
              <a:rPr lang="en-US" dirty="0">
                <a:solidFill>
                  <a:srgbClr val="090909"/>
                </a:solidFill>
                <a:effectLst/>
              </a:rPr>
              <a:t>/text-classification</a:t>
            </a:r>
          </a:p>
          <a:p>
            <a:pPr marL="0" indent="0">
              <a:buNone/>
            </a:pPr>
            <a:r>
              <a:rPr lang="en-US" dirty="0">
                <a:solidFill>
                  <a:srgbClr val="090909"/>
                </a:solidFill>
                <a:effectLst/>
              </a:rPr>
              <a:t>cd $</a:t>
            </a:r>
            <a:r>
              <a:rPr lang="en-US" dirty="0" err="1">
                <a:solidFill>
                  <a:srgbClr val="090909"/>
                </a:solidFill>
                <a:effectLst/>
              </a:rPr>
              <a:t>outdir</a:t>
            </a:r>
            <a:endParaRPr lang="en-US" dirty="0">
              <a:solidFill>
                <a:srgbClr val="090909"/>
              </a:solidFill>
              <a:effectLst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90909"/>
                </a:solidFill>
                <a:effectLst/>
              </a:rPr>
              <a:t>sh</a:t>
            </a:r>
            <a:r>
              <a:rPr lang="en-US" dirty="0">
                <a:solidFill>
                  <a:srgbClr val="090909"/>
                </a:solidFill>
                <a:effectLst/>
              </a:rPr>
              <a:t> ./</a:t>
            </a:r>
            <a:r>
              <a:rPr lang="en-US" dirty="0" err="1">
                <a:solidFill>
                  <a:srgbClr val="090909"/>
                </a:solidFill>
                <a:effectLst/>
              </a:rPr>
              <a:t>cola.sh</a:t>
            </a:r>
            <a:endParaRPr lang="en-US" dirty="0">
              <a:solidFill>
                <a:srgbClr val="090909"/>
              </a:solidFill>
              <a:effectLst/>
            </a:endParaRPr>
          </a:p>
          <a:p>
            <a:endParaRPr lang="en-US" dirty="0"/>
          </a:p>
        </p:txBody>
      </p:sp>
      <p:pic>
        <p:nvPicPr>
          <p:cNvPr id="12" name="Content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78699B9A-955A-40EA-D407-4BD7855AA3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235"/>
          <a:stretch/>
        </p:blipFill>
        <p:spPr>
          <a:xfrm>
            <a:off x="262309" y="3953827"/>
            <a:ext cx="6338135" cy="24025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CB9FBE-B588-A833-AD10-A145F1A350DE}"/>
              </a:ext>
            </a:extLst>
          </p:cNvPr>
          <p:cNvSpPr txBox="1"/>
          <p:nvPr/>
        </p:nvSpPr>
        <p:spPr>
          <a:xfrm>
            <a:off x="189247" y="3584495"/>
            <a:ext cx="4041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https://github.com/google-research/bert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0419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D056D-A2EC-AF5D-3C4B-173DF902C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5FAF1-75B7-3A46-61CD-C9DCD06DF4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Homework</a:t>
            </a:r>
          </a:p>
          <a:p>
            <a:pPr lvl="1"/>
            <a:r>
              <a:rPr lang="en-US" dirty="0"/>
              <a:t>Assignment 2: </a:t>
            </a:r>
            <a:r>
              <a:rPr lang="en-US" dirty="0">
                <a:hlinkClick r:id="rId2"/>
              </a:rPr>
              <a:t>HuggingFace Pipelines</a:t>
            </a:r>
            <a:endParaRPr lang="en-US" dirty="0"/>
          </a:p>
          <a:p>
            <a:r>
              <a:rPr lang="en-US" dirty="0"/>
              <a:t>Background Material</a:t>
            </a:r>
          </a:p>
          <a:p>
            <a:r>
              <a:rPr lang="en-US" dirty="0"/>
              <a:t>Old Business</a:t>
            </a:r>
          </a:p>
          <a:p>
            <a:pPr lvl="1"/>
            <a:r>
              <a:rPr lang="en-US" dirty="0">
                <a:hlinkClick r:id="rId3"/>
              </a:rPr>
              <a:t>Colab</a:t>
            </a:r>
            <a:endParaRPr lang="en-US" dirty="0"/>
          </a:p>
          <a:p>
            <a:pPr lvl="1"/>
            <a:r>
              <a:rPr lang="en-US" dirty="0"/>
              <a:t>Deep Nets: Inference</a:t>
            </a:r>
          </a:p>
          <a:p>
            <a:pPr lvl="2"/>
            <a:r>
              <a:rPr lang="en-US" dirty="0"/>
              <a:t>Classification &amp; Regression</a:t>
            </a:r>
          </a:p>
          <a:p>
            <a:pPr lvl="2"/>
            <a:r>
              <a:rPr lang="en-US" dirty="0"/>
              <a:t>Anything </a:t>
            </a:r>
            <a:r>
              <a:rPr lang="en-US" dirty="0">
                <a:sym typeface="Wingdings" pitchFamily="2" charset="2"/>
              </a:rPr>
              <a:t> Vector</a:t>
            </a:r>
          </a:p>
          <a:p>
            <a:pPr lvl="2"/>
            <a:r>
              <a:rPr lang="en-US" dirty="0">
                <a:sym typeface="Wingdings" pitchFamily="2" charset="2"/>
              </a:rPr>
              <a:t>Machine Translation</a:t>
            </a:r>
          </a:p>
          <a:p>
            <a:pPr lvl="2"/>
            <a:r>
              <a:rPr lang="en-US" dirty="0">
                <a:sym typeface="Wingdings" pitchFamily="2" charset="2"/>
              </a:rPr>
              <a:t>Fill Mask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280E49-26D2-06D0-9424-C0CD264710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New Business</a:t>
            </a:r>
          </a:p>
          <a:p>
            <a:pPr lvl="1"/>
            <a:r>
              <a:rPr lang="en-US" dirty="0" err="1">
                <a:hlinkClick r:id="rId4"/>
              </a:rPr>
              <a:t>bertviz</a:t>
            </a:r>
            <a:endParaRPr lang="en-US" dirty="0"/>
          </a:p>
          <a:p>
            <a:pPr lvl="1"/>
            <a:r>
              <a:rPr lang="en-US" dirty="0"/>
              <a:t>Deep Nets: Fine-Tuning</a:t>
            </a:r>
          </a:p>
          <a:p>
            <a:pPr lvl="2"/>
            <a:r>
              <a:rPr lang="en-US" dirty="0"/>
              <a:t>Easy: inference</a:t>
            </a:r>
          </a:p>
          <a:p>
            <a:pPr lvl="2"/>
            <a:r>
              <a:rPr lang="en-US" dirty="0"/>
              <a:t>Hard: pre-training</a:t>
            </a:r>
          </a:p>
          <a:p>
            <a:pPr lvl="2"/>
            <a:r>
              <a:rPr lang="en-US" dirty="0"/>
              <a:t>Not too hard: fine-tuning</a:t>
            </a:r>
          </a:p>
          <a:p>
            <a:pPr lvl="1"/>
            <a:r>
              <a:rPr lang="en-US" dirty="0"/>
              <a:t>Code: </a:t>
            </a:r>
            <a:r>
              <a:rPr lang="en-US" dirty="0" err="1"/>
              <a:t>colab</a:t>
            </a:r>
            <a:endParaRPr lang="en-US" dirty="0"/>
          </a:p>
          <a:p>
            <a:pPr lvl="2"/>
            <a:r>
              <a:rPr lang="en-US" dirty="0">
                <a:hlinkClick r:id="rId5"/>
              </a:rPr>
              <a:t>HuggingFace Tutorial</a:t>
            </a:r>
            <a:endParaRPr lang="en-US" dirty="0"/>
          </a:p>
          <a:p>
            <a:pPr lvl="2"/>
            <a:r>
              <a:rPr lang="en-US" dirty="0">
                <a:hlinkClick r:id="rId6"/>
              </a:rPr>
              <a:t>HuggingFace Colab</a:t>
            </a:r>
            <a:endParaRPr lang="en-US" dirty="0"/>
          </a:p>
          <a:p>
            <a:pPr lvl="2"/>
            <a:r>
              <a:rPr lang="en-US" dirty="0">
                <a:hlinkClick r:id="rId7"/>
              </a:rPr>
              <a:t>run glue example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2B8B9-EBB1-6301-2A45-410A07FE5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7BC96-320E-CF19-77F7-D4016564C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2B7A4-301E-C6B3-C847-28ECF2EB8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7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F78EE-4D9A-2EE1-6E46-E18BE4E65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Smaller Models</a:t>
            </a:r>
            <a:br>
              <a:rPr lang="en-US" dirty="0"/>
            </a:br>
            <a:r>
              <a:rPr lang="en-US" dirty="0">
                <a:hlinkClick r:id="rId2"/>
              </a:rPr>
              <a:t>https://github.com/google-research/bert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FD463D-4232-33CF-DB55-7D93175FB4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Trade-off: Costs v. Performance</a:t>
            </a:r>
          </a:p>
          <a:p>
            <a:r>
              <a:rPr lang="en-US" dirty="0"/>
              <a:t>Costs:</a:t>
            </a:r>
          </a:p>
          <a:p>
            <a:pPr lvl="1"/>
            <a:r>
              <a:rPr lang="en-US" dirty="0"/>
              <a:t>Space</a:t>
            </a:r>
          </a:p>
          <a:p>
            <a:pPr lvl="1"/>
            <a:r>
              <a:rPr lang="en-US" dirty="0"/>
              <a:t>Time</a:t>
            </a:r>
          </a:p>
          <a:p>
            <a:pPr lvl="1"/>
            <a:r>
              <a:rPr lang="en-US" dirty="0"/>
              <a:t>Power</a:t>
            </a:r>
          </a:p>
          <a:p>
            <a:r>
              <a:rPr lang="en-US" dirty="0"/>
              <a:t>Industry Practice</a:t>
            </a:r>
          </a:p>
          <a:p>
            <a:pPr lvl="1"/>
            <a:r>
              <a:rPr lang="en-US" dirty="0"/>
              <a:t>Train large models and then make them smaller (distillation)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1F491-AF8F-8A97-2BE5-DF870C38D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3770D-FA46-5C88-53B6-733CFF2AE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56333-8700-89B3-0F89-DCC328106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6</a:t>
            </a:fld>
            <a:endParaRPr lang="en-US"/>
          </a:p>
        </p:txBody>
      </p:sp>
      <p:pic>
        <p:nvPicPr>
          <p:cNvPr id="14" name="Content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267D244B-A2BA-D4C2-D23D-22D9C5989B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59655" y="1825625"/>
            <a:ext cx="5138689" cy="4351338"/>
          </a:xfrm>
        </p:spPr>
      </p:pic>
    </p:spTree>
    <p:extLst>
      <p:ext uri="{BB962C8B-B14F-4D97-AF65-F5344CB8AC3E}">
        <p14:creationId xmlns:p14="http://schemas.microsoft.com/office/powerpoint/2010/main" val="3457304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63467-E22A-A827-4EA2-34B484A03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mean by layers, heads, etc.?</a:t>
            </a:r>
            <a:br>
              <a:rPr lang="en-US" dirty="0"/>
            </a:br>
            <a:r>
              <a:rPr lang="en-US" dirty="0" err="1">
                <a:hlinkClick r:id="rId2"/>
              </a:rPr>
              <a:t>colab</a:t>
            </a:r>
            <a:endParaRPr lang="en-US" dirty="0"/>
          </a:p>
        </p:txBody>
      </p:sp>
      <p:pic>
        <p:nvPicPr>
          <p:cNvPr id="10" name="Content Placeholder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735E194-94E0-A769-A141-EFF6F6FDE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1200" y="1825625"/>
            <a:ext cx="10429599" cy="4351338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3D10F-FC15-65B6-E088-7D94E299B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E2028F-814C-C068-1399-46CF5EE64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9AB3D-3763-B9D4-DDED-8B299387A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67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57416-F267-B993-A576-8A863498D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Multiscale Visualization of Attention in the Transformer Model (</a:t>
            </a:r>
            <a:r>
              <a:rPr lang="en-US" dirty="0" err="1"/>
              <a:t>bertviz</a:t>
            </a:r>
            <a:r>
              <a:rPr lang="en-US" dirty="0"/>
              <a:t>)</a:t>
            </a:r>
            <a:br>
              <a:rPr lang="en-US" dirty="0">
                <a:hlinkClick r:id="rId2"/>
              </a:rPr>
            </a:br>
            <a:r>
              <a:rPr lang="en-US" dirty="0">
                <a:hlinkClick r:id="rId3"/>
              </a:rPr>
              <a:t>https://aclanthology.org/P19-3007.pdf</a:t>
            </a:r>
            <a:r>
              <a:rPr lang="en-US" dirty="0"/>
              <a:t> 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02C13F4E-ABC6-BF97-FB26-82D019EAA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50502" y="1825625"/>
            <a:ext cx="7890995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4BA2E-11A9-0B3D-004E-BA5A1C89E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9C372-EFB4-1BA8-D3CD-BE06C26E7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88042-2A51-0F7E-3B76-D17C6FFB9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98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9BA136-3DCA-60B9-CB50-36A72143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https://arxiv.org/pdf/1906.04341.pdf</a:t>
            </a:r>
            <a:r>
              <a:rPr lang="en-US" dirty="0"/>
              <a:t> </a:t>
            </a:r>
          </a:p>
        </p:txBody>
      </p:sp>
      <p:pic>
        <p:nvPicPr>
          <p:cNvPr id="11" name="Content Placeholder 10" descr="A collage of graphs and diagrams&#10;&#10;Description automatically generated with medium confidence">
            <a:extLst>
              <a:ext uri="{FF2B5EF4-FFF2-40B4-BE49-F238E27FC236}">
                <a16:creationId xmlns:a16="http://schemas.microsoft.com/office/drawing/2014/main" id="{7ED56813-0384-84AB-6407-35FD95BFC9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00379" y="1825625"/>
            <a:ext cx="4657242" cy="4351338"/>
          </a:xfrm>
        </p:spPr>
      </p:pic>
      <p:pic>
        <p:nvPicPr>
          <p:cNvPr id="13" name="Content Placeholder 12" descr="A close-up of a paper&#10;&#10;Description automatically generated">
            <a:extLst>
              <a:ext uri="{FF2B5EF4-FFF2-40B4-BE49-F238E27FC236}">
                <a16:creationId xmlns:a16="http://schemas.microsoft.com/office/drawing/2014/main" id="{596CF830-97FC-987F-3266-A3E0B9CAD3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1825625"/>
            <a:ext cx="5181600" cy="304356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42574-0501-E36C-BFC1-68FA16EB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4A9AC-6C86-6D08-B158-2452E08B5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DE699-AB1D-11D4-A86E-B5CABE97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9</a:t>
            </a:fld>
            <a:endParaRPr lang="en-US"/>
          </a:p>
        </p:txBody>
      </p:sp>
      <p:pic>
        <p:nvPicPr>
          <p:cNvPr id="15" name="Picture 14" descr="A close-up of a business card&#10;&#10;Description automatically generated">
            <a:extLst>
              <a:ext uri="{FF2B5EF4-FFF2-40B4-BE49-F238E27FC236}">
                <a16:creationId xmlns:a16="http://schemas.microsoft.com/office/drawing/2014/main" id="{A36BB287-9620-7888-8E89-00A5760CF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0338" y="5118557"/>
            <a:ext cx="4429125" cy="128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6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10347</TotalTime>
  <Words>3091</Words>
  <Application>Microsoft Macintosh PowerPoint</Application>
  <PresentationFormat>Widescreen</PresentationFormat>
  <Paragraphs>724</Paragraphs>
  <Slides>52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-apple-system</vt:lpstr>
      <vt:lpstr>Arial</vt:lpstr>
      <vt:lpstr>Calibri</vt:lpstr>
      <vt:lpstr>Calibri Light</vt:lpstr>
      <vt:lpstr>Cambria Math</vt:lpstr>
      <vt:lpstr>ElsevierGulliver</vt:lpstr>
      <vt:lpstr>ElsevierSans</vt:lpstr>
      <vt:lpstr>Menlo</vt:lpstr>
      <vt:lpstr>Wingdings</vt:lpstr>
      <vt:lpstr>Office Theme</vt:lpstr>
      <vt:lpstr>CS6120: Lecture 4</vt:lpstr>
      <vt:lpstr>Agenda</vt:lpstr>
      <vt:lpstr>https://gluebenchmark.com/ </vt:lpstr>
      <vt:lpstr>Attention used to be called Alignment</vt:lpstr>
      <vt:lpstr>Some BERT Models https://github.com/google-research/bert </vt:lpstr>
      <vt:lpstr>Smaller Models https://github.com/google-research/bert</vt:lpstr>
      <vt:lpstr>What do we mean by layers, heads, etc.? colab</vt:lpstr>
      <vt:lpstr>A Multiscale Visualization of Attention in the Transformer Model (bertviz) https://aclanthology.org/P19-3007.pdf </vt:lpstr>
      <vt:lpstr>https://arxiv.org/pdf/1906.04341.pdf </vt:lpstr>
      <vt:lpstr>Review</vt:lpstr>
      <vt:lpstr>Standard 3-Step Recipe</vt:lpstr>
      <vt:lpstr> </vt:lpstr>
      <vt:lpstr>Fine-Tuning (Fit) in R (Statistics Package)</vt:lpstr>
      <vt:lpstr>Datasets Example: Cars</vt:lpstr>
      <vt:lpstr>Example of Datasets in HuggingFace https://huggingface.co/datasets/dair-ai/emotion</vt:lpstr>
      <vt:lpstr>Emotion  GLUE (Cola) https://huggingface.co/datasets/glue/viewer/cola/train </vt:lpstr>
      <vt:lpstr>Datasets in HuggingFace colab</vt:lpstr>
      <vt:lpstr>glm (General Linear Models) in R (and Sklearn)</vt:lpstr>
      <vt:lpstr>Fine-Tuning (fit) in GFT f_pre+data → f_post </vt:lpstr>
      <vt:lpstr>Emotion Dataset classify:label~text</vt:lpstr>
      <vt:lpstr>Fine-Tuning (fit): Numerous Use Cases f_pre+data → f_post </vt:lpstr>
      <vt:lpstr>GLUE Subsets</vt:lpstr>
      <vt:lpstr>GFT Program for COLA</vt:lpstr>
      <vt:lpstr>Simple Equations Cover Many Cases of Interest GLUE: A Popular Benchmark</vt:lpstr>
      <vt:lpstr>Equation Keywords ≈ Pipeline Tasks</vt:lpstr>
      <vt:lpstr>gft Cheat Sheet (General Fine-Tuning)</vt:lpstr>
      <vt:lpstr>Regression in R: Summarize (almost) anything </vt:lpstr>
      <vt:lpstr>Regression in R: Summarize (almost) anything </vt:lpstr>
      <vt:lpstr>Regression in R: Summarize (almost) anything </vt:lpstr>
      <vt:lpstr>gft_summary</vt:lpstr>
      <vt:lpstr>Tasks</vt:lpstr>
      <vt:lpstr>gft Cheat Sheet (General Fine-Tuning)</vt:lpstr>
      <vt:lpstr>HuggingFace run_glue.py colab</vt:lpstr>
      <vt:lpstr>HuggingFace run_glue.py colab</vt:lpstr>
      <vt:lpstr>Trainer https://huggingface.co/learn/nlp-course/chapter3/3?fw=pt </vt:lpstr>
      <vt:lpstr>Steps</vt:lpstr>
      <vt:lpstr>https://en.wikipedia.org/wiki/Stochastic_gradient_descent https://realpython.com/gradient-descent-algorithm-python </vt:lpstr>
      <vt:lpstr>https://en.wikipedia.org/wiki/Newton%27s_method </vt:lpstr>
      <vt:lpstr>https://en.wikipedia.org/wiki/Hill_climbing </vt:lpstr>
      <vt:lpstr>Trainer https://huggingface.co/learn/nlp-course/chapter3/3?fw=pt </vt:lpstr>
      <vt:lpstr>Steps (Review)</vt:lpstr>
      <vt:lpstr>Metric v. Loss</vt:lpstr>
      <vt:lpstr>Loss Functions in Deep Learning https://insideaiml.com/blog/LossFunctions-in-Deep-Learning-1025 </vt:lpstr>
      <vt:lpstr>Winograd Schema (GLUE WNLI)</vt:lpstr>
      <vt:lpstr>Winograd Schema (GLUE WNLI)</vt:lpstr>
      <vt:lpstr>Steps (Review, again)</vt:lpstr>
      <vt:lpstr>https://github.com/huggingface/transformers/blob/main/examples/pytorch/text-classification/run_glue.py </vt:lpstr>
      <vt:lpstr>https://github.com/huggingface/transformers/blob/main/examples/pytorch/text-classification/run_glue_no_trainer.py </vt:lpstr>
      <vt:lpstr>https://github.com/huggingface/transformers/blob/main/examples/pytorch/text-classification/run_glue_no_trainer.py </vt:lpstr>
      <vt:lpstr>Running Cola on Discovery # Virtual Environment</vt:lpstr>
      <vt:lpstr>Running Cola on Discovery</vt:lpstr>
      <vt:lpstr>Agenda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 Church</dc:creator>
  <cp:lastModifiedBy>Church, Kenneth</cp:lastModifiedBy>
  <cp:revision>112</cp:revision>
  <dcterms:created xsi:type="dcterms:W3CDTF">2023-08-31T19:51:53Z</dcterms:created>
  <dcterms:modified xsi:type="dcterms:W3CDTF">2023-10-02T22:25:37Z</dcterms:modified>
</cp:coreProperties>
</file>