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df" ContentType="application/pdf"/>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1000" r:id="rId2"/>
    <p:sldId id="1018" r:id="rId3"/>
    <p:sldId id="1059" r:id="rId4"/>
    <p:sldId id="1060" r:id="rId5"/>
    <p:sldId id="1061" r:id="rId6"/>
    <p:sldId id="1062" r:id="rId7"/>
    <p:sldId id="1063" r:id="rId8"/>
    <p:sldId id="287" r:id="rId9"/>
    <p:sldId id="288" r:id="rId10"/>
    <p:sldId id="289" r:id="rId11"/>
    <p:sldId id="290" r:id="rId12"/>
    <p:sldId id="298" r:id="rId13"/>
    <p:sldId id="299" r:id="rId14"/>
    <p:sldId id="256" r:id="rId15"/>
    <p:sldId id="258" r:id="rId16"/>
    <p:sldId id="259" r:id="rId17"/>
    <p:sldId id="303" r:id="rId18"/>
    <p:sldId id="307" r:id="rId19"/>
    <p:sldId id="304" r:id="rId20"/>
    <p:sldId id="305" r:id="rId21"/>
    <p:sldId id="1066" r:id="rId22"/>
    <p:sldId id="260" r:id="rId23"/>
    <p:sldId id="261" r:id="rId24"/>
    <p:sldId id="312" r:id="rId25"/>
    <p:sldId id="309" r:id="rId26"/>
    <p:sldId id="262" r:id="rId27"/>
    <p:sldId id="263" r:id="rId28"/>
    <p:sldId id="264" r:id="rId29"/>
    <p:sldId id="265" r:id="rId30"/>
    <p:sldId id="266" r:id="rId31"/>
    <p:sldId id="310" r:id="rId32"/>
    <p:sldId id="311" r:id="rId33"/>
    <p:sldId id="325" r:id="rId34"/>
    <p:sldId id="267" r:id="rId35"/>
    <p:sldId id="1068" r:id="rId36"/>
    <p:sldId id="1026" r:id="rId37"/>
    <p:sldId id="1019" r:id="rId38"/>
    <p:sldId id="313" r:id="rId39"/>
    <p:sldId id="1058" r:id="rId40"/>
    <p:sldId id="1020" r:id="rId41"/>
    <p:sldId id="316" r:id="rId42"/>
    <p:sldId id="1056" r:id="rId43"/>
    <p:sldId id="386" r:id="rId44"/>
    <p:sldId id="1057" r:id="rId45"/>
    <p:sldId id="387" r:id="rId46"/>
    <p:sldId id="1022" r:id="rId47"/>
    <p:sldId id="1023" r:id="rId48"/>
    <p:sldId id="1025" r:id="rId49"/>
    <p:sldId id="435" r:id="rId50"/>
    <p:sldId id="323" r:id="rId51"/>
    <p:sldId id="1021" r:id="rId52"/>
    <p:sldId id="436" r:id="rId53"/>
    <p:sldId id="395" r:id="rId54"/>
    <p:sldId id="1071" r:id="rId55"/>
    <p:sldId id="327" r:id="rId56"/>
    <p:sldId id="1073" r:id="rId57"/>
    <p:sldId id="328" r:id="rId58"/>
    <p:sldId id="269" r:id="rId59"/>
    <p:sldId id="270" r:id="rId60"/>
    <p:sldId id="322" r:id="rId61"/>
    <p:sldId id="271" r:id="rId62"/>
    <p:sldId id="272" r:id="rId63"/>
    <p:sldId id="273" r:id="rId64"/>
    <p:sldId id="274" r:id="rId65"/>
    <p:sldId id="1069" r:id="rId66"/>
    <p:sldId id="1075" r:id="rId67"/>
    <p:sldId id="1074" r:id="rId68"/>
    <p:sldId id="1072" r:id="rId69"/>
    <p:sldId id="1024" r:id="rId70"/>
    <p:sldId id="275" r:id="rId71"/>
    <p:sldId id="276" r:id="rId72"/>
    <p:sldId id="277" r:id="rId73"/>
    <p:sldId id="278" r:id="rId74"/>
    <p:sldId id="279" r:id="rId75"/>
    <p:sldId id="280" r:id="rId76"/>
    <p:sldId id="281" r:id="rId77"/>
    <p:sldId id="282" r:id="rId78"/>
    <p:sldId id="283" r:id="rId79"/>
    <p:sldId id="284" r:id="rId80"/>
    <p:sldId id="285" r:id="rId81"/>
    <p:sldId id="329" r:id="rId82"/>
    <p:sldId id="1053" r:id="rId83"/>
    <p:sldId id="1054" r:id="rId84"/>
    <p:sldId id="1055" r:id="rId85"/>
    <p:sldId id="291" r:id="rId86"/>
    <p:sldId id="292" r:id="rId87"/>
    <p:sldId id="293" r:id="rId88"/>
    <p:sldId id="294" r:id="rId89"/>
    <p:sldId id="295" r:id="rId90"/>
    <p:sldId id="296" r:id="rId91"/>
    <p:sldId id="297" r:id="rId92"/>
    <p:sldId id="1064" r:id="rId93"/>
    <p:sldId id="1065" r:id="rId94"/>
    <p:sldId id="314" r:id="rId95"/>
    <p:sldId id="315" r:id="rId96"/>
    <p:sldId id="317" r:id="rId97"/>
    <p:sldId id="321" r:id="rId98"/>
    <p:sldId id="320" r:id="rId99"/>
    <p:sldId id="319"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6"/>
    <p:restoredTop sz="96327"/>
  </p:normalViewPr>
  <p:slideViewPr>
    <p:cSldViewPr snapToGrid="0">
      <p:cViewPr varScale="1">
        <p:scale>
          <a:sx n="258" d="100"/>
          <a:sy n="258" d="100"/>
        </p:scale>
        <p:origin x="216" y="150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7184D-24A8-7849-A93C-F6C4A28B9FEB}" type="datetimeFigureOut">
              <a:rPr lang="en-US" smtClean="0"/>
              <a:t>9/26/23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74980-5301-9041-82BB-1FF3D0CA203E}" type="slidenum">
              <a:rPr lang="en-US" smtClean="0"/>
              <a:t>‹#›</a:t>
            </a:fld>
            <a:endParaRPr lang="en-US"/>
          </a:p>
        </p:txBody>
      </p:sp>
    </p:spTree>
    <p:extLst>
      <p:ext uri="{BB962C8B-B14F-4D97-AF65-F5344CB8AC3E}">
        <p14:creationId xmlns:p14="http://schemas.microsoft.com/office/powerpoint/2010/main" val="3602217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959B430-99BC-E547-AA92-8D90FAEF7D22}" type="slidenum">
              <a:rPr lang="en-US" altLang="x-none" sz="1200"/>
              <a:pPr eaLnBrk="1" hangingPunct="1"/>
              <a:t>8</a:t>
            </a:fld>
            <a:endParaRPr lang="en-US" altLang="x-none" sz="120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385486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B59FD4-6030-452D-B49D-669B444710D6}" type="slidenum">
              <a:rPr lang="en-US" smtClean="0"/>
              <a:t>71</a:t>
            </a:fld>
            <a:endParaRPr lang="en-US"/>
          </a:p>
        </p:txBody>
      </p:sp>
    </p:spTree>
    <p:extLst>
      <p:ext uri="{BB962C8B-B14F-4D97-AF65-F5344CB8AC3E}">
        <p14:creationId xmlns:p14="http://schemas.microsoft.com/office/powerpoint/2010/main" val="419012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650BD-C8EE-CC43-B559-11FAC025490C}" type="slidenum">
              <a:rPr lang="en-US"/>
              <a:pPr/>
              <a:t>77</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73453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25310D-31C8-694E-B6C6-8E6BE8752F7B}" type="slidenum">
              <a:rPr lang="en-US"/>
              <a:pPr/>
              <a:t>79</a:t>
            </a:fld>
            <a:endParaRPr lang="en-US"/>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001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FF3184-CB00-6048-B214-78A87EDA448E}" type="slidenum">
              <a:rPr lang="en-US" smtClean="0"/>
              <a:t>81</a:t>
            </a:fld>
            <a:endParaRPr lang="en-US"/>
          </a:p>
        </p:txBody>
      </p:sp>
    </p:spTree>
    <p:extLst>
      <p:ext uri="{BB962C8B-B14F-4D97-AF65-F5344CB8AC3E}">
        <p14:creationId xmlns:p14="http://schemas.microsoft.com/office/powerpoint/2010/main" val="120017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FEC0143-DB55-804E-BB8F-CF3DC4107D09}" type="slidenum">
              <a:rPr lang="en-US" altLang="x-none" sz="1200"/>
              <a:pPr eaLnBrk="1" hangingPunct="1"/>
              <a:t>85</a:t>
            </a:fld>
            <a:endParaRPr lang="en-US" altLang="x-none"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2358767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73EDECAE-A834-054E-B2B8-8D4CCDB11809}" type="slidenum">
              <a:rPr lang="en-US" altLang="x-none" sz="1200"/>
              <a:pPr eaLnBrk="1" hangingPunct="1"/>
              <a:t>86</a:t>
            </a:fld>
            <a:endParaRPr lang="en-US" altLang="x-none" sz="12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29482718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2AEBCE8D-6B65-E840-AF13-05432F66C122}" type="slidenum">
              <a:rPr lang="en-US" altLang="x-none" sz="1200"/>
              <a:pPr eaLnBrk="1" hangingPunct="1"/>
              <a:t>87</a:t>
            </a:fld>
            <a:endParaRPr lang="en-US" altLang="x-none"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984903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DB72ACF-BF62-A548-BD44-BF27678544CC}" type="slidenum">
              <a:rPr lang="en-US" altLang="x-none" sz="1200"/>
              <a:pPr eaLnBrk="1" hangingPunct="1"/>
              <a:t>88</a:t>
            </a:fld>
            <a:endParaRPr lang="en-US" altLang="x-none" sz="120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2745978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502926C-4030-E546-AFA9-4054AFC95FC1}" type="slidenum">
              <a:rPr lang="en-US" altLang="x-none" sz="1200"/>
              <a:pPr eaLnBrk="1" hangingPunct="1"/>
              <a:t>89</a:t>
            </a:fld>
            <a:endParaRPr lang="en-US" altLang="x-none" sz="120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386320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4C4BB99D-4B95-2943-965E-58186DA15B55}" type="slidenum">
              <a:rPr lang="en-US" altLang="x-none" sz="1200"/>
              <a:pPr eaLnBrk="1" hangingPunct="1"/>
              <a:t>90</a:t>
            </a:fld>
            <a:endParaRPr lang="en-US" altLang="x-none"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346852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E85D790E-0980-9E47-9660-9FEB6297D8F0}" type="slidenum">
              <a:rPr lang="en-US" altLang="x-none" sz="1200"/>
              <a:pPr eaLnBrk="1" hangingPunct="1"/>
              <a:t>9</a:t>
            </a:fld>
            <a:endParaRPr lang="en-US" altLang="x-none" sz="120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2930761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D0E897C-8EC8-8D4C-90EA-6137B4DAF138}" type="slidenum">
              <a:rPr lang="en-US" altLang="x-none" sz="1200"/>
              <a:pPr eaLnBrk="1" hangingPunct="1"/>
              <a:t>91</a:t>
            </a:fld>
            <a:endParaRPr lang="en-US" altLang="x-none" sz="12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448160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FF845D86-3088-F94E-9E13-1DB59550F17B}" type="slidenum">
              <a:rPr lang="en-US" altLang="x-none" sz="1200"/>
              <a:pPr eaLnBrk="1" hangingPunct="1"/>
              <a:t>10</a:t>
            </a:fld>
            <a:endParaRPr lang="en-US" altLang="x-none" sz="120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37859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B2DE9EB-49E9-E340-89DA-25817C0829DA}" type="slidenum">
              <a:rPr lang="en-US" altLang="x-none" sz="1200"/>
              <a:pPr eaLnBrk="1" hangingPunct="1"/>
              <a:t>11</a:t>
            </a:fld>
            <a:endParaRPr lang="en-US" altLang="x-none" sz="120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98457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EF3D227-EADD-DA41-B3F3-35018068CF64}" type="slidenum">
              <a:rPr lang="en-US" altLang="x-none" sz="1200"/>
              <a:pPr eaLnBrk="1" hangingPunct="1"/>
              <a:t>12</a:t>
            </a:fld>
            <a:endParaRPr lang="en-US" altLang="x-none"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142966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1B9B635-6E64-F743-8D42-4A727C50588B}" type="slidenum">
              <a:rPr lang="en-US" altLang="x-none" sz="1200"/>
              <a:pPr eaLnBrk="1" hangingPunct="1"/>
              <a:t>13</a:t>
            </a:fld>
            <a:endParaRPr lang="en-US" altLang="x-none" sz="120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x-none" altLang="x-none">
              <a:latin typeface="Arial" charset="0"/>
              <a:ea typeface="ＭＳ Ｐゴシック" charset="-128"/>
            </a:endParaRPr>
          </a:p>
        </p:txBody>
      </p:sp>
    </p:spTree>
    <p:extLst>
      <p:ext uri="{BB962C8B-B14F-4D97-AF65-F5344CB8AC3E}">
        <p14:creationId xmlns:p14="http://schemas.microsoft.com/office/powerpoint/2010/main" val="335057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EECCF-8572-7D4A-8706-F96045DF08AF}" type="slidenum">
              <a:rPr lang="en-US"/>
              <a:pPr/>
              <a:t>16</a:t>
            </a:fld>
            <a:endParaRPr lang="en-US"/>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28681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p:spPr>
      </p:sp>
      <p:sp>
        <p:nvSpPr>
          <p:cNvPr id="120835"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extLst>
      <p:ext uri="{BB962C8B-B14F-4D97-AF65-F5344CB8AC3E}">
        <p14:creationId xmlns:p14="http://schemas.microsoft.com/office/powerpoint/2010/main" val="485483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052578C-D7DB-D146-9148-4386F8D227EF}" type="slidenum">
              <a:rPr lang="en-US" smtClean="0"/>
              <a:t>64</a:t>
            </a:fld>
            <a:endParaRPr lang="en-US"/>
          </a:p>
        </p:txBody>
      </p:sp>
    </p:spTree>
    <p:extLst>
      <p:ext uri="{BB962C8B-B14F-4D97-AF65-F5344CB8AC3E}">
        <p14:creationId xmlns:p14="http://schemas.microsoft.com/office/powerpoint/2010/main" val="146344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A98A-5A02-21A4-06A0-C41023BAA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4AAB1-C30B-A3B2-85CE-202BA9A09E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236489-A51C-91FC-0D31-CC98E37D128B}"/>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437463E0-80E0-2D97-E3AF-36CBC5526F2A}"/>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FF2AAAAC-5CC5-8C1A-A571-6CDEF579B83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33633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7611-13F7-0688-5E1C-1A6AF23FC4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944B4-DFA8-9197-2F29-92152EA0D6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C8C2A-9560-CA6D-B0F9-35A6CF2DDE6D}"/>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3A3C530C-3A7F-B54A-3C09-16BD176B054E}"/>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BB5836F2-73DD-AD29-DE89-BDAE6F9174EC}"/>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17684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31CD22-8B66-A131-E8F5-AFBCE56ED5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C1F2D-95D1-658B-AF9D-2B65A02EAE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8F453-7DD8-6418-19E6-DFC7C9CBC1FB}"/>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930B99F2-A24F-867E-2285-EDD460922F4F}"/>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51B7EFC8-AF6A-9534-7064-451A491D1A03}"/>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37807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r>
              <a:rPr lang="en-US"/>
              <a:t>9/15/17</a:t>
            </a:r>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B73A50D-FF29-E14D-8E09-BB2A9E8E6EB3}" type="slidenum">
              <a:rPr lang="en-US"/>
              <a:pPr>
                <a:defRPr/>
              </a:pPr>
              <a:t>‹#›</a:t>
            </a:fld>
            <a:endParaRPr lang="en-US"/>
          </a:p>
        </p:txBody>
      </p:sp>
    </p:spTree>
    <p:extLst>
      <p:ext uri="{BB962C8B-B14F-4D97-AF65-F5344CB8AC3E}">
        <p14:creationId xmlns:p14="http://schemas.microsoft.com/office/powerpoint/2010/main" val="352137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ltLang="x-none"/>
              <a:t>9/15/17</a:t>
            </a:r>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FE90ECBF-839F-1E43-ABCF-7F8439FA7E28}" type="slidenum">
              <a:rPr lang="en-US" altLang="x-none"/>
              <a:pPr/>
              <a:t>‹#›</a:t>
            </a:fld>
            <a:endParaRPr lang="en-US" altLang="x-none"/>
          </a:p>
        </p:txBody>
      </p:sp>
    </p:spTree>
    <p:extLst>
      <p:ext uri="{BB962C8B-B14F-4D97-AF65-F5344CB8AC3E}">
        <p14:creationId xmlns:p14="http://schemas.microsoft.com/office/powerpoint/2010/main" val="725054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r>
              <a:rPr lang="en-US" altLang="x-none"/>
              <a:t>9/15/17</a:t>
            </a:r>
            <a:endParaRPr lang="x-none" altLang="x-none"/>
          </a:p>
        </p:txBody>
      </p:sp>
      <p:sp>
        <p:nvSpPr>
          <p:cNvPr id="6" name="Rectangle 5"/>
          <p:cNvSpPr>
            <a:spLocks noGrp="1" noChangeArrowheads="1"/>
          </p:cNvSpPr>
          <p:nvPr>
            <p:ph type="ftr" sz="quarter" idx="11"/>
          </p:nvPr>
        </p:nvSpPr>
        <p:spPr>
          <a:ln/>
        </p:spPr>
        <p:txBody>
          <a:bodyPr/>
          <a:lstStyle>
            <a:lvl1pPr>
              <a:defRPr/>
            </a:lvl1pPr>
          </a:lstStyle>
          <a:p>
            <a:endParaRPr lang="x-none" altLang="x-none"/>
          </a:p>
        </p:txBody>
      </p:sp>
      <p:sp>
        <p:nvSpPr>
          <p:cNvPr id="7" name="Rectangle 6"/>
          <p:cNvSpPr>
            <a:spLocks noGrp="1" noChangeArrowheads="1"/>
          </p:cNvSpPr>
          <p:nvPr>
            <p:ph type="sldNum" sz="quarter" idx="12"/>
          </p:nvPr>
        </p:nvSpPr>
        <p:spPr>
          <a:ln/>
        </p:spPr>
        <p:txBody>
          <a:bodyPr/>
          <a:lstStyle>
            <a:lvl1pPr>
              <a:defRPr/>
            </a:lvl1pPr>
          </a:lstStyle>
          <a:p>
            <a:fld id="{3175D4A0-E1D8-DD4C-BA19-96ED09223C6E}" type="slidenum">
              <a:rPr lang="en-US" altLang="x-none"/>
              <a:pPr/>
              <a:t>‹#›</a:t>
            </a:fld>
            <a:endParaRPr lang="en-US" altLang="x-none"/>
          </a:p>
        </p:txBody>
      </p:sp>
    </p:spTree>
    <p:extLst>
      <p:ext uri="{BB962C8B-B14F-4D97-AF65-F5344CB8AC3E}">
        <p14:creationId xmlns:p14="http://schemas.microsoft.com/office/powerpoint/2010/main" val="3862597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00DFC-38A4-12A4-588C-BA33B031FD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B12EB-B6BD-05D1-5B65-6B31C00C8C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DABD-1536-F058-41B1-9103A67EF6DE}"/>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89694E45-D576-D7BB-C639-569B3BA831DC}"/>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CF2D5E5C-DA11-93FC-F381-0D7C20DE7DD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75931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CC7A-19FD-179A-7355-ADAB697B00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140DD7-959A-3BD1-2AFB-E8D6733FA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7F0471-D89E-DC5E-75EE-34DCEFAA0980}"/>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697A5EDE-5C49-50C1-78A6-20A1E1FF655B}"/>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0057349C-7E6C-0595-1F3E-FCC2228C7F9F}"/>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94668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D048D-A6D8-CA28-089B-93351891D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3FB27E-331E-273B-86AC-C2C0B79741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E02538-8027-D12F-3D58-90A3C5AC45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206440-8058-E9F8-DBBA-723A8EF56911}"/>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5F6663C8-83B7-9D96-CCF3-D2010C15C723}"/>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FAF205ED-F949-CE7F-F20B-4EE17101D2AD}"/>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583669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6C62-E3D0-9EC5-E4A3-30D0B94AAD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E16E3F-C598-FD18-389B-755F52E79E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5A66C1-C15B-76BB-4F5F-9ED4A6A528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E9290-A2C9-4DC0-7CD6-882FC7BAB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F405C4-D420-C107-BF92-9BC85612EF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C3C5DD-CC67-1D26-A674-1DE2929DEE2E}"/>
              </a:ext>
            </a:extLst>
          </p:cNvPr>
          <p:cNvSpPr>
            <a:spLocks noGrp="1"/>
          </p:cNvSpPr>
          <p:nvPr>
            <p:ph type="dt" sz="half" idx="10"/>
          </p:nvPr>
        </p:nvSpPr>
        <p:spPr/>
        <p:txBody>
          <a:bodyPr/>
          <a:lstStyle/>
          <a:p>
            <a:r>
              <a:rPr lang="en-US"/>
              <a:t>9/11/2023</a:t>
            </a:r>
          </a:p>
        </p:txBody>
      </p:sp>
      <p:sp>
        <p:nvSpPr>
          <p:cNvPr id="8" name="Footer Placeholder 7">
            <a:extLst>
              <a:ext uri="{FF2B5EF4-FFF2-40B4-BE49-F238E27FC236}">
                <a16:creationId xmlns:a16="http://schemas.microsoft.com/office/drawing/2014/main" id="{DDE405C5-3CF2-1265-5613-689709238B18}"/>
              </a:ext>
            </a:extLst>
          </p:cNvPr>
          <p:cNvSpPr>
            <a:spLocks noGrp="1"/>
          </p:cNvSpPr>
          <p:nvPr>
            <p:ph type="ftr" sz="quarter" idx="11"/>
          </p:nvPr>
        </p:nvSpPr>
        <p:spPr/>
        <p:txBody>
          <a:bodyPr/>
          <a:lstStyle/>
          <a:p>
            <a:r>
              <a:rPr lang="en-US"/>
              <a:t>CS6120</a:t>
            </a:r>
          </a:p>
        </p:txBody>
      </p:sp>
      <p:sp>
        <p:nvSpPr>
          <p:cNvPr id="9" name="Slide Number Placeholder 8">
            <a:extLst>
              <a:ext uri="{FF2B5EF4-FFF2-40B4-BE49-F238E27FC236}">
                <a16:creationId xmlns:a16="http://schemas.microsoft.com/office/drawing/2014/main" id="{2F2F5798-72AE-CCB9-22BB-0524A4FAD90A}"/>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3145895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B75E-D85B-7C6E-A2F3-22DA7BD2DF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9F590B-C55C-EB7B-594F-01EA412599D2}"/>
              </a:ext>
            </a:extLst>
          </p:cNvPr>
          <p:cNvSpPr>
            <a:spLocks noGrp="1"/>
          </p:cNvSpPr>
          <p:nvPr>
            <p:ph type="dt" sz="half" idx="10"/>
          </p:nvPr>
        </p:nvSpPr>
        <p:spPr/>
        <p:txBody>
          <a:bodyPr/>
          <a:lstStyle/>
          <a:p>
            <a:r>
              <a:rPr lang="en-US"/>
              <a:t>9/11/2023</a:t>
            </a:r>
          </a:p>
        </p:txBody>
      </p:sp>
      <p:sp>
        <p:nvSpPr>
          <p:cNvPr id="4" name="Footer Placeholder 3">
            <a:extLst>
              <a:ext uri="{FF2B5EF4-FFF2-40B4-BE49-F238E27FC236}">
                <a16:creationId xmlns:a16="http://schemas.microsoft.com/office/drawing/2014/main" id="{982BF2C6-23EE-0E39-2ACC-17FCE425CB66}"/>
              </a:ext>
            </a:extLst>
          </p:cNvPr>
          <p:cNvSpPr>
            <a:spLocks noGrp="1"/>
          </p:cNvSpPr>
          <p:nvPr>
            <p:ph type="ftr" sz="quarter" idx="11"/>
          </p:nvPr>
        </p:nvSpPr>
        <p:spPr/>
        <p:txBody>
          <a:bodyPr/>
          <a:lstStyle/>
          <a:p>
            <a:r>
              <a:rPr lang="en-US"/>
              <a:t>CS6120</a:t>
            </a:r>
          </a:p>
        </p:txBody>
      </p:sp>
      <p:sp>
        <p:nvSpPr>
          <p:cNvPr id="5" name="Slide Number Placeholder 4">
            <a:extLst>
              <a:ext uri="{FF2B5EF4-FFF2-40B4-BE49-F238E27FC236}">
                <a16:creationId xmlns:a16="http://schemas.microsoft.com/office/drawing/2014/main" id="{EFF6A21F-76CA-F9DC-4C33-70C7C08C445D}"/>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768951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448A83-AB4C-4863-6B9D-6178C6CDE12D}"/>
              </a:ext>
            </a:extLst>
          </p:cNvPr>
          <p:cNvSpPr>
            <a:spLocks noGrp="1"/>
          </p:cNvSpPr>
          <p:nvPr>
            <p:ph type="dt" sz="half" idx="10"/>
          </p:nvPr>
        </p:nvSpPr>
        <p:spPr/>
        <p:txBody>
          <a:bodyPr/>
          <a:lstStyle/>
          <a:p>
            <a:r>
              <a:rPr lang="en-US"/>
              <a:t>9/11/2023</a:t>
            </a:r>
          </a:p>
        </p:txBody>
      </p:sp>
      <p:sp>
        <p:nvSpPr>
          <p:cNvPr id="3" name="Footer Placeholder 2">
            <a:extLst>
              <a:ext uri="{FF2B5EF4-FFF2-40B4-BE49-F238E27FC236}">
                <a16:creationId xmlns:a16="http://schemas.microsoft.com/office/drawing/2014/main" id="{743711CA-DCF0-0C49-20D0-6416A1DD6DFC}"/>
              </a:ext>
            </a:extLst>
          </p:cNvPr>
          <p:cNvSpPr>
            <a:spLocks noGrp="1"/>
          </p:cNvSpPr>
          <p:nvPr>
            <p:ph type="ftr" sz="quarter" idx="11"/>
          </p:nvPr>
        </p:nvSpPr>
        <p:spPr/>
        <p:txBody>
          <a:bodyPr/>
          <a:lstStyle/>
          <a:p>
            <a:r>
              <a:rPr lang="en-US"/>
              <a:t>CS6120</a:t>
            </a:r>
          </a:p>
        </p:txBody>
      </p:sp>
      <p:sp>
        <p:nvSpPr>
          <p:cNvPr id="4" name="Slide Number Placeholder 3">
            <a:extLst>
              <a:ext uri="{FF2B5EF4-FFF2-40B4-BE49-F238E27FC236}">
                <a16:creationId xmlns:a16="http://schemas.microsoft.com/office/drawing/2014/main" id="{83E28061-1280-FA6C-C1FD-BCAB3464F68B}"/>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62574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9A03-0338-F59F-EE33-C8CAE7881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AC9F2CD-F738-8BF4-4897-61A72673F2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09C41F-D702-07DF-021B-45600C594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342CF6-0A82-A9F2-E9F3-2599D10A4BFE}"/>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D549E0F8-953C-A3A0-5F3F-779A6AF633AD}"/>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D223E8E0-AEE9-424D-3631-D5002832740E}"/>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1714249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59566-EC13-A7A5-2F52-C9FBE579EE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2D892D-C614-2B9D-65DD-D21370E8A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B61C13-2140-E250-84D0-32D956A127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3B570E-23AA-0B25-E86F-C91F598391EC}"/>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E47741B6-7CCB-0BA4-8C9F-E08E81A393E3}"/>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B5B61DF7-7655-2150-48D9-F46EF9BE3F2A}"/>
              </a:ext>
            </a:extLst>
          </p:cNvPr>
          <p:cNvSpPr>
            <a:spLocks noGrp="1"/>
          </p:cNvSpPr>
          <p:nvPr>
            <p:ph type="sldNum" sz="quarter" idx="12"/>
          </p:nvPr>
        </p:nvSpPr>
        <p:spPr/>
        <p:txBody>
          <a:bodyPr/>
          <a:lstStyle/>
          <a:p>
            <a:fld id="{968D9EE9-F5CC-E840-B721-2FE4EA623452}" type="slidenum">
              <a:rPr lang="en-US" smtClean="0"/>
              <a:t>‹#›</a:t>
            </a:fld>
            <a:endParaRPr lang="en-US"/>
          </a:p>
        </p:txBody>
      </p:sp>
    </p:spTree>
    <p:extLst>
      <p:ext uri="{BB962C8B-B14F-4D97-AF65-F5344CB8AC3E}">
        <p14:creationId xmlns:p14="http://schemas.microsoft.com/office/powerpoint/2010/main" val="252939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F9742-2923-5160-D00D-765AD3B1E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A055A0-EB88-899D-208F-CC57A0A97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DBF98-0F6A-7995-C044-B0A8A92C7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9/11/2023</a:t>
            </a:r>
          </a:p>
        </p:txBody>
      </p:sp>
      <p:sp>
        <p:nvSpPr>
          <p:cNvPr id="5" name="Footer Placeholder 4">
            <a:extLst>
              <a:ext uri="{FF2B5EF4-FFF2-40B4-BE49-F238E27FC236}">
                <a16:creationId xmlns:a16="http://schemas.microsoft.com/office/drawing/2014/main" id="{F583DA5E-34D4-818C-8CFA-1318258C34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CS6120</a:t>
            </a:r>
          </a:p>
        </p:txBody>
      </p:sp>
      <p:sp>
        <p:nvSpPr>
          <p:cNvPr id="6" name="Slide Number Placeholder 5">
            <a:extLst>
              <a:ext uri="{FF2B5EF4-FFF2-40B4-BE49-F238E27FC236}">
                <a16:creationId xmlns:a16="http://schemas.microsoft.com/office/drawing/2014/main" id="{0EA268D3-1A1A-3314-CA66-39150F5FEA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8D9EE9-F5CC-E840-B721-2FE4EA623452}" type="slidenum">
              <a:rPr lang="en-US" smtClean="0"/>
              <a:t>‹#›</a:t>
            </a:fld>
            <a:endParaRPr lang="en-US"/>
          </a:p>
        </p:txBody>
      </p:sp>
    </p:spTree>
    <p:extLst>
      <p:ext uri="{BB962C8B-B14F-4D97-AF65-F5344CB8AC3E}">
        <p14:creationId xmlns:p14="http://schemas.microsoft.com/office/powerpoint/2010/main" val="338360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kwchurch.github.io/index.htm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lrec-conf.org/lrec2004/doc/jelinek.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kwchurch.github.io/teaching/2023-fall/CS6120/assignments/assignment.02/HuggingFace_pipelines.html" TargetMode="External"/><Relationship Id="rId2" Type="http://schemas.openxmlformats.org/officeDocument/2006/relationships/hyperlink" Target="https://kwchurch.github.io/teaching/2023-fall/CS6120/assignments/assignment.01/Better_Together.html" TargetMode="External"/><Relationship Id="rId1" Type="http://schemas.openxmlformats.org/officeDocument/2006/relationships/slideLayout" Target="../slideLayouts/slideLayout4.xml"/><Relationship Id="rId4" Type="http://schemas.openxmlformats.org/officeDocument/2006/relationships/hyperlink" Target="https://colab.research.google.com/drive/1D2VCOqfoBPxJpSo6jWTnQY83Qgc81UuC?usp=sha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techtalks.tv/talks/closing-session/60532/"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docs.scipy.org/doc/scipy/reference/sparse.html" TargetMode="Externa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books.google.com/ngrams/graph?content=save+forests+from%2Csave+whales+from%2Csave+the+planet+from%2Csave+the+environment+from&amp;year_start=1800&amp;year_end=2000&amp;corpus=15&amp;smoothing=3&amp;share=&amp;direct_url=t1%3B%2Csave%20forests%20from%3B%2Cc0%3B.t1"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kwchurch.github.io/teaching/2023-fall/CS6120/assignments/assignment.02/HuggingFace_pipelines.html" TargetMode="External"/><Relationship Id="rId2" Type="http://schemas.openxmlformats.org/officeDocument/2006/relationships/hyperlink" Target="https://kwchurch.github.io/teaching/2023-fall/CS6120/assignments/assignment.01/Better_Together.html" TargetMode="External"/><Relationship Id="rId1" Type="http://schemas.openxmlformats.org/officeDocument/2006/relationships/slideLayout" Target="../slideLayouts/slideLayout4.xml"/><Relationship Id="rId4" Type="http://schemas.openxmlformats.org/officeDocument/2006/relationships/hyperlink" Target="https://colab.research.google.com/drive/1D2VCOqfoBPxJpSo6jWTnQY83Qgc81UuC?usp=shari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docs.scipy.org/doc/scipy/reference/sparse.html"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web.stanford.edu/~jurafsky/slp3/slides/7_NB.pdf"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wordvec.colorado.edu/papers/Deerwester_1990.pdf"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pypi.org/project/annoy/" TargetMode="Externa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hyperlink" Target="https://www.nltk.org/howto/wordnet.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3.pdf"/><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s://radimrehurek.com/gensim/auto_examples/tutorials/run_annoy.html" TargetMode="External"/><Relationship Id="rId2" Type="http://schemas.openxmlformats.org/officeDocument/2006/relationships/image" Target="../media/image66.png"/><Relationship Id="rId1" Type="http://schemas.openxmlformats.org/officeDocument/2006/relationships/slideLayout" Target="../slideLayouts/slideLayout4.xml"/><Relationship Id="rId6" Type="http://schemas.openxmlformats.org/officeDocument/2006/relationships/hyperlink" Target="https://pypi.org/project/annoy/" TargetMode="External"/><Relationship Id="rId5" Type="http://schemas.openxmlformats.org/officeDocument/2006/relationships/image" Target="../media/image67.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www.semanticscholar.org/product/api/gallery"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3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520.png"/><Relationship Id="rId4" Type="http://schemas.openxmlformats.org/officeDocument/2006/relationships/hyperlink" Target="https://code.google.com/archive/p/word2vec/"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twitter.com/tallinzen"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hyperlink" Target="https://kwchurch.github.io/teaching/2023-fall/CS6120/assignments/assignment.02/HuggingFace_pipelines.html" TargetMode="External"/><Relationship Id="rId2" Type="http://schemas.openxmlformats.org/officeDocument/2006/relationships/hyperlink" Target="https://kwchurch.github.io/teaching/2023-fall/CS6120/assignments/assignment.01/Better_Together.html" TargetMode="External"/><Relationship Id="rId1" Type="http://schemas.openxmlformats.org/officeDocument/2006/relationships/slideLayout" Target="../slideLayouts/slideLayout4.xml"/><Relationship Id="rId4" Type="http://schemas.openxmlformats.org/officeDocument/2006/relationships/hyperlink" Target="https://colab.research.google.com/drive/1D2VCOqfoBPxJpSo6jWTnQY83Qgc81UuC?usp=sharing"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colab.research.google.com/corgiredirector?site=https%3A%2F%2Fhuggingface.co%2Fdocs%2Ftransformers%2Fmain_classes%2Fpipelines%23transformers.pipeline.task" TargetMode="External"/><Relationship Id="rId2" Type="http://schemas.openxmlformats.org/officeDocument/2006/relationships/hyperlink" Target="https://colab.research.google.com/drive/1D2VCOqfoBPxJpSo6jWTnQY83Qgc81UuC?usp=sharing"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en.wikipedia.org/wiki/Independent_and_identically_distributed_random_variables" TargetMode="Externa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hyperlink" Target="https://nlp.stanford.edu/projects/glove/" TargetMode="Externa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hyperlink" Target="http://stat.rutgers.edu/home/pingli/"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85.png"/><Relationship Id="rId7" Type="http://schemas.openxmlformats.org/officeDocument/2006/relationships/image" Target="../media/image87.w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oleObject" Target="../embeddings/oleObject2.bin"/><Relationship Id="rId11" Type="http://schemas.openxmlformats.org/officeDocument/2006/relationships/image" Target="../media/image89.wmf"/><Relationship Id="rId5" Type="http://schemas.openxmlformats.org/officeDocument/2006/relationships/image" Target="../media/image8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88.wmf"/></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8.png"/><Relationship Id="rId7" Type="http://schemas.openxmlformats.org/officeDocument/2006/relationships/oleObject" Target="../embeddings/oleObject6.bin"/><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0.wmf"/><Relationship Id="rId5" Type="http://schemas.openxmlformats.org/officeDocument/2006/relationships/oleObject" Target="../embeddings/oleObject5.bin"/><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3.wmf"/><Relationship Id="rId5" Type="http://schemas.openxmlformats.org/officeDocument/2006/relationships/oleObject" Target="../embeddings/oleObject8.bin"/><Relationship Id="rId4" Type="http://schemas.openxmlformats.org/officeDocument/2006/relationships/image" Target="../media/image102.wmf"/><Relationship Id="rId9" Type="http://schemas.openxmlformats.org/officeDocument/2006/relationships/image" Target="../media/image105.emf"/></Relationships>
</file>

<file path=ppt/slides/_rels/slide8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07.wmf"/><Relationship Id="rId4" Type="http://schemas.openxmlformats.org/officeDocument/2006/relationships/oleObject" Target="../embeddings/oleObject10.bin"/></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hyperlink" Target="https://doi.org/10.1017/S1351324900000139" TargetMode="External"/><Relationship Id="rId4" Type="http://schemas.openxmlformats.org/officeDocument/2006/relationships/image" Target="../media/image110.png"/></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columbia.edu/~kc3109/slides/svd.txt" TargetMode="External"/><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431.png"/></Relationships>
</file>

<file path=ppt/slides/_rels/slide9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3878C-7802-851C-79AE-6F8BD2E89CB7}"/>
              </a:ext>
            </a:extLst>
          </p:cNvPr>
          <p:cNvSpPr>
            <a:spLocks noGrp="1"/>
          </p:cNvSpPr>
          <p:nvPr>
            <p:ph type="ctrTitle"/>
          </p:nvPr>
        </p:nvSpPr>
        <p:spPr/>
        <p:txBody>
          <a:bodyPr/>
          <a:lstStyle/>
          <a:p>
            <a:r>
              <a:rPr lang="en-US" dirty="0"/>
              <a:t>CS6120: Lecture 3</a:t>
            </a:r>
          </a:p>
        </p:txBody>
      </p:sp>
      <p:sp>
        <p:nvSpPr>
          <p:cNvPr id="3" name="Subtitle 2">
            <a:extLst>
              <a:ext uri="{FF2B5EF4-FFF2-40B4-BE49-F238E27FC236}">
                <a16:creationId xmlns:a16="http://schemas.microsoft.com/office/drawing/2014/main" id="{2B3202AB-2370-4AC7-75C8-05B8B669DF0A}"/>
              </a:ext>
            </a:extLst>
          </p:cNvPr>
          <p:cNvSpPr>
            <a:spLocks noGrp="1"/>
          </p:cNvSpPr>
          <p:nvPr>
            <p:ph type="subTitle" idx="1"/>
          </p:nvPr>
        </p:nvSpPr>
        <p:spPr/>
        <p:txBody>
          <a:bodyPr/>
          <a:lstStyle/>
          <a:p>
            <a:r>
              <a:rPr lang="en-US" dirty="0"/>
              <a:t>Kenneth Church</a:t>
            </a:r>
          </a:p>
          <a:p>
            <a:r>
              <a:rPr lang="en-US" dirty="0">
                <a:hlinkClick r:id="rId2"/>
              </a:rPr>
              <a:t>https://kwchurch.github.io</a:t>
            </a:r>
            <a:endParaRPr lang="en-US" dirty="0"/>
          </a:p>
        </p:txBody>
      </p:sp>
      <p:sp>
        <p:nvSpPr>
          <p:cNvPr id="4" name="Footer Placeholder 3">
            <a:extLst>
              <a:ext uri="{FF2B5EF4-FFF2-40B4-BE49-F238E27FC236}">
                <a16:creationId xmlns:a16="http://schemas.microsoft.com/office/drawing/2014/main" id="{A77CACBC-85EF-6D85-B706-C8289CE0BC7E}"/>
              </a:ext>
            </a:extLst>
          </p:cNvPr>
          <p:cNvSpPr>
            <a:spLocks noGrp="1"/>
          </p:cNvSpPr>
          <p:nvPr>
            <p:ph type="ftr" sz="quarter" idx="11"/>
          </p:nvPr>
        </p:nvSpPr>
        <p:spPr/>
        <p:txBody>
          <a:bodyPr/>
          <a:lstStyle/>
          <a:p>
            <a:r>
              <a:rPr lang="en-US"/>
              <a:t>CS6120</a:t>
            </a:r>
          </a:p>
        </p:txBody>
      </p:sp>
      <p:sp>
        <p:nvSpPr>
          <p:cNvPr id="5" name="Date Placeholder 4">
            <a:extLst>
              <a:ext uri="{FF2B5EF4-FFF2-40B4-BE49-F238E27FC236}">
                <a16:creationId xmlns:a16="http://schemas.microsoft.com/office/drawing/2014/main" id="{E014A1BF-8EDC-11EF-6D4A-7FDB82FF3DEC}"/>
              </a:ext>
            </a:extLst>
          </p:cNvPr>
          <p:cNvSpPr>
            <a:spLocks noGrp="1"/>
          </p:cNvSpPr>
          <p:nvPr>
            <p:ph type="dt" sz="half" idx="10"/>
          </p:nvPr>
        </p:nvSpPr>
        <p:spPr/>
        <p:txBody>
          <a:bodyPr/>
          <a:lstStyle/>
          <a:p>
            <a:r>
              <a:rPr lang="en-US"/>
              <a:t>9/11/2023</a:t>
            </a:r>
          </a:p>
        </p:txBody>
      </p:sp>
      <p:sp>
        <p:nvSpPr>
          <p:cNvPr id="6" name="Slide Number Placeholder 5">
            <a:extLst>
              <a:ext uri="{FF2B5EF4-FFF2-40B4-BE49-F238E27FC236}">
                <a16:creationId xmlns:a16="http://schemas.microsoft.com/office/drawing/2014/main" id="{0ABE1FE3-7328-CEC6-D743-40735B3DCDF3}"/>
              </a:ext>
            </a:extLst>
          </p:cNvPr>
          <p:cNvSpPr>
            <a:spLocks noGrp="1"/>
          </p:cNvSpPr>
          <p:nvPr>
            <p:ph type="sldNum" sz="quarter" idx="12"/>
          </p:nvPr>
        </p:nvSpPr>
        <p:spPr/>
        <p:txBody>
          <a:bodyPr/>
          <a:lstStyle/>
          <a:p>
            <a:fld id="{968D9EE9-F5CC-E840-B721-2FE4EA623452}" type="slidenum">
              <a:rPr lang="en-US" smtClean="0"/>
              <a:t>1</a:t>
            </a:fld>
            <a:endParaRPr lang="en-US"/>
          </a:p>
        </p:txBody>
      </p:sp>
    </p:spTree>
    <p:extLst>
      <p:ext uri="{BB962C8B-B14F-4D97-AF65-F5344CB8AC3E}">
        <p14:creationId xmlns:p14="http://schemas.microsoft.com/office/powerpoint/2010/main" val="238193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5429" t="9619" r="15714" b="12666"/>
          <a:stretch>
            <a:fillRect/>
          </a:stretch>
        </p:blipFill>
        <p:spPr bwMode="auto">
          <a:xfrm>
            <a:off x="2895600" y="1114426"/>
            <a:ext cx="77724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noChangeArrowheads="1"/>
          </p:cNvPicPr>
          <p:nvPr/>
        </p:nvPicPr>
        <p:blipFill>
          <a:blip r:embed="rId4">
            <a:extLst>
              <a:ext uri="{28A0092B-C50C-407E-A947-70E740481C1C}">
                <a14:useLocalDpi xmlns:a14="http://schemas.microsoft.com/office/drawing/2010/main" val="0"/>
              </a:ext>
            </a:extLst>
          </a:blip>
          <a:srcRect l="6313" t="10101" r="11626" b="12451"/>
          <a:stretch>
            <a:fillRect/>
          </a:stretch>
        </p:blipFill>
        <p:spPr bwMode="auto">
          <a:xfrm>
            <a:off x="1524000" y="0"/>
            <a:ext cx="28194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Oval 4"/>
          <p:cNvSpPr>
            <a:spLocks noChangeArrowheads="1"/>
          </p:cNvSpPr>
          <p:nvPr/>
        </p:nvSpPr>
        <p:spPr bwMode="auto">
          <a:xfrm>
            <a:off x="4191000" y="3778925"/>
            <a:ext cx="6477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8901" name="Oval 5"/>
          <p:cNvSpPr>
            <a:spLocks noChangeArrowheads="1"/>
          </p:cNvSpPr>
          <p:nvPr/>
        </p:nvSpPr>
        <p:spPr bwMode="auto">
          <a:xfrm>
            <a:off x="4191000" y="5074325"/>
            <a:ext cx="6477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8902" name="Oval 6"/>
          <p:cNvSpPr>
            <a:spLocks noChangeArrowheads="1"/>
          </p:cNvSpPr>
          <p:nvPr/>
        </p:nvSpPr>
        <p:spPr bwMode="auto">
          <a:xfrm>
            <a:off x="4191000" y="2559725"/>
            <a:ext cx="6477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6004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208900"/>
                                        </p:tgtEl>
                                        <p:attrNameLst>
                                          <p:attrName>style.visibility</p:attrName>
                                        </p:attrNameLst>
                                      </p:cBhvr>
                                      <p:to>
                                        <p:strVal val="visible"/>
                                      </p:to>
                                    </p:set>
                                    <p:animEffect transition="in" filter="slide(fromTop)">
                                      <p:cBhvr>
                                        <p:cTn id="7" dur="500"/>
                                        <p:tgtEl>
                                          <p:spTgt spid="208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08901"/>
                                        </p:tgtEl>
                                        <p:attrNameLst>
                                          <p:attrName>style.visibility</p:attrName>
                                        </p:attrNameLst>
                                      </p:cBhvr>
                                      <p:to>
                                        <p:strVal val="visible"/>
                                      </p:to>
                                    </p:set>
                                    <p:animEffect transition="in" filter="slide(fromBottom)">
                                      <p:cBhvr>
                                        <p:cTn id="12" dur="500"/>
                                        <p:tgtEl>
                                          <p:spTgt spid="2089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208902"/>
                                        </p:tgtEl>
                                        <p:attrNameLst>
                                          <p:attrName>style.visibility</p:attrName>
                                        </p:attrNameLst>
                                      </p:cBhvr>
                                      <p:to>
                                        <p:strVal val="visible"/>
                                      </p:to>
                                    </p:set>
                                    <p:animEffect transition="in" filter="slide(fromTop)">
                                      <p:cBhvr>
                                        <p:cTn id="17" dur="500"/>
                                        <p:tgtEl>
                                          <p:spTgt spid="208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00" grpId="0" animBg="1"/>
      <p:bldP spid="208901" grpId="0" animBg="1"/>
      <p:bldP spid="2089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l="4286" t="10381" r="17429" b="10381"/>
          <a:stretch>
            <a:fillRect/>
          </a:stretch>
        </p:blipFill>
        <p:spPr bwMode="auto">
          <a:xfrm>
            <a:off x="3200400" y="1189038"/>
            <a:ext cx="7467600" cy="566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l="5429" t="9619" r="15714" b="12666"/>
          <a:stretch>
            <a:fillRect/>
          </a:stretch>
        </p:blipFill>
        <p:spPr bwMode="auto">
          <a:xfrm>
            <a:off x="1524000" y="1"/>
            <a:ext cx="3124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Oval 4"/>
          <p:cNvSpPr>
            <a:spLocks noChangeArrowheads="1"/>
          </p:cNvSpPr>
          <p:nvPr/>
        </p:nvSpPr>
        <p:spPr bwMode="auto">
          <a:xfrm>
            <a:off x="4191000" y="2445425"/>
            <a:ext cx="1143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0949" name="Oval 5"/>
          <p:cNvSpPr>
            <a:spLocks noChangeArrowheads="1"/>
          </p:cNvSpPr>
          <p:nvPr/>
        </p:nvSpPr>
        <p:spPr bwMode="auto">
          <a:xfrm>
            <a:off x="6705600" y="4807625"/>
            <a:ext cx="39624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0950" name="Oval 6"/>
          <p:cNvSpPr>
            <a:spLocks noChangeArrowheads="1"/>
          </p:cNvSpPr>
          <p:nvPr/>
        </p:nvSpPr>
        <p:spPr bwMode="auto">
          <a:xfrm>
            <a:off x="3276600" y="1447800"/>
            <a:ext cx="685800" cy="533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0951" name="Line 7"/>
          <p:cNvSpPr>
            <a:spLocks noChangeShapeType="1"/>
          </p:cNvSpPr>
          <p:nvPr/>
        </p:nvSpPr>
        <p:spPr bwMode="auto">
          <a:xfrm flipH="1" flipV="1">
            <a:off x="3886200" y="1905000"/>
            <a:ext cx="457200" cy="533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10952" name="Oval 8"/>
          <p:cNvSpPr>
            <a:spLocks noChangeArrowheads="1"/>
          </p:cNvSpPr>
          <p:nvPr/>
        </p:nvSpPr>
        <p:spPr bwMode="auto">
          <a:xfrm>
            <a:off x="1828800" y="838200"/>
            <a:ext cx="2971800" cy="5334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0953" name="Line 9"/>
          <p:cNvSpPr>
            <a:spLocks noChangeShapeType="1"/>
          </p:cNvSpPr>
          <p:nvPr/>
        </p:nvSpPr>
        <p:spPr bwMode="auto">
          <a:xfrm flipH="1" flipV="1">
            <a:off x="4724400" y="1295400"/>
            <a:ext cx="2819400" cy="30480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463990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slide(fromLeft)">
                                      <p:cBhvr>
                                        <p:cTn id="7" dur="500"/>
                                        <p:tgtEl>
                                          <p:spTgt spid="210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210950"/>
                                        </p:tgtEl>
                                        <p:attrNameLst>
                                          <p:attrName>style.visibility</p:attrName>
                                        </p:attrNameLst>
                                      </p:cBhvr>
                                      <p:to>
                                        <p:strVal val="visible"/>
                                      </p:to>
                                    </p:set>
                                    <p:animEffect transition="in" filter="slide(fromLeft)">
                                      <p:cBhvr>
                                        <p:cTn id="12" dur="500"/>
                                        <p:tgtEl>
                                          <p:spTgt spid="210950"/>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1095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2" fill="hold" grpId="0" nodeType="clickEffect">
                                  <p:stCondLst>
                                    <p:cond delay="0"/>
                                  </p:stCondLst>
                                  <p:childTnLst>
                                    <p:set>
                                      <p:cBhvr>
                                        <p:cTn id="19" dur="1" fill="hold">
                                          <p:stCondLst>
                                            <p:cond delay="0"/>
                                          </p:stCondLst>
                                        </p:cTn>
                                        <p:tgtEl>
                                          <p:spTgt spid="210949"/>
                                        </p:tgtEl>
                                        <p:attrNameLst>
                                          <p:attrName>style.visibility</p:attrName>
                                        </p:attrNameLst>
                                      </p:cBhvr>
                                      <p:to>
                                        <p:strVal val="visible"/>
                                      </p:to>
                                    </p:set>
                                    <p:animEffect transition="in" filter="slide(fromRight)">
                                      <p:cBhvr>
                                        <p:cTn id="20" dur="500"/>
                                        <p:tgtEl>
                                          <p:spTgt spid="2109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210952"/>
                                        </p:tgtEl>
                                        <p:attrNameLst>
                                          <p:attrName>style.visibility</p:attrName>
                                        </p:attrNameLst>
                                      </p:cBhvr>
                                      <p:to>
                                        <p:strVal val="visible"/>
                                      </p:to>
                                    </p:set>
                                    <p:animEffect transition="in" filter="slide(fromLeft)">
                                      <p:cBhvr>
                                        <p:cTn id="25" dur="500"/>
                                        <p:tgtEl>
                                          <p:spTgt spid="210952"/>
                                        </p:tgtEl>
                                      </p:cBhvr>
                                    </p:animEffect>
                                  </p:childTnLst>
                                </p:cTn>
                              </p:par>
                            </p:childTnLst>
                          </p:cTn>
                        </p:par>
                        <p:par>
                          <p:cTn id="26" fill="hold" nodeType="afterGroup">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10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P spid="210949" grpId="0" animBg="1"/>
      <p:bldP spid="210950" grpId="0" animBg="1"/>
      <p:bldP spid="210951" grpId="0" animBg="1"/>
      <p:bldP spid="210952" grpId="0" animBg="1"/>
      <p:bldP spid="2109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x-none">
                <a:ea typeface="ＭＳ Ｐゴシック" charset="-128"/>
              </a:rPr>
              <a:t>Adaptation is Lexical</a:t>
            </a:r>
          </a:p>
        </p:txBody>
      </p:sp>
      <p:sp>
        <p:nvSpPr>
          <p:cNvPr id="64515" name="Rectangle 3"/>
          <p:cNvSpPr>
            <a:spLocks noGrp="1" noChangeArrowheads="1"/>
          </p:cNvSpPr>
          <p:nvPr>
            <p:ph type="body" sz="half" idx="1"/>
          </p:nvPr>
        </p:nvSpPr>
        <p:spPr/>
        <p:txBody>
          <a:bodyPr/>
          <a:lstStyle/>
          <a:p>
            <a:pPr eaLnBrk="1" hangingPunct="1"/>
            <a:r>
              <a:rPr lang="en-US" altLang="x-none">
                <a:ea typeface="ＭＳ Ｐゴシック" charset="-128"/>
              </a:rPr>
              <a:t>Lexical: adaptation is</a:t>
            </a:r>
          </a:p>
          <a:p>
            <a:pPr lvl="1" eaLnBrk="1" hangingPunct="1"/>
            <a:r>
              <a:rPr lang="en-US" altLang="x-none">
                <a:ea typeface="ＭＳ Ｐゴシック" charset="-128"/>
              </a:rPr>
              <a:t>Stronger for good keywords (</a:t>
            </a:r>
            <a:r>
              <a:rPr lang="en-US" altLang="x-none" i="1">
                <a:ea typeface="ＭＳ Ｐゴシック" charset="-128"/>
              </a:rPr>
              <a:t>Kennedy</a:t>
            </a:r>
            <a:r>
              <a:rPr lang="en-US" altLang="x-none">
                <a:ea typeface="ＭＳ Ｐゴシック" charset="-128"/>
              </a:rPr>
              <a:t>)</a:t>
            </a:r>
          </a:p>
          <a:p>
            <a:pPr lvl="1" eaLnBrk="1" hangingPunct="1"/>
            <a:r>
              <a:rPr lang="en-US" altLang="x-none">
                <a:ea typeface="ＭＳ Ｐゴシック" charset="-128"/>
              </a:rPr>
              <a:t>Than random strings, function words (</a:t>
            </a:r>
            <a:r>
              <a:rPr lang="en-US" altLang="x-none" i="1">
                <a:ea typeface="ＭＳ Ｐゴシック" charset="-128"/>
              </a:rPr>
              <a:t>except</a:t>
            </a:r>
            <a:r>
              <a:rPr lang="en-US" altLang="x-none">
                <a:ea typeface="ＭＳ Ｐゴシック" charset="-128"/>
              </a:rPr>
              <a:t>), etc.</a:t>
            </a:r>
          </a:p>
          <a:p>
            <a:pPr eaLnBrk="1" hangingPunct="1"/>
            <a:r>
              <a:rPr lang="en-US" altLang="x-none">
                <a:ea typeface="ＭＳ Ｐゴシック" charset="-128"/>
              </a:rPr>
              <a:t>Content ≠ low frequency</a:t>
            </a:r>
          </a:p>
        </p:txBody>
      </p:sp>
      <p:graphicFrame>
        <p:nvGraphicFramePr>
          <p:cNvPr id="227332" name="Group 4"/>
          <p:cNvGraphicFramePr>
            <a:graphicFrameLocks noGrp="1"/>
          </p:cNvGraphicFramePr>
          <p:nvPr>
            <p:ph sz="half" idx="2"/>
          </p:nvPr>
        </p:nvGraphicFramePr>
        <p:xfrm>
          <a:off x="189003" y="3611880"/>
          <a:ext cx="6243742" cy="2834640"/>
        </p:xfrm>
        <a:graphic>
          <a:graphicData uri="http://schemas.openxmlformats.org/drawingml/2006/table">
            <a:tbl>
              <a:tblPr/>
              <a:tblGrid>
                <a:gridCol w="1220083">
                  <a:extLst>
                    <a:ext uri="{9D8B030D-6E8A-4147-A177-3AD203B41FA5}">
                      <a16:colId xmlns:a16="http://schemas.microsoft.com/office/drawing/2014/main" val="20000"/>
                    </a:ext>
                  </a:extLst>
                </a:gridCol>
                <a:gridCol w="1220082">
                  <a:extLst>
                    <a:ext uri="{9D8B030D-6E8A-4147-A177-3AD203B41FA5}">
                      <a16:colId xmlns:a16="http://schemas.microsoft.com/office/drawing/2014/main" val="20001"/>
                    </a:ext>
                  </a:extLst>
                </a:gridCol>
                <a:gridCol w="1218879">
                  <a:extLst>
                    <a:ext uri="{9D8B030D-6E8A-4147-A177-3AD203B41FA5}">
                      <a16:colId xmlns:a16="http://schemas.microsoft.com/office/drawing/2014/main" val="20002"/>
                    </a:ext>
                  </a:extLst>
                </a:gridCol>
                <a:gridCol w="1222493">
                  <a:extLst>
                    <a:ext uri="{9D8B030D-6E8A-4147-A177-3AD203B41FA5}">
                      <a16:colId xmlns:a16="http://schemas.microsoft.com/office/drawing/2014/main" val="20003"/>
                    </a:ext>
                  </a:extLst>
                </a:gridCol>
                <a:gridCol w="1362205">
                  <a:extLst>
                    <a:ext uri="{9D8B030D-6E8A-4147-A177-3AD203B41FA5}">
                      <a16:colId xmlns:a16="http://schemas.microsoft.com/office/drawing/2014/main" val="20004"/>
                    </a:ext>
                  </a:extLst>
                </a:gridCol>
              </a:tblGrid>
              <a:tr h="381000">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tx1"/>
                          </a:solidFill>
                          <a:effectLst/>
                          <a:latin typeface="Arial" charset="0"/>
                          <a:ea typeface="ＭＳ Ｐゴシック" charset="-128"/>
                        </a:rPr>
                        <a:t>+adapt</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tx1"/>
                          </a:solidFill>
                          <a:effectLst/>
                          <a:latin typeface="Arial" charset="0"/>
                          <a:ea typeface="ＭＳ Ｐゴシック" charset="-128"/>
                        </a:rPr>
                        <a:t>prior</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tx1"/>
                          </a:solidFill>
                          <a:effectLst/>
                          <a:latin typeface="Arial" charset="0"/>
                          <a:ea typeface="ＭＳ Ｐゴシック" charset="-128"/>
                        </a:rPr>
                        <a:t>−adapt</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tx1"/>
                          </a:solidFill>
                          <a:effectLst/>
                          <a:latin typeface="Arial" charset="0"/>
                          <a:ea typeface="ＭＳ Ｐゴシック" charset="-128"/>
                        </a:rPr>
                        <a:t>source</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400" b="1" i="0" u="none" strike="noStrike" cap="none" normalizeH="0" baseline="0">
                          <a:ln>
                            <a:noFill/>
                          </a:ln>
                          <a:solidFill>
                            <a:schemeClr val="tx1"/>
                          </a:solidFill>
                          <a:effectLst/>
                          <a:latin typeface="Arial" charset="0"/>
                          <a:ea typeface="ＭＳ Ｐゴシック" charset="-128"/>
                        </a:rPr>
                        <a:t>word</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2588">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0.27</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0.012</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0.0091</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AP90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dirty="0">
                          <a:ln>
                            <a:noFill/>
                          </a:ln>
                          <a:solidFill>
                            <a:schemeClr val="tx1"/>
                          </a:solidFill>
                          <a:effectLst/>
                          <a:latin typeface="Arial" charset="0"/>
                          <a:ea typeface="ＭＳ Ｐゴシック" charset="-128"/>
                        </a:rPr>
                        <a:t>Kennedy</a:t>
                      </a:r>
                      <a:endParaRPr kumimoji="0" lang="en-US" altLang="x-none" sz="20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381000">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0.40</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0.015</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0.0084</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AP91</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a:ln>
                            <a:noFill/>
                          </a:ln>
                          <a:solidFill>
                            <a:schemeClr val="tx1"/>
                          </a:solidFill>
                          <a:effectLst/>
                          <a:latin typeface="Arial" charset="0"/>
                          <a:ea typeface="ＭＳ Ｐゴシック" charset="-128"/>
                        </a:rPr>
                        <a:t>Kennedy</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81000">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0.32</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0.014</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0.0094</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AP93</a:t>
                      </a: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dirty="0">
                          <a:ln>
                            <a:noFill/>
                          </a:ln>
                          <a:solidFill>
                            <a:schemeClr val="tx1"/>
                          </a:solidFill>
                          <a:effectLst/>
                          <a:latin typeface="Arial" charset="0"/>
                          <a:ea typeface="ＭＳ Ｐゴシック" charset="-128"/>
                        </a:rPr>
                        <a:t>Kennedy</a:t>
                      </a:r>
                      <a:endParaRPr kumimoji="0" lang="en-US" altLang="x-none" sz="20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20663">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0.049</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0.016</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0.016</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AP90</a:t>
                      </a: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a:ln>
                            <a:noFill/>
                          </a:ln>
                          <a:solidFill>
                            <a:schemeClr val="tx1"/>
                          </a:solidFill>
                          <a:effectLst/>
                          <a:latin typeface="Arial" charset="0"/>
                          <a:ea typeface="ＭＳ Ｐゴシック" charset="-128"/>
                        </a:rPr>
                        <a:t>except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4"/>
                  </a:ext>
                </a:extLst>
              </a:tr>
              <a:tr h="220663">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0.048</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0.014</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0.014</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AP91</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a:ln>
                            <a:noFill/>
                          </a:ln>
                          <a:solidFill>
                            <a:schemeClr val="tx1"/>
                          </a:solidFill>
                          <a:effectLst/>
                          <a:latin typeface="Arial" charset="0"/>
                          <a:ea typeface="ＭＳ Ｐゴシック" charset="-128"/>
                        </a:rPr>
                        <a:t>except</a:t>
                      </a:r>
                      <a:endParaRPr kumimoji="0" lang="en-US" altLang="x-none" sz="2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220663">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0.048</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0.012</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0.012</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AP93</a:t>
                      </a:r>
                    </a:p>
                  </a:txBody>
                  <a:tcPr anchor="b" horzOverflow="overflow">
                    <a:lnL>
                      <a:noFill/>
                    </a:lnL>
                    <a:lnR>
                      <a:noFill/>
                    </a:lnR>
                    <a:lnT>
                      <a:noFill/>
                    </a:lnT>
                    <a:lnB>
                      <a:noFill/>
                    </a:lnB>
                    <a:lnTlToBr>
                      <a:noFill/>
                    </a:lnTlToBr>
                    <a:lnBlToTr>
                      <a:noFill/>
                    </a:lnBlToTr>
                    <a:noFill/>
                  </a:tcPr>
                </a:tc>
                <a:tc>
                  <a:txBody>
                    <a:bodyPr/>
                    <a:lstStyle>
                      <a:lvl1pPr marL="342900" indent="-342900"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x-none" sz="2000" b="0" i="1" u="none" strike="noStrike" cap="none" normalizeH="0" baseline="0" dirty="0">
                          <a:ln>
                            <a:noFill/>
                          </a:ln>
                          <a:solidFill>
                            <a:schemeClr val="tx1"/>
                          </a:solidFill>
                          <a:effectLst/>
                          <a:latin typeface="Arial" charset="0"/>
                          <a:ea typeface="ＭＳ Ｐゴシック" charset="-128"/>
                        </a:rPr>
                        <a:t>except</a:t>
                      </a:r>
                      <a:endParaRPr kumimoji="0" lang="en-US" altLang="x-none" sz="20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pic>
        <p:nvPicPr>
          <p:cNvPr id="3" name="Picture 2"/>
          <p:cNvPicPr>
            <a:picLocks noChangeAspect="1"/>
          </p:cNvPicPr>
          <p:nvPr/>
        </p:nvPicPr>
        <p:blipFill>
          <a:blip r:embed="rId3"/>
          <a:stretch>
            <a:fillRect/>
          </a:stretch>
        </p:blipFill>
        <p:spPr>
          <a:xfrm>
            <a:off x="6637996" y="3220853"/>
            <a:ext cx="5477804" cy="3526446"/>
          </a:xfrm>
          <a:prstGeom prst="rect">
            <a:avLst/>
          </a:prstGeom>
        </p:spPr>
      </p:pic>
      <p:sp>
        <p:nvSpPr>
          <p:cNvPr id="4" name="Rounded Rectangle 3"/>
          <p:cNvSpPr/>
          <p:nvPr/>
        </p:nvSpPr>
        <p:spPr>
          <a:xfrm>
            <a:off x="7323186" y="3725481"/>
            <a:ext cx="2335913" cy="2415773"/>
          </a:xfrm>
          <a:prstGeom prst="round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ltLang="x-none"/>
              <a:t>9/15/17</a:t>
            </a:r>
            <a:endParaRPr lang="x-none" altLang="x-none"/>
          </a:p>
        </p:txBody>
      </p:sp>
    </p:spTree>
    <p:extLst>
      <p:ext uri="{BB962C8B-B14F-4D97-AF65-F5344CB8AC3E}">
        <p14:creationId xmlns:p14="http://schemas.microsoft.com/office/powerpoint/2010/main" val="414097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x-none">
                <a:ea typeface="ＭＳ Ｐゴシック" charset="-128"/>
              </a:rPr>
              <a:t>Adaptation Conclusions</a:t>
            </a:r>
          </a:p>
        </p:txBody>
      </p:sp>
      <p:sp>
        <p:nvSpPr>
          <p:cNvPr id="70659" name="Rectangle 3"/>
          <p:cNvSpPr>
            <a:spLocks noGrp="1" noChangeArrowheads="1"/>
          </p:cNvSpPr>
          <p:nvPr>
            <p:ph type="body" idx="1"/>
          </p:nvPr>
        </p:nvSpPr>
        <p:spPr/>
        <p:txBody>
          <a:bodyPr/>
          <a:lstStyle/>
          <a:p>
            <a:pPr marL="990600" lvl="1" indent="-533400">
              <a:buFontTx/>
              <a:buAutoNum type="arabicPeriod"/>
            </a:pPr>
            <a:r>
              <a:rPr lang="en-US" altLang="x-none" dirty="0">
                <a:ea typeface="ＭＳ Ｐゴシック" charset="-128"/>
              </a:rPr>
              <a:t>Large magnitude (p/2 &gt;&gt; p</a:t>
            </a:r>
            <a:r>
              <a:rPr lang="en-US" altLang="x-none" baseline="30000" dirty="0">
                <a:ea typeface="ＭＳ Ｐゴシック" charset="-128"/>
              </a:rPr>
              <a:t>2</a:t>
            </a:r>
            <a:r>
              <a:rPr lang="en-US" altLang="x-none" dirty="0">
                <a:ea typeface="ＭＳ Ｐゴシック" charset="-128"/>
              </a:rPr>
              <a:t>); </a:t>
            </a:r>
            <a:r>
              <a:rPr lang="en-US" altLang="x-none" i="1" u="sng" dirty="0">
                <a:ea typeface="ＭＳ Ｐゴシック" charset="-128"/>
              </a:rPr>
              <a:t>big</a:t>
            </a:r>
            <a:r>
              <a:rPr lang="en-US" altLang="x-none" dirty="0">
                <a:ea typeface="ＭＳ Ｐゴシック" charset="-128"/>
              </a:rPr>
              <a:t> quantity discounts</a:t>
            </a:r>
          </a:p>
          <a:p>
            <a:pPr marL="990600" lvl="1" indent="-533400">
              <a:buFontTx/>
              <a:buAutoNum type="arabicPeriod"/>
            </a:pPr>
            <a:r>
              <a:rPr lang="en-US" altLang="x-none" dirty="0">
                <a:ea typeface="ＭＳ Ｐゴシック" charset="-128"/>
              </a:rPr>
              <a:t>Distinctive shape</a:t>
            </a:r>
          </a:p>
          <a:p>
            <a:pPr marL="1371600" lvl="2" indent="-457200"/>
            <a:r>
              <a:rPr lang="en-US" altLang="x-none" dirty="0">
                <a:ea typeface="ＭＳ Ｐゴシック" charset="-128"/>
              </a:rPr>
              <a:t>1</a:t>
            </a:r>
            <a:r>
              <a:rPr lang="en-US" altLang="x-none" baseline="30000" dirty="0">
                <a:ea typeface="ＭＳ Ｐゴシック" charset="-128"/>
              </a:rPr>
              <a:t>st</a:t>
            </a:r>
            <a:r>
              <a:rPr lang="en-US" altLang="x-none" dirty="0">
                <a:ea typeface="ＭＳ Ｐゴシック" charset="-128"/>
              </a:rPr>
              <a:t> mention depends on </a:t>
            </a:r>
            <a:r>
              <a:rPr lang="en-US" altLang="x-none" dirty="0" err="1">
                <a:ea typeface="ＭＳ Ｐゴシック" charset="-128"/>
              </a:rPr>
              <a:t>freq</a:t>
            </a:r>
            <a:endParaRPr lang="en-US" altLang="x-none" dirty="0">
              <a:ea typeface="ＭＳ Ｐゴシック" charset="-128"/>
            </a:endParaRPr>
          </a:p>
          <a:p>
            <a:pPr marL="1371600" lvl="2" indent="-457200"/>
            <a:r>
              <a:rPr lang="en-US" altLang="x-none" dirty="0">
                <a:ea typeface="ＭＳ Ｐゴシック" charset="-128"/>
              </a:rPr>
              <a:t>2</a:t>
            </a:r>
            <a:r>
              <a:rPr lang="en-US" altLang="x-none" baseline="30000" dirty="0">
                <a:ea typeface="ＭＳ Ｐゴシック" charset="-128"/>
              </a:rPr>
              <a:t>nd</a:t>
            </a:r>
            <a:r>
              <a:rPr lang="en-US" altLang="x-none" dirty="0">
                <a:ea typeface="ＭＳ Ｐゴシック" charset="-128"/>
              </a:rPr>
              <a:t> does not</a:t>
            </a:r>
          </a:p>
          <a:p>
            <a:pPr marL="1371600" lvl="2" indent="-457200"/>
            <a:r>
              <a:rPr lang="en-US" altLang="x-none" dirty="0">
                <a:ea typeface="ＭＳ Ｐゴシック" charset="-128"/>
              </a:rPr>
              <a:t>Priming: between 1</a:t>
            </a:r>
            <a:r>
              <a:rPr lang="en-US" altLang="x-none" baseline="30000" dirty="0">
                <a:ea typeface="ＭＳ Ｐゴシック" charset="-128"/>
              </a:rPr>
              <a:t>st</a:t>
            </a:r>
            <a:r>
              <a:rPr lang="en-US" altLang="x-none" dirty="0">
                <a:ea typeface="ＭＳ Ｐゴシック" charset="-128"/>
              </a:rPr>
              <a:t> mention and 2</a:t>
            </a:r>
            <a:r>
              <a:rPr lang="en-US" altLang="x-none" baseline="30000" dirty="0">
                <a:ea typeface="ＭＳ Ｐゴシック" charset="-128"/>
              </a:rPr>
              <a:t>nd</a:t>
            </a:r>
          </a:p>
          <a:p>
            <a:pPr marL="990600" lvl="1" indent="-533400">
              <a:buFontTx/>
              <a:buAutoNum type="arabicPeriod"/>
            </a:pPr>
            <a:r>
              <a:rPr lang="en-US" altLang="x-none" dirty="0">
                <a:ea typeface="ＭＳ Ｐゴシック" charset="-128"/>
              </a:rPr>
              <a:t>Lexical: </a:t>
            </a:r>
          </a:p>
          <a:p>
            <a:pPr marL="1371600" lvl="2" indent="-457200">
              <a:buFontTx/>
              <a:buChar char="–"/>
            </a:pPr>
            <a:r>
              <a:rPr lang="en-US" altLang="x-none" dirty="0">
                <a:ea typeface="ＭＳ Ｐゴシック" charset="-128"/>
              </a:rPr>
              <a:t>Independence assumptions aren’t bad for meaningless random strings, function words, common first names, etc.</a:t>
            </a:r>
          </a:p>
          <a:p>
            <a:pPr marL="1371600" lvl="2" indent="-457200">
              <a:buFontTx/>
              <a:buChar char="–"/>
            </a:pPr>
            <a:r>
              <a:rPr lang="en-US" altLang="x-none" dirty="0">
                <a:ea typeface="ＭＳ Ｐゴシック" charset="-128"/>
              </a:rPr>
              <a:t>More adaptation for content words (good keywords, OOV)</a:t>
            </a:r>
          </a:p>
          <a:p>
            <a:pPr marL="609600" indent="-609600"/>
            <a:endParaRPr lang="en-US" altLang="x-none" dirty="0">
              <a:ea typeface="ＭＳ Ｐゴシック" charset="-128"/>
            </a:endParaRPr>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112356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Word Association Norms, Mutual Information and Lexicography</a:t>
            </a:r>
          </a:p>
        </p:txBody>
      </p:sp>
      <p:sp>
        <p:nvSpPr>
          <p:cNvPr id="3" name="Subtitle 2"/>
          <p:cNvSpPr>
            <a:spLocks noGrp="1"/>
          </p:cNvSpPr>
          <p:nvPr>
            <p:ph type="subTitle" idx="1"/>
          </p:nvPr>
        </p:nvSpPr>
        <p:spPr/>
        <p:txBody>
          <a:bodyPr/>
          <a:lstStyle/>
          <a:p>
            <a:endParaRPr lang="en-US"/>
          </a:p>
        </p:txBody>
      </p:sp>
      <p:sp>
        <p:nvSpPr>
          <p:cNvPr id="4" name="Date Placeholder 3"/>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454123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cstate="print"/>
          <a:srcRect l="51786" t="28294" r="31206" b="32822"/>
          <a:stretch/>
        </p:blipFill>
        <p:spPr bwMode="auto">
          <a:xfrm>
            <a:off x="0" y="-114420"/>
            <a:ext cx="5868528" cy="4318359"/>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l="63928" t="32178" r="28215" b="43412"/>
          <a:stretch>
            <a:fillRect/>
          </a:stretch>
        </p:blipFill>
        <p:spPr bwMode="auto">
          <a:xfrm>
            <a:off x="5333836" y="0"/>
            <a:ext cx="6800654" cy="6800654"/>
          </a:xfrm>
          <a:prstGeom prst="rect">
            <a:avLst/>
          </a:prstGeom>
          <a:noFill/>
          <a:ln w="9525">
            <a:noFill/>
            <a:miter lim="800000"/>
            <a:headEnd/>
            <a:tailEnd/>
          </a:ln>
        </p:spPr>
      </p:pic>
      <p:pic>
        <p:nvPicPr>
          <p:cNvPr id="2052" name="Picture 4" descr="Picture"/>
          <p:cNvPicPr>
            <a:picLocks noChangeAspect="1" noChangeArrowheads="1"/>
          </p:cNvPicPr>
          <p:nvPr/>
        </p:nvPicPr>
        <p:blipFill>
          <a:blip r:embed="rId4" cstate="print"/>
          <a:srcRect/>
          <a:stretch>
            <a:fillRect/>
          </a:stretch>
        </p:blipFill>
        <p:spPr bwMode="auto">
          <a:xfrm>
            <a:off x="167951" y="860661"/>
            <a:ext cx="4564994" cy="5939993"/>
          </a:xfrm>
          <a:prstGeom prst="rect">
            <a:avLst/>
          </a:prstGeom>
          <a:noFill/>
        </p:spPr>
      </p:pic>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443430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Picture 21.png"/>
          <p:cNvPicPr>
            <a:picLocks noChangeAspect="1"/>
          </p:cNvPicPr>
          <p:nvPr/>
        </p:nvPicPr>
        <p:blipFill>
          <a:blip r:embed="rId3" cstate="print"/>
          <a:stretch>
            <a:fillRect/>
          </a:stretch>
        </p:blipFill>
        <p:spPr>
          <a:xfrm>
            <a:off x="7086601" y="1295400"/>
            <a:ext cx="7945821" cy="6858000"/>
          </a:xfrm>
          <a:prstGeom prst="rect">
            <a:avLst/>
          </a:prstGeom>
          <a:ln w="38100">
            <a:noFill/>
          </a:ln>
        </p:spPr>
      </p:pic>
      <p:pic>
        <p:nvPicPr>
          <p:cNvPr id="16" name="Picture 15" descr="Picture 18.png"/>
          <p:cNvPicPr>
            <a:picLocks noChangeAspect="1"/>
          </p:cNvPicPr>
          <p:nvPr/>
        </p:nvPicPr>
        <p:blipFill>
          <a:blip r:embed="rId4" cstate="print"/>
          <a:stretch>
            <a:fillRect/>
          </a:stretch>
        </p:blipFill>
        <p:spPr>
          <a:xfrm>
            <a:off x="1676400" y="1257770"/>
            <a:ext cx="5503172" cy="5600230"/>
          </a:xfrm>
          <a:prstGeom prst="rect">
            <a:avLst/>
          </a:prstGeom>
        </p:spPr>
      </p:pic>
      <p:sp>
        <p:nvSpPr>
          <p:cNvPr id="2" name="Title 1"/>
          <p:cNvSpPr>
            <a:spLocks noGrp="1"/>
          </p:cNvSpPr>
          <p:nvPr>
            <p:ph type="title"/>
          </p:nvPr>
        </p:nvSpPr>
        <p:spPr>
          <a:xfrm>
            <a:off x="838200" y="365125"/>
            <a:ext cx="7407350" cy="892645"/>
          </a:xfrm>
          <a:solidFill>
            <a:srgbClr val="FFFF00"/>
          </a:solidFill>
        </p:spPr>
        <p:txBody>
          <a:bodyPr>
            <a:normAutofit/>
          </a:bodyPr>
          <a:lstStyle/>
          <a:p>
            <a:r>
              <a:rPr lang="en-US" dirty="0"/>
              <a:t>There is no data like more data</a:t>
            </a:r>
          </a:p>
        </p:txBody>
      </p:sp>
      <p:sp>
        <p:nvSpPr>
          <p:cNvPr id="8" name="Date Placeholder 1"/>
          <p:cNvSpPr>
            <a:spLocks noGrp="1"/>
          </p:cNvSpPr>
          <p:nvPr>
            <p:ph type="dt" sz="half" idx="10"/>
          </p:nvPr>
        </p:nvSpPr>
        <p:spPr/>
        <p:txBody>
          <a:bodyPr/>
          <a:lstStyle/>
          <a:p>
            <a:r>
              <a:rPr lang="en-US"/>
              <a:t>9/15/17</a:t>
            </a:r>
          </a:p>
        </p:txBody>
      </p:sp>
      <p:sp>
        <p:nvSpPr>
          <p:cNvPr id="12" name="AutoShape 5"/>
          <p:cNvSpPr>
            <a:spLocks noChangeArrowheads="1"/>
          </p:cNvSpPr>
          <p:nvPr/>
        </p:nvSpPr>
        <p:spPr bwMode="auto">
          <a:xfrm>
            <a:off x="7543800" y="3733800"/>
            <a:ext cx="2438400" cy="923330"/>
          </a:xfrm>
          <a:prstGeom prst="wedgeRectCallout">
            <a:avLst>
              <a:gd name="adj1" fmla="val 24891"/>
              <a:gd name="adj2" fmla="val -152677"/>
            </a:avLst>
          </a:prstGeom>
          <a:solidFill>
            <a:schemeClr val="accent4"/>
          </a:solidFill>
          <a:ln w="9525">
            <a:noFill/>
            <a:miter lim="800000"/>
            <a:headEnd/>
            <a:tailEnd/>
          </a:ln>
          <a:effectLst/>
        </p:spPr>
        <p:txBody>
          <a:bodyPr>
            <a:prstTxWarp prst="textNoShape">
              <a:avLst/>
            </a:prstTxWarp>
            <a:spAutoFit/>
          </a:bodyPr>
          <a:lstStyle/>
          <a:p>
            <a:pPr algn="ctr"/>
            <a:r>
              <a:rPr lang="en-US" dirty="0">
                <a:ea typeface="Arial" pitchFamily="-65" charset="0"/>
                <a:cs typeface="Arial" pitchFamily="-65" charset="0"/>
              </a:rPr>
              <a:t>Counts are growing 1000x per decade</a:t>
            </a:r>
          </a:p>
          <a:p>
            <a:pPr algn="ctr"/>
            <a:r>
              <a:rPr lang="en-US" dirty="0">
                <a:ea typeface="Arial" pitchFamily="-65" charset="0"/>
                <a:cs typeface="Arial" pitchFamily="-65" charset="0"/>
              </a:rPr>
              <a:t>(same as disks)</a:t>
            </a:r>
            <a:endParaRPr lang="en-US" sz="1100" dirty="0">
              <a:ea typeface="Arial" pitchFamily="-65" charset="0"/>
              <a:cs typeface="Arial" pitchFamily="-65" charset="0"/>
            </a:endParaRPr>
          </a:p>
        </p:txBody>
      </p:sp>
      <p:sp>
        <p:nvSpPr>
          <p:cNvPr id="14" name="AutoShape 5"/>
          <p:cNvSpPr>
            <a:spLocks noChangeArrowheads="1"/>
          </p:cNvSpPr>
          <p:nvPr/>
        </p:nvSpPr>
        <p:spPr bwMode="auto">
          <a:xfrm>
            <a:off x="7467600" y="5029200"/>
            <a:ext cx="2438400" cy="707886"/>
          </a:xfrm>
          <a:prstGeom prst="wedgeRectCallout">
            <a:avLst>
              <a:gd name="adj1" fmla="val 20456"/>
              <a:gd name="adj2" fmla="val -97048"/>
            </a:avLst>
          </a:prstGeom>
          <a:solidFill>
            <a:srgbClr val="FFFF00"/>
          </a:solidFill>
          <a:ln w="9525">
            <a:noFill/>
            <a:miter lim="800000"/>
            <a:headEnd/>
            <a:tailEnd/>
          </a:ln>
          <a:effectLst/>
        </p:spPr>
        <p:txBody>
          <a:bodyPr>
            <a:prstTxWarp prst="textNoShape">
              <a:avLst/>
            </a:prstTxWarp>
            <a:spAutoFit/>
          </a:bodyPr>
          <a:lstStyle/>
          <a:p>
            <a:pPr algn="ctr"/>
            <a:r>
              <a:rPr lang="en-US" sz="2000" dirty="0">
                <a:ea typeface="Arial" pitchFamily="-65" charset="0"/>
                <a:cs typeface="Arial" pitchFamily="-65" charset="0"/>
              </a:rPr>
              <a:t>Rising Tide of Data Lifts All Boats</a:t>
            </a:r>
            <a:endParaRPr lang="en-US" dirty="0">
              <a:ea typeface="Arial" pitchFamily="-65" charset="0"/>
              <a:cs typeface="Arial" pitchFamily="-65" charset="0"/>
            </a:endParaRPr>
          </a:p>
        </p:txBody>
      </p:sp>
      <p:sp>
        <p:nvSpPr>
          <p:cNvPr id="20" name="AutoShape 5"/>
          <p:cNvSpPr>
            <a:spLocks noChangeArrowheads="1"/>
          </p:cNvSpPr>
          <p:nvPr/>
        </p:nvSpPr>
        <p:spPr bwMode="auto">
          <a:xfrm>
            <a:off x="7543800" y="3733800"/>
            <a:ext cx="2438400" cy="923330"/>
          </a:xfrm>
          <a:prstGeom prst="wedgeRectCallout">
            <a:avLst>
              <a:gd name="adj1" fmla="val -117701"/>
              <a:gd name="adj2" fmla="val -175377"/>
            </a:avLst>
          </a:prstGeom>
          <a:solidFill>
            <a:schemeClr val="accent4"/>
          </a:solidFill>
          <a:ln w="9525">
            <a:noFill/>
            <a:miter lim="800000"/>
            <a:headEnd/>
            <a:tailEnd/>
          </a:ln>
          <a:effectLst/>
        </p:spPr>
        <p:txBody>
          <a:bodyPr>
            <a:prstTxWarp prst="textNoShape">
              <a:avLst/>
            </a:prstTxWarp>
            <a:spAutoFit/>
          </a:bodyPr>
          <a:lstStyle/>
          <a:p>
            <a:pPr algn="ctr"/>
            <a:r>
              <a:rPr lang="en-US" dirty="0">
                <a:ea typeface="Arial" pitchFamily="-65" charset="0"/>
                <a:cs typeface="Arial" pitchFamily="-65" charset="0"/>
              </a:rPr>
              <a:t>Counts are growing 1000x per decade</a:t>
            </a:r>
          </a:p>
          <a:p>
            <a:pPr algn="ctr"/>
            <a:r>
              <a:rPr lang="en-US" dirty="0">
                <a:ea typeface="Arial" pitchFamily="-65" charset="0"/>
                <a:cs typeface="Arial" pitchFamily="-65" charset="0"/>
              </a:rPr>
              <a:t>(same as disks)</a:t>
            </a:r>
            <a:endParaRPr lang="en-US" sz="1100" dirty="0">
              <a:ea typeface="Arial" pitchFamily="-65" charset="0"/>
              <a:cs typeface="Arial" pitchFamily="-65" charset="0"/>
            </a:endParaRPr>
          </a:p>
        </p:txBody>
      </p:sp>
    </p:spTree>
    <p:extLst>
      <p:ext uri="{BB962C8B-B14F-4D97-AF65-F5344CB8AC3E}">
        <p14:creationId xmlns:p14="http://schemas.microsoft.com/office/powerpoint/2010/main" val="205968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lide(fromBottom)">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slide(fromBottom)">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880190" y="6176963"/>
            <a:ext cx="7510485" cy="591805"/>
          </a:xfrm>
        </p:spPr>
        <p:txBody>
          <a:bodyPr>
            <a:normAutofit/>
          </a:bodyPr>
          <a:lstStyle/>
          <a:p>
            <a:r>
              <a:rPr lang="en-US" sz="2800" dirty="0">
                <a:hlinkClick r:id="rId2"/>
              </a:rPr>
              <a:t>http://www.lrec-conf.org/lrec2004/doc/jelinek.pdf</a:t>
            </a:r>
            <a:r>
              <a:rPr lang="en-US" sz="2800" dirty="0"/>
              <a:t> </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971" y="195800"/>
            <a:ext cx="9483153" cy="5981163"/>
          </a:xfrm>
        </p:spPr>
      </p:pic>
      <p:sp>
        <p:nvSpPr>
          <p:cNvPr id="5" name="Date Placeholder 4"/>
          <p:cNvSpPr>
            <a:spLocks noGrp="1"/>
          </p:cNvSpPr>
          <p:nvPr>
            <p:ph type="dt" sz="half" idx="10"/>
          </p:nvPr>
        </p:nvSpPr>
        <p:spPr/>
        <p:txBody>
          <a:bodyPr/>
          <a:lstStyle/>
          <a:p>
            <a:r>
              <a:rPr lang="en-US"/>
              <a:t>9/15/17</a:t>
            </a:r>
          </a:p>
        </p:txBody>
      </p:sp>
      <p:sp>
        <p:nvSpPr>
          <p:cNvPr id="11" name="Rounded Rectangle 10"/>
          <p:cNvSpPr/>
          <p:nvPr/>
        </p:nvSpPr>
        <p:spPr>
          <a:xfrm>
            <a:off x="1178086" y="148506"/>
            <a:ext cx="9548037" cy="5895039"/>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57821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t>9/15/17</a:t>
            </a:r>
          </a:p>
        </p:txBody>
      </p:sp>
      <p:pic>
        <p:nvPicPr>
          <p:cNvPr id="7" name="Content Placeholder 6"/>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892595" y="45256"/>
            <a:ext cx="8263624" cy="6676219"/>
          </a:xfrm>
        </p:spPr>
      </p:pic>
    </p:spTree>
    <p:extLst>
      <p:ext uri="{BB962C8B-B14F-4D97-AF65-F5344CB8AC3E}">
        <p14:creationId xmlns:p14="http://schemas.microsoft.com/office/powerpoint/2010/main" val="1149720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3"/>
          <p:cNvSpPr>
            <a:spLocks noGrp="1"/>
          </p:cNvSpPr>
          <p:nvPr>
            <p:ph type="dt" sz="half" idx="10"/>
          </p:nvPr>
        </p:nvSpPr>
        <p:spPr/>
        <p:txBody>
          <a:bodyPr/>
          <a:lstStyle/>
          <a:p>
            <a:pPr>
              <a:defRPr/>
            </a:pPr>
            <a:r>
              <a:rPr lang="en-US"/>
              <a:t>9/15/17</a:t>
            </a:r>
          </a:p>
        </p:txBody>
      </p:sp>
      <p:sp>
        <p:nvSpPr>
          <p:cNvPr id="119810" name="Rectangle 2"/>
          <p:cNvSpPr>
            <a:spLocks noGrp="1"/>
          </p:cNvSpPr>
          <p:nvPr>
            <p:ph type="title"/>
          </p:nvPr>
        </p:nvSpPr>
        <p:spPr/>
        <p:txBody>
          <a:bodyPr>
            <a:normAutofit/>
          </a:bodyPr>
          <a:lstStyle/>
          <a:p>
            <a:r>
              <a:rPr lang="en-US" sz="4000"/>
              <a:t>“</a:t>
            </a:r>
            <a:r>
              <a:rPr lang="en-US" sz="4000" i="1"/>
              <a:t>It never pays to think until you’ve run out of data</a:t>
            </a:r>
            <a:r>
              <a:rPr lang="en-US" sz="4000"/>
              <a:t>” – Eric Brill</a:t>
            </a:r>
          </a:p>
        </p:txBody>
      </p:sp>
      <p:pic>
        <p:nvPicPr>
          <p:cNvPr id="119811" name="Picture 3" descr="Figure2"/>
          <p:cNvPicPr>
            <a:picLocks noGrp="1" noChangeAspect="1" noChangeArrowheads="1"/>
          </p:cNvPicPr>
          <p:nvPr>
            <p:ph idx="1"/>
          </p:nvPr>
        </p:nvPicPr>
        <p:blipFill>
          <a:blip r:embed="rId3" cstate="print"/>
          <a:srcRect/>
          <a:stretch>
            <a:fillRect/>
          </a:stretch>
        </p:blipFill>
        <p:spPr>
          <a:xfrm>
            <a:off x="2743200" y="1447801"/>
            <a:ext cx="6324600" cy="5059363"/>
          </a:xfrm>
          <a:noFill/>
          <a:ln/>
        </p:spPr>
      </p:pic>
      <p:sp>
        <p:nvSpPr>
          <p:cNvPr id="119812" name="Text Box 4"/>
          <p:cNvSpPr txBox="1">
            <a:spLocks noChangeArrowheads="1"/>
          </p:cNvSpPr>
          <p:nvPr/>
        </p:nvSpPr>
        <p:spPr bwMode="auto">
          <a:xfrm>
            <a:off x="3352801" y="1828800"/>
            <a:ext cx="5084763" cy="304800"/>
          </a:xfrm>
          <a:prstGeom prst="rect">
            <a:avLst/>
          </a:prstGeom>
          <a:noFill/>
          <a:ln w="9525">
            <a:noFill/>
            <a:miter lim="800000"/>
            <a:headEnd/>
            <a:tailEnd/>
          </a:ln>
          <a:effectLst/>
        </p:spPr>
        <p:txBody>
          <a:bodyPr wrap="none">
            <a:spAutoFit/>
          </a:bodyPr>
          <a:lstStyle/>
          <a:p>
            <a:pPr algn="ctr"/>
            <a:r>
              <a:rPr lang="en-US" sz="1400">
                <a:latin typeface="Times New Roman" pitchFamily="18" charset="0"/>
              </a:rPr>
              <a:t>Banko &amp; Brill:  Mitigating the Paucity-of-Data Problem (HLT 2001)</a:t>
            </a:r>
          </a:p>
        </p:txBody>
      </p:sp>
      <p:sp>
        <p:nvSpPr>
          <p:cNvPr id="119813" name="AutoShape 5"/>
          <p:cNvSpPr>
            <a:spLocks noChangeArrowheads="1"/>
          </p:cNvSpPr>
          <p:nvPr/>
        </p:nvSpPr>
        <p:spPr bwMode="auto">
          <a:xfrm>
            <a:off x="2971800" y="5257800"/>
            <a:ext cx="6172200" cy="1264980"/>
          </a:xfrm>
          <a:prstGeom prst="cloudCallout">
            <a:avLst>
              <a:gd name="adj1" fmla="val -1259"/>
              <a:gd name="adj2" fmla="val -153245"/>
            </a:avLst>
          </a:prstGeom>
          <a:solidFill>
            <a:srgbClr val="CC0000"/>
          </a:solidFill>
          <a:ln w="9525">
            <a:solidFill>
              <a:schemeClr val="tx1"/>
            </a:solidFill>
            <a:round/>
            <a:headEnd/>
            <a:tailEnd/>
          </a:ln>
          <a:effectLst/>
        </p:spPr>
        <p:txBody>
          <a:bodyPr>
            <a:spAutoFit/>
          </a:bodyPr>
          <a:lstStyle/>
          <a:p>
            <a:pPr algn="ctr"/>
            <a:r>
              <a:rPr lang="en-US" sz="2400" b="1">
                <a:solidFill>
                  <a:srgbClr val="FFFF00"/>
                </a:solidFill>
              </a:rPr>
              <a:t>Fire everybody and </a:t>
            </a:r>
          </a:p>
          <a:p>
            <a:pPr algn="ctr"/>
            <a:r>
              <a:rPr lang="en-US" sz="2400" b="1">
                <a:solidFill>
                  <a:srgbClr val="FFFF00"/>
                </a:solidFill>
              </a:rPr>
              <a:t>spend the money on data</a:t>
            </a:r>
          </a:p>
        </p:txBody>
      </p:sp>
      <p:sp>
        <p:nvSpPr>
          <p:cNvPr id="119814" name="AutoShape 6"/>
          <p:cNvSpPr>
            <a:spLocks noChangeArrowheads="1"/>
          </p:cNvSpPr>
          <p:nvPr/>
        </p:nvSpPr>
        <p:spPr bwMode="auto">
          <a:xfrm>
            <a:off x="8534400" y="3200400"/>
            <a:ext cx="2238508" cy="830997"/>
          </a:xfrm>
          <a:prstGeom prst="wedgeRectCallout">
            <a:avLst>
              <a:gd name="adj1" fmla="val -87693"/>
              <a:gd name="adj2" fmla="val -43449"/>
            </a:avLst>
          </a:prstGeom>
          <a:solidFill>
            <a:srgbClr val="FFFF00"/>
          </a:solidFill>
          <a:ln w="9525">
            <a:solidFill>
              <a:schemeClr val="tx1"/>
            </a:solidFill>
            <a:miter lim="800000"/>
            <a:headEnd/>
            <a:tailEnd/>
          </a:ln>
          <a:effectLst/>
        </p:spPr>
        <p:txBody>
          <a:bodyPr wrap="square">
            <a:spAutoFit/>
          </a:bodyPr>
          <a:lstStyle/>
          <a:p>
            <a:pPr algn="ctr"/>
            <a:r>
              <a:rPr lang="en-US" sz="2400" dirty="0"/>
              <a:t>There is no data like more data</a:t>
            </a:r>
          </a:p>
        </p:txBody>
      </p:sp>
      <p:sp>
        <p:nvSpPr>
          <p:cNvPr id="119815" name="AutoShape 7"/>
          <p:cNvSpPr>
            <a:spLocks noChangeArrowheads="1"/>
          </p:cNvSpPr>
          <p:nvPr/>
        </p:nvSpPr>
        <p:spPr bwMode="auto">
          <a:xfrm>
            <a:off x="1752600" y="2438400"/>
            <a:ext cx="2362200" cy="831850"/>
          </a:xfrm>
          <a:prstGeom prst="wedgeRectCallout">
            <a:avLst>
              <a:gd name="adj1" fmla="val 54435"/>
              <a:gd name="adj2" fmla="val 89315"/>
            </a:avLst>
          </a:prstGeom>
          <a:solidFill>
            <a:srgbClr val="FFFF00"/>
          </a:solidFill>
          <a:ln w="9525">
            <a:solidFill>
              <a:schemeClr val="tx1"/>
            </a:solidFill>
            <a:miter lim="800000"/>
            <a:headEnd/>
            <a:tailEnd/>
          </a:ln>
          <a:effectLst/>
        </p:spPr>
        <p:txBody>
          <a:bodyPr>
            <a:spAutoFit/>
          </a:bodyPr>
          <a:lstStyle/>
          <a:p>
            <a:pPr algn="ctr"/>
            <a:r>
              <a:rPr lang="en-US" sz="2400"/>
              <a:t>No consistently</a:t>
            </a:r>
          </a:p>
          <a:p>
            <a:pPr algn="ctr"/>
            <a:r>
              <a:rPr lang="en-US" sz="2400"/>
              <a:t>best learner</a:t>
            </a:r>
          </a:p>
        </p:txBody>
      </p:sp>
      <p:sp>
        <p:nvSpPr>
          <p:cNvPr id="119816" name="AutoShape 8"/>
          <p:cNvSpPr>
            <a:spLocks noChangeArrowheads="1"/>
          </p:cNvSpPr>
          <p:nvPr/>
        </p:nvSpPr>
        <p:spPr bwMode="auto">
          <a:xfrm rot="16200000">
            <a:off x="9453563" y="4735512"/>
            <a:ext cx="3505200" cy="466725"/>
          </a:xfrm>
          <a:prstGeom prst="wedgeRectCallout">
            <a:avLst>
              <a:gd name="adj1" fmla="val -24005"/>
              <a:gd name="adj2" fmla="val -406604"/>
            </a:avLst>
          </a:prstGeom>
          <a:solidFill>
            <a:srgbClr val="FFC000"/>
          </a:solidFill>
          <a:ln w="9525">
            <a:solidFill>
              <a:schemeClr val="tx1"/>
            </a:solidFill>
            <a:miter lim="800000"/>
            <a:headEnd/>
            <a:tailEnd/>
          </a:ln>
          <a:effectLst/>
        </p:spPr>
        <p:txBody>
          <a:bodyPr>
            <a:spAutoFit/>
          </a:bodyPr>
          <a:lstStyle/>
          <a:p>
            <a:pPr algn="ctr"/>
            <a:r>
              <a:rPr lang="en-US" sz="2400"/>
              <a:t>Quoted out of context</a:t>
            </a:r>
          </a:p>
        </p:txBody>
      </p:sp>
      <p:sp>
        <p:nvSpPr>
          <p:cNvPr id="119817" name="AutoShape 9"/>
          <p:cNvSpPr>
            <a:spLocks noChangeArrowheads="1"/>
          </p:cNvSpPr>
          <p:nvPr/>
        </p:nvSpPr>
        <p:spPr bwMode="auto">
          <a:xfrm>
            <a:off x="3962400" y="1447800"/>
            <a:ext cx="6477000" cy="831850"/>
          </a:xfrm>
          <a:prstGeom prst="wedgeRectCallout">
            <a:avLst>
              <a:gd name="adj1" fmla="val -12255"/>
              <a:gd name="adj2" fmla="val 95037"/>
            </a:avLst>
          </a:prstGeom>
          <a:solidFill>
            <a:srgbClr val="FFFF00"/>
          </a:solidFill>
          <a:ln w="9525">
            <a:solidFill>
              <a:schemeClr val="tx1"/>
            </a:solidFill>
            <a:miter lim="800000"/>
            <a:headEnd/>
            <a:tailEnd/>
          </a:ln>
          <a:effectLst/>
        </p:spPr>
        <p:txBody>
          <a:bodyPr>
            <a:spAutoFit/>
          </a:bodyPr>
          <a:lstStyle/>
          <a:p>
            <a:pPr algn="ctr"/>
            <a:r>
              <a:rPr lang="en-US" sz="2400"/>
              <a:t>Moore’s Law Constant:</a:t>
            </a:r>
          </a:p>
          <a:p>
            <a:pPr algn="ctr"/>
            <a:r>
              <a:rPr lang="en-US" sz="2400"/>
              <a:t>Data Collection Rates </a:t>
            </a:r>
            <a:r>
              <a:rPr lang="en-US" sz="2400">
                <a:sym typeface="Wingdings" pitchFamily="2" charset="2"/>
              </a:rPr>
              <a:t> Improvement Rates </a:t>
            </a:r>
            <a:endParaRPr lang="en-US" sz="2400"/>
          </a:p>
        </p:txBody>
      </p:sp>
    </p:spTree>
    <p:extLst>
      <p:ext uri="{BB962C8B-B14F-4D97-AF65-F5344CB8AC3E}">
        <p14:creationId xmlns:p14="http://schemas.microsoft.com/office/powerpoint/2010/main" val="3420456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19815"/>
                                        </p:tgtEl>
                                        <p:attrNameLst>
                                          <p:attrName>style.visibility</p:attrName>
                                        </p:attrNameLst>
                                      </p:cBhvr>
                                      <p:to>
                                        <p:strVal val="visible"/>
                                      </p:to>
                                    </p:set>
                                    <p:animEffect transition="in" filter="slide(fromLeft)">
                                      <p:cBhvr>
                                        <p:cTn id="7" dur="500"/>
                                        <p:tgtEl>
                                          <p:spTgt spid="11981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19814"/>
                                        </p:tgtEl>
                                        <p:attrNameLst>
                                          <p:attrName>style.visibility</p:attrName>
                                        </p:attrNameLst>
                                      </p:cBhvr>
                                      <p:to>
                                        <p:strVal val="visible"/>
                                      </p:to>
                                    </p:set>
                                    <p:animEffect transition="in" filter="slide(fromRight)">
                                      <p:cBhvr>
                                        <p:cTn id="12" dur="500"/>
                                        <p:tgtEl>
                                          <p:spTgt spid="1198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9813"/>
                                        </p:tgtEl>
                                        <p:attrNameLst>
                                          <p:attrName>style.visibility</p:attrName>
                                        </p:attrNameLst>
                                      </p:cBhvr>
                                      <p:to>
                                        <p:strVal val="visible"/>
                                      </p:to>
                                    </p:set>
                                    <p:animEffect transition="in" filter="slide(fromBottom)">
                                      <p:cBhvr>
                                        <p:cTn id="17" dur="500"/>
                                        <p:tgtEl>
                                          <p:spTgt spid="119813"/>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119816"/>
                                        </p:tgtEl>
                                        <p:attrNameLst>
                                          <p:attrName>style.visibility</p:attrName>
                                        </p:attrNameLst>
                                      </p:cBhvr>
                                      <p:to>
                                        <p:strVal val="visible"/>
                                      </p:to>
                                    </p:set>
                                    <p:animEffect transition="in" filter="slide(fromRight)">
                                      <p:cBhvr>
                                        <p:cTn id="22" dur="500"/>
                                        <p:tgtEl>
                                          <p:spTgt spid="11981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19817"/>
                                        </p:tgtEl>
                                        <p:attrNameLst>
                                          <p:attrName>style.visibility</p:attrName>
                                        </p:attrNameLst>
                                      </p:cBhvr>
                                      <p:to>
                                        <p:strVal val="visible"/>
                                      </p:to>
                                    </p:set>
                                    <p:animEffect transition="in" filter="slide(fromTop)">
                                      <p:cBhvr>
                                        <p:cTn id="2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3" grpId="0" animBg="1"/>
      <p:bldP spid="119814" grpId="0" animBg="1"/>
      <p:bldP spid="119815" grpId="0" animBg="1"/>
      <p:bldP spid="119816" grpId="0" animBg="1"/>
      <p:bldP spid="1198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056D-A2EC-AF5D-3C4B-173DF902CF9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D05FAF1-75B7-3A46-61CD-C9DCD06DF477}"/>
              </a:ext>
            </a:extLst>
          </p:cNvPr>
          <p:cNvSpPr>
            <a:spLocks noGrp="1"/>
          </p:cNvSpPr>
          <p:nvPr>
            <p:ph sz="half" idx="1"/>
          </p:nvPr>
        </p:nvSpPr>
        <p:spPr/>
        <p:txBody>
          <a:bodyPr>
            <a:normAutofit fontScale="92500" lnSpcReduction="10000"/>
          </a:bodyPr>
          <a:lstStyle/>
          <a:p>
            <a:r>
              <a:rPr lang="en-US" dirty="0"/>
              <a:t>Homework</a:t>
            </a:r>
          </a:p>
          <a:p>
            <a:pPr lvl="1"/>
            <a:r>
              <a:rPr lang="en-US" dirty="0"/>
              <a:t>Assignment 1: </a:t>
            </a:r>
            <a:r>
              <a:rPr lang="en-US" dirty="0">
                <a:hlinkClick r:id="rId2"/>
              </a:rPr>
              <a:t>Better Together</a:t>
            </a:r>
            <a:endParaRPr lang="en-US" dirty="0"/>
          </a:p>
          <a:p>
            <a:pPr lvl="1"/>
            <a:r>
              <a:rPr lang="en-US" dirty="0"/>
              <a:t>Assignment 2: </a:t>
            </a:r>
            <a:r>
              <a:rPr lang="en-US" dirty="0" err="1">
                <a:hlinkClick r:id="rId3"/>
              </a:rPr>
              <a:t>HuggingFace</a:t>
            </a:r>
            <a:r>
              <a:rPr lang="en-US" dirty="0">
                <a:hlinkClick r:id="rId3"/>
              </a:rPr>
              <a:t> Pipelines</a:t>
            </a:r>
            <a:endParaRPr lang="en-US" dirty="0"/>
          </a:p>
          <a:p>
            <a:r>
              <a:rPr lang="en-US" dirty="0"/>
              <a:t>Background Material</a:t>
            </a:r>
          </a:p>
          <a:p>
            <a:pPr lvl="1"/>
            <a:r>
              <a:rPr lang="en-US" dirty="0"/>
              <a:t>Python</a:t>
            </a:r>
          </a:p>
          <a:p>
            <a:pPr lvl="2"/>
            <a:r>
              <a:rPr lang="en-US" dirty="0" err="1"/>
              <a:t>numpy</a:t>
            </a:r>
            <a:r>
              <a:rPr lang="en-US" dirty="0"/>
              <a:t>, matplotlib, requests, </a:t>
            </a:r>
            <a:r>
              <a:rPr lang="en-US" dirty="0" err="1"/>
              <a:t>json</a:t>
            </a:r>
            <a:endParaRPr lang="en-US" dirty="0"/>
          </a:p>
          <a:p>
            <a:pPr lvl="2"/>
            <a:r>
              <a:rPr lang="en-US" dirty="0" err="1"/>
              <a:t>sklearn</a:t>
            </a:r>
            <a:r>
              <a:rPr lang="en-US" dirty="0"/>
              <a:t>, </a:t>
            </a:r>
            <a:r>
              <a:rPr lang="en-US" dirty="0" err="1"/>
              <a:t>scipy</a:t>
            </a:r>
            <a:endParaRPr lang="en-US" dirty="0"/>
          </a:p>
          <a:p>
            <a:pPr lvl="2"/>
            <a:r>
              <a:rPr lang="en-US" dirty="0"/>
              <a:t>requests: APIs (Semantic Scholar)</a:t>
            </a:r>
          </a:p>
          <a:p>
            <a:pPr lvl="1"/>
            <a:r>
              <a:rPr lang="en-US" dirty="0"/>
              <a:t>Linear Algebra</a:t>
            </a:r>
          </a:p>
          <a:p>
            <a:pPr lvl="1"/>
            <a:r>
              <a:rPr lang="en-US" dirty="0"/>
              <a:t>Graph Algorithms</a:t>
            </a:r>
          </a:p>
          <a:p>
            <a:pPr lvl="1"/>
            <a:r>
              <a:rPr lang="en-US" dirty="0"/>
              <a:t>Probability</a:t>
            </a:r>
          </a:p>
          <a:p>
            <a:pPr lvl="1"/>
            <a:r>
              <a:rPr lang="en-US" dirty="0"/>
              <a:t>Machine Learning</a:t>
            </a:r>
          </a:p>
        </p:txBody>
      </p:sp>
      <p:sp>
        <p:nvSpPr>
          <p:cNvPr id="7" name="Content Placeholder 6">
            <a:extLst>
              <a:ext uri="{FF2B5EF4-FFF2-40B4-BE49-F238E27FC236}">
                <a16:creationId xmlns:a16="http://schemas.microsoft.com/office/drawing/2014/main" id="{FE280E49-26D2-06D0-9424-C0CD26471035}"/>
              </a:ext>
            </a:extLst>
          </p:cNvPr>
          <p:cNvSpPr>
            <a:spLocks noGrp="1"/>
          </p:cNvSpPr>
          <p:nvPr>
            <p:ph sz="half" idx="2"/>
          </p:nvPr>
        </p:nvSpPr>
        <p:spPr/>
        <p:txBody>
          <a:bodyPr>
            <a:normAutofit fontScale="92500" lnSpcReduction="10000"/>
          </a:bodyPr>
          <a:lstStyle/>
          <a:p>
            <a:r>
              <a:rPr lang="en-US" dirty="0"/>
              <a:t>Old Business</a:t>
            </a:r>
          </a:p>
          <a:p>
            <a:pPr lvl="1"/>
            <a:r>
              <a:rPr lang="en-US" dirty="0"/>
              <a:t>(Nearly) everything </a:t>
            </a:r>
            <a:r>
              <a:rPr lang="en-US" dirty="0">
                <a:sym typeface="Wingdings" pitchFamily="2" charset="2"/>
              </a:rPr>
              <a:t> Vector</a:t>
            </a:r>
            <a:endParaRPr lang="en-US" dirty="0"/>
          </a:p>
          <a:p>
            <a:pPr lvl="2"/>
            <a:r>
              <a:rPr lang="en-US" dirty="0"/>
              <a:t>Word2vec</a:t>
            </a:r>
          </a:p>
          <a:p>
            <a:pPr lvl="2"/>
            <a:r>
              <a:rPr lang="en-US" dirty="0"/>
              <a:t>Doc2vec</a:t>
            </a:r>
          </a:p>
          <a:p>
            <a:pPr lvl="1"/>
            <a:r>
              <a:rPr lang="en-US" dirty="0"/>
              <a:t>Similarity </a:t>
            </a:r>
            <a:r>
              <a:rPr lang="en-US" dirty="0">
                <a:sym typeface="Wingdings" pitchFamily="2" charset="2"/>
              </a:rPr>
              <a:t> Cosine</a:t>
            </a:r>
          </a:p>
          <a:p>
            <a:pPr lvl="1"/>
            <a:r>
              <a:rPr lang="en-US" dirty="0"/>
              <a:t>Approximate Nearest Neighbors</a:t>
            </a:r>
          </a:p>
          <a:p>
            <a:r>
              <a:rPr lang="en-US" dirty="0"/>
              <a:t>New Business</a:t>
            </a:r>
          </a:p>
          <a:p>
            <a:pPr lvl="1"/>
            <a:r>
              <a:rPr lang="en-US" dirty="0" err="1">
                <a:hlinkClick r:id="rId4"/>
              </a:rPr>
              <a:t>Colab</a:t>
            </a:r>
            <a:endParaRPr lang="en-US" dirty="0"/>
          </a:p>
          <a:p>
            <a:pPr lvl="1"/>
            <a:r>
              <a:rPr lang="en-US" dirty="0"/>
              <a:t>Deep Nets: Inference</a:t>
            </a:r>
          </a:p>
          <a:p>
            <a:pPr lvl="2"/>
            <a:r>
              <a:rPr lang="en-US" dirty="0"/>
              <a:t>Classification &amp; Regression</a:t>
            </a:r>
          </a:p>
          <a:p>
            <a:pPr lvl="2"/>
            <a:r>
              <a:rPr lang="en-US" dirty="0"/>
              <a:t>Anything </a:t>
            </a:r>
            <a:r>
              <a:rPr lang="en-US" dirty="0">
                <a:sym typeface="Wingdings" pitchFamily="2" charset="2"/>
              </a:rPr>
              <a:t> Vector</a:t>
            </a:r>
          </a:p>
          <a:p>
            <a:pPr lvl="2"/>
            <a:r>
              <a:rPr lang="en-US" dirty="0">
                <a:sym typeface="Wingdings" pitchFamily="2" charset="2"/>
              </a:rPr>
              <a:t>Machine Translation</a:t>
            </a:r>
          </a:p>
          <a:p>
            <a:pPr lvl="2"/>
            <a:r>
              <a:rPr lang="en-US" dirty="0">
                <a:sym typeface="Wingdings" pitchFamily="2" charset="2"/>
              </a:rPr>
              <a:t>Fill Mask</a:t>
            </a:r>
            <a:endParaRPr lang="en-US" dirty="0"/>
          </a:p>
        </p:txBody>
      </p:sp>
      <p:sp>
        <p:nvSpPr>
          <p:cNvPr id="4" name="Date Placeholder 3">
            <a:extLst>
              <a:ext uri="{FF2B5EF4-FFF2-40B4-BE49-F238E27FC236}">
                <a16:creationId xmlns:a16="http://schemas.microsoft.com/office/drawing/2014/main" id="{6522B8B9-EBB1-6301-2A45-410A07FE5BC6}"/>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D527BC96-320E-CF19-77F7-D4016564C8B8}"/>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0512B7A4-301E-C6B3-C847-28ECF2EB8A60}"/>
              </a:ext>
            </a:extLst>
          </p:cNvPr>
          <p:cNvSpPr>
            <a:spLocks noGrp="1"/>
          </p:cNvSpPr>
          <p:nvPr>
            <p:ph type="sldNum" sz="quarter" idx="12"/>
          </p:nvPr>
        </p:nvSpPr>
        <p:spPr/>
        <p:txBody>
          <a:bodyPr/>
          <a:lstStyle/>
          <a:p>
            <a:fld id="{968D9EE9-F5CC-E840-B721-2FE4EA623452}" type="slidenum">
              <a:rPr lang="en-US" smtClean="0"/>
              <a:t>2</a:t>
            </a:fld>
            <a:endParaRPr lang="en-US"/>
          </a:p>
        </p:txBody>
      </p:sp>
    </p:spTree>
    <p:extLst>
      <p:ext uri="{BB962C8B-B14F-4D97-AF65-F5344CB8AC3E}">
        <p14:creationId xmlns:p14="http://schemas.microsoft.com/office/powerpoint/2010/main" val="2664868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6858000" cy="1143000"/>
          </a:xfrm>
        </p:spPr>
        <p:txBody>
          <a:bodyPr>
            <a:noAutofit/>
          </a:bodyPr>
          <a:lstStyle/>
          <a:p>
            <a:r>
              <a:rPr lang="en-US" sz="3600" dirty="0"/>
              <a:t>Robert Mercer</a:t>
            </a:r>
            <a:br>
              <a:rPr lang="en-US" sz="3600" dirty="0"/>
            </a:br>
            <a:r>
              <a:rPr lang="en-US" sz="3600" dirty="0"/>
              <a:t>ACL Lifetime Achievement</a:t>
            </a:r>
            <a:br>
              <a:rPr lang="en-US" sz="2400" dirty="0"/>
            </a:br>
            <a:r>
              <a:rPr lang="en-US" sz="2400" dirty="0">
                <a:hlinkClick r:id="rId2"/>
              </a:rPr>
              <a:t> http://techtalks.tv/talks/closing-session/60532/</a:t>
            </a:r>
            <a:r>
              <a:rPr lang="en-US" sz="2400" dirty="0"/>
              <a:t> </a:t>
            </a:r>
          </a:p>
        </p:txBody>
      </p:sp>
      <p:pic>
        <p:nvPicPr>
          <p:cNvPr id="39938" name="Picture 2"/>
          <p:cNvPicPr>
            <a:picLocks noChangeAspect="1" noChangeArrowheads="1"/>
          </p:cNvPicPr>
          <p:nvPr/>
        </p:nvPicPr>
        <p:blipFill>
          <a:blip r:embed="rId3" cstate="print"/>
          <a:srcRect l="44107" t="6657" r="15893" b="38419"/>
          <a:stretch>
            <a:fillRect/>
          </a:stretch>
        </p:blipFill>
        <p:spPr bwMode="auto">
          <a:xfrm>
            <a:off x="1524003" y="1676400"/>
            <a:ext cx="10344727" cy="4572000"/>
          </a:xfrm>
          <a:prstGeom prst="rect">
            <a:avLst/>
          </a:prstGeom>
          <a:noFill/>
          <a:ln w="9525">
            <a:noFill/>
            <a:miter lim="800000"/>
            <a:headEnd/>
            <a:tailEnd/>
          </a:ln>
        </p:spPr>
      </p:pic>
      <p:sp>
        <p:nvSpPr>
          <p:cNvPr id="5" name="Rounded Rectangle 4"/>
          <p:cNvSpPr/>
          <p:nvPr/>
        </p:nvSpPr>
        <p:spPr>
          <a:xfrm>
            <a:off x="1822516" y="4264060"/>
            <a:ext cx="4993065" cy="590745"/>
          </a:xfrm>
          <a:prstGeom prst="round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92426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A6D0D17-CB19-A335-CEE1-4BD3D8FF88E2}"/>
              </a:ext>
            </a:extLst>
          </p:cNvPr>
          <p:cNvSpPr>
            <a:spLocks noGrp="1"/>
          </p:cNvSpPr>
          <p:nvPr>
            <p:ph type="title"/>
          </p:nvPr>
        </p:nvSpPr>
        <p:spPr>
          <a:xfrm>
            <a:off x="244230" y="316546"/>
            <a:ext cx="8061570" cy="1325563"/>
          </a:xfrm>
        </p:spPr>
        <p:txBody>
          <a:bodyPr>
            <a:normAutofit/>
          </a:bodyPr>
          <a:lstStyle/>
          <a:p>
            <a:r>
              <a:rPr lang="en-US" sz="5400" dirty="0"/>
              <a:t>Computational Linguistics:</a:t>
            </a:r>
            <a:br>
              <a:rPr lang="en-US" dirty="0"/>
            </a:br>
            <a:r>
              <a:rPr lang="en-US" sz="2400" dirty="0"/>
              <a:t>Interdisciplinary Combination of Engineering and Humanities</a:t>
            </a:r>
            <a:endParaRPr lang="en-US" dirty="0"/>
          </a:p>
        </p:txBody>
      </p:sp>
      <p:pic>
        <p:nvPicPr>
          <p:cNvPr id="10" name="Content Placeholder 9" descr="A page of a magazine with text&#10;&#10;Description automatically generated">
            <a:extLst>
              <a:ext uri="{FF2B5EF4-FFF2-40B4-BE49-F238E27FC236}">
                <a16:creationId xmlns:a16="http://schemas.microsoft.com/office/drawing/2014/main" id="{E0E1A2BD-A198-1EC5-D7A8-16A8C97B457C}"/>
              </a:ext>
            </a:extLst>
          </p:cNvPr>
          <p:cNvPicPr>
            <a:picLocks noGrp="1" noChangeAspect="1"/>
          </p:cNvPicPr>
          <p:nvPr>
            <p:ph sz="half" idx="2"/>
          </p:nvPr>
        </p:nvPicPr>
        <p:blipFill>
          <a:blip r:embed="rId2"/>
          <a:stretch>
            <a:fillRect/>
          </a:stretch>
        </p:blipFill>
        <p:spPr>
          <a:xfrm>
            <a:off x="7825982" y="316546"/>
            <a:ext cx="4121788" cy="6122620"/>
          </a:xfrm>
        </p:spPr>
      </p:pic>
      <p:sp>
        <p:nvSpPr>
          <p:cNvPr id="3" name="Date Placeholder 2">
            <a:extLst>
              <a:ext uri="{FF2B5EF4-FFF2-40B4-BE49-F238E27FC236}">
                <a16:creationId xmlns:a16="http://schemas.microsoft.com/office/drawing/2014/main" id="{E56E5D42-00C8-DE70-5868-80B75F622DA5}"/>
              </a:ext>
            </a:extLst>
          </p:cNvPr>
          <p:cNvSpPr>
            <a:spLocks noGrp="1"/>
          </p:cNvSpPr>
          <p:nvPr>
            <p:ph type="dt" sz="half" idx="10"/>
          </p:nvPr>
        </p:nvSpPr>
        <p:spPr/>
        <p:txBody>
          <a:bodyPr/>
          <a:lstStyle/>
          <a:p>
            <a:r>
              <a:rPr lang="en-US"/>
              <a:t>9/11/2023</a:t>
            </a:r>
          </a:p>
        </p:txBody>
      </p:sp>
      <p:sp>
        <p:nvSpPr>
          <p:cNvPr id="4" name="Footer Placeholder 3">
            <a:extLst>
              <a:ext uri="{FF2B5EF4-FFF2-40B4-BE49-F238E27FC236}">
                <a16:creationId xmlns:a16="http://schemas.microsoft.com/office/drawing/2014/main" id="{3B568DB4-F9AB-38D4-6697-5517950AB369}"/>
              </a:ext>
            </a:extLst>
          </p:cNvPr>
          <p:cNvSpPr>
            <a:spLocks noGrp="1"/>
          </p:cNvSpPr>
          <p:nvPr>
            <p:ph type="ftr" sz="quarter" idx="11"/>
          </p:nvPr>
        </p:nvSpPr>
        <p:spPr/>
        <p:txBody>
          <a:bodyPr/>
          <a:lstStyle/>
          <a:p>
            <a:r>
              <a:rPr lang="en-US"/>
              <a:t>CS6120</a:t>
            </a:r>
          </a:p>
        </p:txBody>
      </p:sp>
      <p:sp>
        <p:nvSpPr>
          <p:cNvPr id="5" name="Slide Number Placeholder 4">
            <a:extLst>
              <a:ext uri="{FF2B5EF4-FFF2-40B4-BE49-F238E27FC236}">
                <a16:creationId xmlns:a16="http://schemas.microsoft.com/office/drawing/2014/main" id="{57B727B1-A5DB-7E36-06BB-0CF8694B9092}"/>
              </a:ext>
            </a:extLst>
          </p:cNvPr>
          <p:cNvSpPr>
            <a:spLocks noGrp="1"/>
          </p:cNvSpPr>
          <p:nvPr>
            <p:ph type="sldNum" sz="quarter" idx="12"/>
          </p:nvPr>
        </p:nvSpPr>
        <p:spPr/>
        <p:txBody>
          <a:bodyPr/>
          <a:lstStyle/>
          <a:p>
            <a:fld id="{968D9EE9-F5CC-E840-B721-2FE4EA623452}" type="slidenum">
              <a:rPr lang="en-US" smtClean="0"/>
              <a:t>21</a:t>
            </a:fld>
            <a:endParaRPr lang="en-US"/>
          </a:p>
        </p:txBody>
      </p:sp>
      <p:pic>
        <p:nvPicPr>
          <p:cNvPr id="11" name="Picture 2">
            <a:extLst>
              <a:ext uri="{FF2B5EF4-FFF2-40B4-BE49-F238E27FC236}">
                <a16:creationId xmlns:a16="http://schemas.microsoft.com/office/drawing/2014/main" id="{A4F262E6-82B6-77D8-6681-C0269F6552BE}"/>
              </a:ext>
            </a:extLst>
          </p:cNvPr>
          <p:cNvPicPr>
            <a:picLocks noGrp="1" noChangeAspect="1" noChangeArrowheads="1"/>
          </p:cNvPicPr>
          <p:nvPr>
            <p:ph sz="half" idx="1"/>
          </p:nvPr>
        </p:nvPicPr>
        <p:blipFill>
          <a:blip r:embed="rId3" cstate="print"/>
          <a:srcRect l="44107" t="6657" r="15893" b="38419"/>
          <a:stretch>
            <a:fillRect/>
          </a:stretch>
        </p:blipFill>
        <p:spPr bwMode="auto">
          <a:xfrm>
            <a:off x="244230" y="1785632"/>
            <a:ext cx="7436620" cy="3286736"/>
          </a:xfrm>
          <a:prstGeom prst="rect">
            <a:avLst/>
          </a:prstGeom>
          <a:noFill/>
          <a:ln w="9525">
            <a:noFill/>
            <a:miter lim="800000"/>
            <a:headEnd/>
            <a:tailEnd/>
          </a:ln>
        </p:spPr>
      </p:pic>
    </p:spTree>
    <p:extLst>
      <p:ext uri="{BB962C8B-B14F-4D97-AF65-F5344CB8AC3E}">
        <p14:creationId xmlns:p14="http://schemas.microsoft.com/office/powerpoint/2010/main" val="3945074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7084" y="1778295"/>
            <a:ext cx="7298965" cy="1948543"/>
          </a:xfrm>
          <a:prstGeom prst="rect">
            <a:avLst/>
          </a:prstGeom>
        </p:spPr>
      </p:pic>
      <p:sp>
        <p:nvSpPr>
          <p:cNvPr id="5" name="Title 4"/>
          <p:cNvSpPr>
            <a:spLocks noGrp="1"/>
          </p:cNvSpPr>
          <p:nvPr>
            <p:ph type="title"/>
          </p:nvPr>
        </p:nvSpPr>
        <p:spPr/>
        <p:txBody>
          <a:bodyPr>
            <a:noAutofit/>
          </a:bodyPr>
          <a:lstStyle/>
          <a:p>
            <a:pPr algn="ctr"/>
            <a:r>
              <a:rPr lang="en-US" sz="4800" dirty="0"/>
              <a:t>Priming &amp; Word Associations</a:t>
            </a:r>
            <a:br>
              <a:rPr lang="en-US" sz="2800" dirty="0"/>
            </a:br>
            <a:r>
              <a:rPr lang="en-US" sz="2800" dirty="0"/>
              <a:t>Task: Subject is given two strings and responds “yes” if both are words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86" y="1948543"/>
            <a:ext cx="4384198" cy="68580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6658" y="3556590"/>
            <a:ext cx="7695342" cy="3159896"/>
          </a:xfrm>
          <a:prstGeom prst="rect">
            <a:avLst/>
          </a:prstGeom>
        </p:spPr>
      </p:pic>
      <p:sp>
        <p:nvSpPr>
          <p:cNvPr id="10" name="Rounded Rectangle 9"/>
          <p:cNvSpPr/>
          <p:nvPr/>
        </p:nvSpPr>
        <p:spPr>
          <a:xfrm>
            <a:off x="4884147" y="5505133"/>
            <a:ext cx="6941902" cy="384038"/>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557510" y="3344762"/>
            <a:ext cx="3797588" cy="382076"/>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66178" y="3439886"/>
            <a:ext cx="1306165" cy="307742"/>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6807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Pointwise Mutual Information (PMI)</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0649" y="1380878"/>
            <a:ext cx="4065770" cy="3582400"/>
          </a:xfrm>
        </p:spPr>
      </p:pic>
      <p:sp>
        <p:nvSpPr>
          <p:cNvPr id="10" name="Content Placeholder 9"/>
          <p:cNvSpPr>
            <a:spLocks noGrp="1"/>
          </p:cNvSpPr>
          <p:nvPr>
            <p:ph sz="half" idx="2"/>
          </p:nvPr>
        </p:nvSpPr>
        <p:spPr>
          <a:xfrm>
            <a:off x="4125517" y="1380878"/>
            <a:ext cx="5018483" cy="4379276"/>
          </a:xfrm>
        </p:spPr>
        <p:txBody>
          <a:bodyPr>
            <a:noAutofit/>
          </a:bodyPr>
          <a:lstStyle/>
          <a:p>
            <a:r>
              <a:rPr lang="en-US" sz="2400" dirty="0"/>
              <a:t>Simple interpretation</a:t>
            </a:r>
          </a:p>
          <a:p>
            <a:pPr lvl="1"/>
            <a:r>
              <a:rPr lang="en-US" sz="2000" dirty="0"/>
              <a:t>PMI compares P(</a:t>
            </a:r>
            <a:r>
              <a:rPr lang="en-US" sz="2000" dirty="0" err="1"/>
              <a:t>x,y</a:t>
            </a:r>
            <a:r>
              <a:rPr lang="en-US" sz="2000" dirty="0"/>
              <a:t>) with chance</a:t>
            </a:r>
          </a:p>
          <a:p>
            <a:pPr lvl="2"/>
            <a:r>
              <a:rPr lang="en-US" sz="1800" dirty="0"/>
              <a:t>Chance = P(x) P(y)</a:t>
            </a:r>
          </a:p>
          <a:p>
            <a:pPr lvl="1"/>
            <a:r>
              <a:rPr lang="en-US" sz="2000" dirty="0"/>
              <a:t>If there is a genuine association</a:t>
            </a:r>
          </a:p>
          <a:p>
            <a:pPr lvl="2"/>
            <a:r>
              <a:rPr lang="en-US" sz="1800" dirty="0"/>
              <a:t>then P(</a:t>
            </a:r>
            <a:r>
              <a:rPr lang="en-US" sz="1800" dirty="0" err="1"/>
              <a:t>x,y</a:t>
            </a:r>
            <a:r>
              <a:rPr lang="en-US" sz="1800" dirty="0"/>
              <a:t>) &gt;&gt; P(x) P(y)</a:t>
            </a:r>
          </a:p>
          <a:p>
            <a:pPr lvl="1"/>
            <a:r>
              <a:rPr lang="en-US" sz="2000" dirty="0"/>
              <a:t>Uninteresting associations</a:t>
            </a:r>
          </a:p>
          <a:p>
            <a:pPr lvl="2"/>
            <a:r>
              <a:rPr lang="en-US" sz="1800" dirty="0"/>
              <a:t>P(</a:t>
            </a:r>
            <a:r>
              <a:rPr lang="en-US" sz="1800" dirty="0" err="1"/>
              <a:t>x,y</a:t>
            </a:r>
            <a:r>
              <a:rPr lang="en-US" sz="1800" dirty="0"/>
              <a:t>) ≈ P(x) P(y)</a:t>
            </a:r>
          </a:p>
          <a:p>
            <a:r>
              <a:rPr lang="en-US" sz="2400" dirty="0"/>
              <a:t>Popular applications (lexicography)</a:t>
            </a:r>
          </a:p>
          <a:p>
            <a:pPr lvl="1"/>
            <a:r>
              <a:rPr lang="en-US" sz="2000" dirty="0"/>
              <a:t>more like hypothesis testing</a:t>
            </a:r>
          </a:p>
          <a:p>
            <a:pPr lvl="2"/>
            <a:r>
              <a:rPr lang="en-US" sz="1800" dirty="0"/>
              <a:t>focus on largest PMI</a:t>
            </a:r>
          </a:p>
          <a:p>
            <a:pPr lvl="3"/>
            <a:r>
              <a:rPr lang="en-US" sz="1600" dirty="0"/>
              <a:t>where we can reject null hypothesis</a:t>
            </a:r>
          </a:p>
          <a:p>
            <a:pPr lvl="3"/>
            <a:r>
              <a:rPr lang="en-US" sz="1600" dirty="0"/>
              <a:t>null hypo: uninteresting</a:t>
            </a:r>
          </a:p>
          <a:p>
            <a:pPr lvl="1"/>
            <a:r>
              <a:rPr lang="en-US" sz="2000" dirty="0"/>
              <a:t>less like language modeling for speech and machine translation</a:t>
            </a:r>
          </a:p>
        </p:txBody>
      </p:sp>
      <p:sp>
        <p:nvSpPr>
          <p:cNvPr id="8" name="Date Placeholder 7"/>
          <p:cNvSpPr>
            <a:spLocks noGrp="1"/>
          </p:cNvSpPr>
          <p:nvPr>
            <p:ph type="dt" sz="half" idx="10"/>
          </p:nvPr>
        </p:nvSpPr>
        <p:spPr/>
        <p:txBody>
          <a:bodyPr/>
          <a:lstStyle/>
          <a:p>
            <a:r>
              <a:rPr lang="en-US"/>
              <a:t>9/15/17</a:t>
            </a:r>
          </a:p>
        </p:txBody>
      </p:sp>
      <p:sp>
        <p:nvSpPr>
          <p:cNvPr id="6" name="Rounded Rectangle 5"/>
          <p:cNvSpPr/>
          <p:nvPr/>
        </p:nvSpPr>
        <p:spPr>
          <a:xfrm>
            <a:off x="2249004" y="2519913"/>
            <a:ext cx="1825385" cy="219452"/>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713237" y="3629091"/>
            <a:ext cx="361153" cy="192659"/>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5127" y="1380878"/>
            <a:ext cx="2794146" cy="5391244"/>
          </a:xfrm>
          <a:prstGeom prst="rect">
            <a:avLst/>
          </a:prstGeom>
        </p:spPr>
      </p:pic>
      <p:sp>
        <p:nvSpPr>
          <p:cNvPr id="13" name="Rounded Rectangle 12"/>
          <p:cNvSpPr/>
          <p:nvPr/>
        </p:nvSpPr>
        <p:spPr>
          <a:xfrm>
            <a:off x="10411623" y="4145988"/>
            <a:ext cx="361153" cy="192659"/>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74568" y="2151726"/>
            <a:ext cx="1485105" cy="219452"/>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46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6" grpId="0" animBg="1"/>
      <p:bldP spid="11"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Windows for computing P(</a:t>
            </a:r>
            <a:r>
              <a:rPr lang="en-US" dirty="0" err="1"/>
              <a:t>x,y</a:t>
            </a:r>
            <a:r>
              <a:rPr lang="en-US" dirty="0"/>
              <a:t>)</a:t>
            </a:r>
          </a:p>
        </p:txBody>
      </p:sp>
      <p:sp>
        <p:nvSpPr>
          <p:cNvPr id="3" name="Content Placeholder 2"/>
          <p:cNvSpPr>
            <a:spLocks noGrp="1"/>
          </p:cNvSpPr>
          <p:nvPr>
            <p:ph sz="half" idx="1"/>
          </p:nvPr>
        </p:nvSpPr>
        <p:spPr>
          <a:xfrm>
            <a:off x="273377" y="1825625"/>
            <a:ext cx="6326259" cy="4754284"/>
          </a:xfrm>
        </p:spPr>
        <p:txBody>
          <a:bodyPr>
            <a:normAutofit fontScale="92500" lnSpcReduction="10000"/>
          </a:bodyPr>
          <a:lstStyle/>
          <a:p>
            <a:r>
              <a:rPr lang="en-US" dirty="0"/>
              <a:t>Bigrams: </a:t>
            </a:r>
          </a:p>
          <a:p>
            <a:pPr lvl="1"/>
            <a:r>
              <a:rPr lang="en-US" dirty="0"/>
              <a:t>rectangular window with width of 1 word</a:t>
            </a:r>
          </a:p>
          <a:p>
            <a:r>
              <a:rPr lang="en-US" dirty="0" err="1"/>
              <a:t>Ngrams</a:t>
            </a:r>
            <a:endParaRPr lang="en-US" dirty="0"/>
          </a:p>
          <a:p>
            <a:pPr lvl="1"/>
            <a:r>
              <a:rPr lang="en-US" dirty="0"/>
              <a:t>rectangular window with width of n-1 words</a:t>
            </a:r>
          </a:p>
          <a:p>
            <a:r>
              <a:rPr lang="en-US" dirty="0"/>
              <a:t>More generally</a:t>
            </a:r>
          </a:p>
          <a:p>
            <a:pPr lvl="1"/>
            <a:r>
              <a:rPr lang="en-US" dirty="0"/>
              <a:t>Windows need not be rectangular</a:t>
            </a:r>
          </a:p>
          <a:p>
            <a:pPr lvl="1"/>
            <a:r>
              <a:rPr lang="en-US" dirty="0"/>
              <a:t>Or symmetric around 0 </a:t>
            </a:r>
          </a:p>
          <a:p>
            <a:pPr lvl="2"/>
            <a:r>
              <a:rPr lang="en-US" dirty="0"/>
              <a:t>(Mutual Information is symmetric </a:t>
            </a:r>
          </a:p>
          <a:p>
            <a:pPr lvl="2"/>
            <a:r>
              <a:rPr lang="en-US" dirty="0"/>
              <a:t>but “Association Measure” is not)</a:t>
            </a:r>
          </a:p>
          <a:p>
            <a:r>
              <a:rPr lang="en-US" dirty="0"/>
              <a:t>Convenient to assume windows sum to 1</a:t>
            </a:r>
          </a:p>
          <a:p>
            <a:r>
              <a:rPr lang="en-US" dirty="0"/>
              <a:t>More interesting windows</a:t>
            </a:r>
          </a:p>
          <a:p>
            <a:pPr lvl="1"/>
            <a:r>
              <a:rPr lang="en-US" dirty="0"/>
              <a:t>Parse Trees / SVO</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99636" y="1419205"/>
            <a:ext cx="5457247" cy="5339813"/>
          </a:xfrm>
        </p:spPr>
      </p:pic>
      <p:sp>
        <p:nvSpPr>
          <p:cNvPr id="7" name="Date Placeholder 6"/>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322773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OCR Application</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377" y="1496406"/>
            <a:ext cx="7700579" cy="4715857"/>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36229" y="3612778"/>
            <a:ext cx="8043193" cy="2788021"/>
          </a:xfrm>
        </p:spPr>
      </p:pic>
      <p:sp>
        <p:nvSpPr>
          <p:cNvPr id="7" name="Date Placeholder 6"/>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7846604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Applications in Lexicography</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8189" y="1323476"/>
            <a:ext cx="5264671" cy="5534524"/>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47544" y="1486417"/>
            <a:ext cx="6344938" cy="4690545"/>
          </a:xfrm>
        </p:spPr>
      </p:pic>
      <p:sp>
        <p:nvSpPr>
          <p:cNvPr id="8" name="Date Placeholder 7"/>
          <p:cNvSpPr>
            <a:spLocks noGrp="1"/>
          </p:cNvSpPr>
          <p:nvPr>
            <p:ph type="dt" sz="half" idx="10"/>
          </p:nvPr>
        </p:nvSpPr>
        <p:spPr/>
        <p:txBody>
          <a:bodyPr/>
          <a:lstStyle/>
          <a:p>
            <a:r>
              <a:rPr lang="en-US"/>
              <a:t>9/15/17</a:t>
            </a:r>
          </a:p>
        </p:txBody>
      </p:sp>
      <p:sp>
        <p:nvSpPr>
          <p:cNvPr id="10" name="Rounded Rectangle 9"/>
          <p:cNvSpPr/>
          <p:nvPr/>
        </p:nvSpPr>
        <p:spPr>
          <a:xfrm>
            <a:off x="5701910" y="3244984"/>
            <a:ext cx="6241387" cy="2005804"/>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841020" y="2841021"/>
            <a:ext cx="165868" cy="2364680"/>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2324301" y="3287587"/>
            <a:ext cx="138199" cy="693243"/>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324301" y="4247886"/>
            <a:ext cx="138199" cy="693243"/>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334344" y="5250788"/>
            <a:ext cx="138199" cy="693243"/>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334343" y="2614025"/>
            <a:ext cx="138199" cy="363904"/>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2334343" y="1344068"/>
            <a:ext cx="138199" cy="224366"/>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2334343" y="1821804"/>
            <a:ext cx="138199" cy="224366"/>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87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50000" t="56154" r="18750" b="4615"/>
          <a:stretch>
            <a:fillRect/>
          </a:stretch>
        </p:blipFill>
        <p:spPr bwMode="auto">
          <a:xfrm>
            <a:off x="256390" y="1850771"/>
            <a:ext cx="7162800" cy="4870704"/>
          </a:xfrm>
          <a:prstGeom prst="rect">
            <a:avLst/>
          </a:prstGeom>
          <a:noFill/>
          <a:ln w="9525">
            <a:noFill/>
            <a:miter lim="800000"/>
            <a:headEnd/>
            <a:tailEnd/>
          </a:ln>
        </p:spPr>
      </p:pic>
      <p:sp>
        <p:nvSpPr>
          <p:cNvPr id="3" name="Title 2"/>
          <p:cNvSpPr>
            <a:spLocks noGrp="1"/>
          </p:cNvSpPr>
          <p:nvPr>
            <p:ph type="title"/>
          </p:nvPr>
        </p:nvSpPr>
        <p:spPr/>
        <p:txBody>
          <a:bodyPr>
            <a:normAutofit fontScale="90000"/>
          </a:bodyPr>
          <a:lstStyle/>
          <a:p>
            <a:r>
              <a:rPr lang="en-US" dirty="0"/>
              <a:t>Proper Place for Automation: Start with Drudgery</a:t>
            </a:r>
            <a:br>
              <a:rPr lang="en-US" sz="3600" dirty="0"/>
            </a:br>
            <a:r>
              <a:rPr lang="en-US" sz="2700" dirty="0"/>
              <a:t>(Support our colleagues; don’t talk too much about taking away jobs they love to do)</a:t>
            </a:r>
          </a:p>
        </p:txBody>
      </p:sp>
      <p:sp>
        <p:nvSpPr>
          <p:cNvPr id="5" name="Rounded Rectangle 4"/>
          <p:cNvSpPr/>
          <p:nvPr/>
        </p:nvSpPr>
        <p:spPr>
          <a:xfrm>
            <a:off x="377368" y="2469824"/>
            <a:ext cx="6920844" cy="320512"/>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r>
              <a:rPr lang="en-US"/>
              <a:t>9/15/17</a:t>
            </a:r>
          </a:p>
        </p:txBody>
      </p:sp>
      <p:pic>
        <p:nvPicPr>
          <p:cNvPr id="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612" y="1599211"/>
            <a:ext cx="3947458" cy="303761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8992" y="3573747"/>
            <a:ext cx="4306416" cy="3216372"/>
          </a:xfrm>
          <a:prstGeom prst="rect">
            <a:avLst/>
          </a:prstGeom>
        </p:spPr>
      </p:pic>
      <p:sp>
        <p:nvSpPr>
          <p:cNvPr id="9" name="Rounded Rectangle 8"/>
          <p:cNvSpPr/>
          <p:nvPr/>
        </p:nvSpPr>
        <p:spPr>
          <a:xfrm>
            <a:off x="6226896" y="3755406"/>
            <a:ext cx="693948" cy="320512"/>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69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001159"/>
          </a:xfrm>
        </p:spPr>
        <p:txBody>
          <a:bodyPr/>
          <a:lstStyle/>
          <a:p>
            <a:r>
              <a:rPr lang="en-US" dirty="0"/>
              <a:t>Patrick found tables like this very exciting</a:t>
            </a:r>
          </a:p>
        </p:txBody>
      </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51423"/>
          <a:stretch/>
        </p:blipFill>
        <p:spPr>
          <a:xfrm>
            <a:off x="60492" y="1288679"/>
            <a:ext cx="6217079" cy="4373157"/>
          </a:xfrm>
        </p:spPr>
      </p:pic>
      <p:pic>
        <p:nvPicPr>
          <p:cNvPr id="9"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66" t="48577"/>
          <a:stretch/>
        </p:blipFill>
        <p:spPr>
          <a:xfrm>
            <a:off x="6586870" y="1839542"/>
            <a:ext cx="5311140" cy="4013679"/>
          </a:xfrm>
        </p:spPr>
      </p:pic>
      <p:sp>
        <p:nvSpPr>
          <p:cNvPr id="7" name="Rounded Rectangle 6"/>
          <p:cNvSpPr/>
          <p:nvPr/>
        </p:nvSpPr>
        <p:spPr>
          <a:xfrm>
            <a:off x="10762825" y="4543721"/>
            <a:ext cx="656542" cy="230297"/>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037718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51467" y="2449899"/>
            <a:ext cx="6044609" cy="1325563"/>
          </a:xfrm>
          <a:solidFill>
            <a:srgbClr val="FFFF00"/>
          </a:solidFill>
        </p:spPr>
        <p:txBody>
          <a:bodyPr>
            <a:noAutofit/>
          </a:bodyPr>
          <a:lstStyle/>
          <a:p>
            <a:r>
              <a:rPr lang="en-US" i="1" dirty="0"/>
              <a:t>Save</a:t>
            </a:r>
            <a:r>
              <a:rPr lang="en-US" dirty="0"/>
              <a:t> &lt;good&gt; </a:t>
            </a:r>
            <a:r>
              <a:rPr lang="en-US" i="1" dirty="0"/>
              <a:t>from</a:t>
            </a:r>
            <a:r>
              <a:rPr lang="en-US" dirty="0"/>
              <a:t> &lt;bad&gt;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2493" y="0"/>
            <a:ext cx="6045200" cy="8704620"/>
          </a:xfrm>
          <a:prstGeom prst="rect">
            <a:avLst/>
          </a:prstGeom>
        </p:spPr>
      </p:pic>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37572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693-8BEA-ACA8-E0B9-991A6675F0CA}"/>
              </a:ext>
            </a:extLst>
          </p:cNvPr>
          <p:cNvSpPr>
            <a:spLocks noGrp="1"/>
          </p:cNvSpPr>
          <p:nvPr>
            <p:ph type="title"/>
          </p:nvPr>
        </p:nvSpPr>
        <p:spPr/>
        <p:txBody>
          <a:bodyPr/>
          <a:lstStyle/>
          <a:p>
            <a:r>
              <a:rPr lang="en-US" dirty="0"/>
              <a:t>Graphs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78CFBF-65BD-9AED-FFC2-0D245C440BE5}"/>
                  </a:ext>
                </a:extLst>
              </p:cNvPr>
              <p:cNvSpPr>
                <a:spLocks noGrp="1"/>
              </p:cNvSpPr>
              <p:nvPr>
                <p:ph sz="half" idx="1"/>
              </p:nvPr>
            </p:nvSpPr>
            <p:spPr/>
            <p:txBody>
              <a:bodyPr>
                <a:normAutofit/>
              </a:bodyPr>
              <a:lstStyle/>
              <a:p>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𝐸</m:t>
                        </m:r>
                      </m:e>
                    </m:d>
                  </m:oMath>
                </a14:m>
                <a:endParaRPr lang="en-US" dirty="0"/>
              </a:p>
              <a:p>
                <a:pPr lvl="1"/>
                <a:r>
                  <a:rPr lang="en-US" dirty="0"/>
                  <a:t>V: vertices (nodes)</a:t>
                </a:r>
              </a:p>
              <a:p>
                <a:pPr lvl="1"/>
                <a:r>
                  <a:rPr lang="en-US" dirty="0"/>
                  <a:t>E: edges</a:t>
                </a:r>
              </a:p>
              <a:p>
                <a:r>
                  <a:rPr lang="en-US" dirty="0"/>
                  <a:t>Sizes</a:t>
                </a:r>
              </a:p>
              <a:p>
                <a:pPr lvl="1"/>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𝑉</m:t>
                    </m:r>
                    <m:r>
                      <a:rPr lang="en-US" i="1" dirty="0" smtClean="0">
                        <a:latin typeface="Cambria Math" panose="02040503050406030204" pitchFamily="18" charset="0"/>
                      </a:rPr>
                      <m:t>| = </m:t>
                    </m:r>
                    <m:r>
                      <a:rPr lang="en-US" i="1" dirty="0" smtClean="0">
                        <a:latin typeface="Cambria Math" panose="02040503050406030204" pitchFamily="18" charset="0"/>
                      </a:rPr>
                      <m:t>𝑁</m:t>
                    </m:r>
                  </m:oMath>
                </a14:m>
                <a:endParaRPr lang="en-US" dirty="0"/>
              </a:p>
              <a:p>
                <a:pPr lvl="1"/>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𝑁</m:t>
                        </m:r>
                      </m:e>
                      <m:sup>
                        <m:r>
                          <a:rPr lang="en-US" b="0" i="1" dirty="0" smtClean="0">
                            <a:latin typeface="Cambria Math" panose="02040503050406030204" pitchFamily="18" charset="0"/>
                            <a:ea typeface="Cambria Math" panose="02040503050406030204" pitchFamily="18" charset="0"/>
                          </a:rPr>
                          <m:t>2</m:t>
                        </m:r>
                      </m:sup>
                    </m:sSup>
                  </m:oMath>
                </a14:m>
                <a:endParaRPr lang="en-US" dirty="0"/>
              </a:p>
              <a:p>
                <a:r>
                  <a:rPr lang="en-US" dirty="0"/>
                  <a:t>Represent graph, </a:t>
                </a:r>
                <a14:m>
                  <m:oMath xmlns:m="http://schemas.openxmlformats.org/officeDocument/2006/math">
                    <m:r>
                      <a:rPr lang="en-US" i="1" dirty="0" smtClean="0">
                        <a:latin typeface="Cambria Math" panose="02040503050406030204" pitchFamily="18" charset="0"/>
                      </a:rPr>
                      <m:t>𝐺</m:t>
                    </m:r>
                  </m:oMath>
                </a14:m>
                <a:r>
                  <a:rPr lang="en-US" dirty="0"/>
                  <a:t>, as matrix, </a:t>
                </a:r>
                <a14:m>
                  <m:oMath xmlns:m="http://schemas.openxmlformats.org/officeDocument/2006/math">
                    <m:r>
                      <a:rPr lang="en-US" i="1" dirty="0" smtClean="0">
                        <a:latin typeface="Cambria Math" panose="02040503050406030204" pitchFamily="18" charset="0"/>
                      </a:rPr>
                      <m:t>𝑀</m:t>
                    </m:r>
                  </m:oMath>
                </a14:m>
                <a:endParaRPr lang="en-US" dirty="0"/>
              </a:p>
              <a:p>
                <a:pPr lvl="1"/>
                <a:r>
                  <a:rPr lang="en-US" dirty="0"/>
                  <a:t>Sparse Matrices</a:t>
                </a:r>
              </a:p>
              <a:p>
                <a:pPr lvl="1"/>
                <a:r>
                  <a:rPr lang="en-US" dirty="0" err="1">
                    <a:hlinkClick r:id="rId2"/>
                  </a:rPr>
                  <a:t>scipy.sparse</a:t>
                </a:r>
                <a:endParaRPr lang="en-US" dirty="0"/>
              </a:p>
            </p:txBody>
          </p:sp>
        </mc:Choice>
        <mc:Fallback xmlns="">
          <p:sp>
            <p:nvSpPr>
              <p:cNvPr id="3" name="Content Placeholder 2">
                <a:extLst>
                  <a:ext uri="{FF2B5EF4-FFF2-40B4-BE49-F238E27FC236}">
                    <a16:creationId xmlns:a16="http://schemas.microsoft.com/office/drawing/2014/main" id="{4078CFBF-65BD-9AED-FFC2-0D245C440BE5}"/>
                  </a:ext>
                </a:extLst>
              </p:cNvPr>
              <p:cNvSpPr>
                <a:spLocks noGrp="1" noRot="1" noChangeAspect="1" noMove="1" noResize="1" noEditPoints="1" noAdjustHandles="1" noChangeArrowheads="1" noChangeShapeType="1" noTextEdit="1"/>
              </p:cNvSpPr>
              <p:nvPr>
                <p:ph sz="half" idx="1"/>
              </p:nvPr>
            </p:nvSpPr>
            <p:spPr>
              <a:blipFill>
                <a:blip r:embed="rId3"/>
                <a:stretch>
                  <a:fillRect l="-2200" t="-1744"/>
                </a:stretch>
              </a:blipFill>
            </p:spPr>
            <p:txBody>
              <a:bodyPr/>
              <a:lstStyle/>
              <a:p>
                <a:r>
                  <a:rPr lang="en-US">
                    <a:noFill/>
                  </a:rPr>
                  <a:t> </a:t>
                </a:r>
              </a:p>
            </p:txBody>
          </p:sp>
        </mc:Fallback>
      </mc:AlternateContent>
      <p:pic>
        <p:nvPicPr>
          <p:cNvPr id="9" name="Content Placeholder 8" descr="A screenshot of a computer&#10;&#10;Description automatically generated">
            <a:extLst>
              <a:ext uri="{FF2B5EF4-FFF2-40B4-BE49-F238E27FC236}">
                <a16:creationId xmlns:a16="http://schemas.microsoft.com/office/drawing/2014/main" id="{57E24564-839C-3964-CEE8-28943458F84C}"/>
              </a:ext>
            </a:extLst>
          </p:cNvPr>
          <p:cNvPicPr>
            <a:picLocks noGrp="1" noChangeAspect="1"/>
          </p:cNvPicPr>
          <p:nvPr>
            <p:ph sz="half" idx="2"/>
          </p:nvPr>
        </p:nvPicPr>
        <p:blipFill>
          <a:blip r:embed="rId4"/>
          <a:stretch>
            <a:fillRect/>
          </a:stretch>
        </p:blipFill>
        <p:spPr>
          <a:xfrm>
            <a:off x="6019799" y="227023"/>
            <a:ext cx="5998359" cy="6033099"/>
          </a:xfrm>
        </p:spPr>
      </p:pic>
      <p:sp>
        <p:nvSpPr>
          <p:cNvPr id="5" name="Date Placeholder 4">
            <a:extLst>
              <a:ext uri="{FF2B5EF4-FFF2-40B4-BE49-F238E27FC236}">
                <a16:creationId xmlns:a16="http://schemas.microsoft.com/office/drawing/2014/main" id="{924CE86F-41F7-EBCF-127B-9D4F2CA48031}"/>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753554AC-3C81-43BD-F0B9-EA6D5730EE45}"/>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6DEB7F13-CFBC-C14E-AE11-4B4BF612DC27}"/>
              </a:ext>
            </a:extLst>
          </p:cNvPr>
          <p:cNvSpPr>
            <a:spLocks noGrp="1"/>
          </p:cNvSpPr>
          <p:nvPr>
            <p:ph type="sldNum" sz="quarter" idx="12"/>
          </p:nvPr>
        </p:nvSpPr>
        <p:spPr/>
        <p:txBody>
          <a:bodyPr/>
          <a:lstStyle/>
          <a:p>
            <a:fld id="{968D9EE9-F5CC-E840-B721-2FE4EA623452}" type="slidenum">
              <a:rPr lang="en-US" smtClean="0"/>
              <a:t>3</a:t>
            </a:fld>
            <a:endParaRPr lang="en-US"/>
          </a:p>
        </p:txBody>
      </p:sp>
    </p:spTree>
    <p:extLst>
      <p:ext uri="{BB962C8B-B14F-4D97-AF65-F5344CB8AC3E}">
        <p14:creationId xmlns:p14="http://schemas.microsoft.com/office/powerpoint/2010/main" val="3506971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Save good shoppers from their evil $$</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77904" r="7366" b="8518"/>
          <a:stretch/>
        </p:blipFill>
        <p:spPr>
          <a:xfrm>
            <a:off x="395856" y="1535501"/>
            <a:ext cx="10280554" cy="2169946"/>
          </a:xfrm>
          <a:prstGeom prst="rect">
            <a:avLst/>
          </a:prstGeom>
        </p:spPr>
      </p:pic>
      <p:sp>
        <p:nvSpPr>
          <p:cNvPr id="6" name="Rectangular Callout 5"/>
          <p:cNvSpPr/>
          <p:nvPr/>
        </p:nvSpPr>
        <p:spPr>
          <a:xfrm>
            <a:off x="5607719" y="4252363"/>
            <a:ext cx="3051965" cy="867266"/>
          </a:xfrm>
          <a:prstGeom prst="wedgeRectCallout">
            <a:avLst>
              <a:gd name="adj1" fmla="val -37131"/>
              <a:gd name="adj2" fmla="val -1068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Patrick wanted me to “fix” </a:t>
            </a:r>
            <a:r>
              <a:rPr lang="en-US" sz="2800"/>
              <a:t>my bug</a:t>
            </a:r>
            <a:endParaRPr lang="en-US" sz="2800" dirty="0"/>
          </a:p>
        </p:txBody>
      </p:sp>
      <p:sp>
        <p:nvSpPr>
          <p:cNvPr id="7" name="Rounded Rectangle 6"/>
          <p:cNvSpPr/>
          <p:nvPr/>
        </p:nvSpPr>
        <p:spPr>
          <a:xfrm>
            <a:off x="5536135" y="3383098"/>
            <a:ext cx="876169" cy="252952"/>
          </a:xfrm>
          <a:prstGeom prst="roundRect">
            <a:avLst/>
          </a:prstGeom>
          <a:solidFill>
            <a:srgbClr val="FFC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368018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3420" y="6099142"/>
            <a:ext cx="10515600" cy="879983"/>
          </a:xfrm>
        </p:spPr>
        <p:txBody>
          <a:bodyPr>
            <a:noAutofit/>
          </a:bodyPr>
          <a:lstStyle/>
          <a:p>
            <a:r>
              <a:rPr lang="en-US" sz="1100" dirty="0">
                <a:hlinkClick r:id="rId2"/>
              </a:rPr>
              <a:t>https://books.google.com/ngrams/graph?content=save+forests+from%2Csave+whales+from%2Csave+the+planet+from%2Csave+the+environment+from&amp;year_start=1800&amp;year_end=2000&amp;corpus=15&amp;smoothing=3&amp;share=&amp;direct_url=t1%3B%2Csave%20forests%20from%3B%2Cc0%3B.t1%3B%2Csave%20whales%20from%3B%2Cc0%3B.t1%3B%2Csave%20the%20planet%20from%3B%2Cc0%3B.t1%3B%2Csave%20the%20environment%20from%3B%2Cc0 </a:t>
            </a:r>
            <a:endParaRPr lang="en-US" sz="11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3940" y="235670"/>
            <a:ext cx="7978060" cy="5997854"/>
          </a:xfrm>
        </p:spPr>
      </p:pic>
      <p:sp>
        <p:nvSpPr>
          <p:cNvPr id="7" name="Rectangle 6"/>
          <p:cNvSpPr/>
          <p:nvPr/>
        </p:nvSpPr>
        <p:spPr>
          <a:xfrm>
            <a:off x="310184" y="418093"/>
            <a:ext cx="3378810" cy="707886"/>
          </a:xfrm>
          <a:prstGeom prst="rect">
            <a:avLst/>
          </a:prstGeom>
        </p:spPr>
        <p:txBody>
          <a:bodyPr wrap="none">
            <a:spAutoFit/>
          </a:bodyPr>
          <a:lstStyle/>
          <a:p>
            <a:r>
              <a:rPr lang="en-US" sz="4000" dirty="0"/>
              <a:t>Google </a:t>
            </a:r>
            <a:r>
              <a:rPr lang="en-US" sz="4000" dirty="0" err="1"/>
              <a:t>Ngrams</a:t>
            </a:r>
            <a:endParaRPr lang="en-US" sz="4000" dirty="0"/>
          </a:p>
        </p:txBody>
      </p:sp>
      <p:sp>
        <p:nvSpPr>
          <p:cNvPr id="8" name="Date Placeholder 7"/>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938814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save from ≠ save X from 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07982"/>
            <a:ext cx="10515600" cy="3786624"/>
          </a:xfrm>
        </p:spPr>
      </p:pic>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390956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941190" cy="1501382"/>
          </a:xfrm>
        </p:spPr>
        <p:txBody>
          <a:bodyPr>
            <a:normAutofit/>
          </a:bodyPr>
          <a:lstStyle/>
          <a:p>
            <a:r>
              <a:rPr lang="en-US" dirty="0"/>
              <a:t>save from </a:t>
            </a:r>
            <a:r>
              <a:rPr lang="en-US"/>
              <a:t>≠ </a:t>
            </a:r>
            <a:br>
              <a:rPr lang="en-US"/>
            </a:br>
            <a:r>
              <a:rPr lang="en-US"/>
              <a:t>save </a:t>
            </a:r>
            <a:r>
              <a:rPr lang="en-US" dirty="0"/>
              <a:t>X from 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107982"/>
            <a:ext cx="10515600" cy="378662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691" y="0"/>
            <a:ext cx="6383671" cy="6858000"/>
          </a:xfrm>
          <a:prstGeom prst="rect">
            <a:avLst/>
          </a:prstGeom>
        </p:spPr>
      </p:pic>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154688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50000" t="22308" r="18750" b="43846"/>
          <a:stretch>
            <a:fillRect/>
          </a:stretch>
        </p:blipFill>
        <p:spPr bwMode="auto">
          <a:xfrm>
            <a:off x="1524003" y="914400"/>
            <a:ext cx="8832273" cy="5181600"/>
          </a:xfrm>
          <a:prstGeom prst="rect">
            <a:avLst/>
          </a:prstGeom>
          <a:noFill/>
          <a:ln w="9525">
            <a:noFill/>
            <a:miter lim="800000"/>
            <a:headEnd/>
            <a:tailEnd/>
          </a:ln>
        </p:spPr>
      </p:pic>
      <p:sp>
        <p:nvSpPr>
          <p:cNvPr id="3" name="Rounded Rectangle 2"/>
          <p:cNvSpPr/>
          <p:nvPr/>
        </p:nvSpPr>
        <p:spPr>
          <a:xfrm>
            <a:off x="1038389" y="1652116"/>
            <a:ext cx="9317887" cy="3191014"/>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174840" y="4880344"/>
            <a:ext cx="9245067" cy="1291856"/>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54144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056D-A2EC-AF5D-3C4B-173DF902CF9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D05FAF1-75B7-3A46-61CD-C9DCD06DF477}"/>
              </a:ext>
            </a:extLst>
          </p:cNvPr>
          <p:cNvSpPr>
            <a:spLocks noGrp="1"/>
          </p:cNvSpPr>
          <p:nvPr>
            <p:ph sz="half" idx="1"/>
          </p:nvPr>
        </p:nvSpPr>
        <p:spPr/>
        <p:txBody>
          <a:bodyPr>
            <a:normAutofit fontScale="92500" lnSpcReduction="10000"/>
          </a:bodyPr>
          <a:lstStyle/>
          <a:p>
            <a:r>
              <a:rPr lang="en-US" dirty="0"/>
              <a:t>Homework</a:t>
            </a:r>
          </a:p>
          <a:p>
            <a:pPr lvl="1"/>
            <a:r>
              <a:rPr lang="en-US" dirty="0"/>
              <a:t>Assignment 1: </a:t>
            </a:r>
            <a:r>
              <a:rPr lang="en-US" dirty="0">
                <a:hlinkClick r:id="rId2"/>
              </a:rPr>
              <a:t>Better Together</a:t>
            </a:r>
            <a:endParaRPr lang="en-US" dirty="0"/>
          </a:p>
          <a:p>
            <a:pPr lvl="1"/>
            <a:r>
              <a:rPr lang="en-US" dirty="0"/>
              <a:t>Assignment 2: </a:t>
            </a:r>
            <a:r>
              <a:rPr lang="en-US" dirty="0" err="1">
                <a:hlinkClick r:id="rId3"/>
              </a:rPr>
              <a:t>HuggingFace</a:t>
            </a:r>
            <a:r>
              <a:rPr lang="en-US" dirty="0">
                <a:hlinkClick r:id="rId3"/>
              </a:rPr>
              <a:t> Pipelines</a:t>
            </a:r>
            <a:endParaRPr lang="en-US" dirty="0"/>
          </a:p>
          <a:p>
            <a:r>
              <a:rPr lang="en-US" dirty="0"/>
              <a:t>Background Material</a:t>
            </a:r>
          </a:p>
          <a:p>
            <a:pPr lvl="1"/>
            <a:r>
              <a:rPr lang="en-US" dirty="0"/>
              <a:t>Python</a:t>
            </a:r>
          </a:p>
          <a:p>
            <a:pPr lvl="2"/>
            <a:r>
              <a:rPr lang="en-US" dirty="0" err="1"/>
              <a:t>numpy</a:t>
            </a:r>
            <a:r>
              <a:rPr lang="en-US" dirty="0"/>
              <a:t>, matplotlib, requests, </a:t>
            </a:r>
            <a:r>
              <a:rPr lang="en-US" dirty="0" err="1"/>
              <a:t>json</a:t>
            </a:r>
            <a:endParaRPr lang="en-US" dirty="0"/>
          </a:p>
          <a:p>
            <a:pPr lvl="2"/>
            <a:r>
              <a:rPr lang="en-US" dirty="0" err="1"/>
              <a:t>sklearn</a:t>
            </a:r>
            <a:r>
              <a:rPr lang="en-US" dirty="0"/>
              <a:t>, </a:t>
            </a:r>
            <a:r>
              <a:rPr lang="en-US" dirty="0" err="1"/>
              <a:t>scipy</a:t>
            </a:r>
            <a:endParaRPr lang="en-US" dirty="0"/>
          </a:p>
          <a:p>
            <a:pPr lvl="2"/>
            <a:r>
              <a:rPr lang="en-US" dirty="0"/>
              <a:t>requests: APIs (Semantic Scholar)</a:t>
            </a:r>
          </a:p>
          <a:p>
            <a:pPr lvl="1">
              <a:buFont typeface="Wingdings" pitchFamily="2" charset="2"/>
              <a:buChar char="Ø"/>
            </a:pPr>
            <a:r>
              <a:rPr lang="en-US" b="1" dirty="0"/>
              <a:t>Linear Algebra</a:t>
            </a:r>
          </a:p>
          <a:p>
            <a:pPr lvl="1"/>
            <a:r>
              <a:rPr lang="en-US" dirty="0"/>
              <a:t>Graph Algorithms</a:t>
            </a:r>
          </a:p>
          <a:p>
            <a:pPr lvl="1"/>
            <a:r>
              <a:rPr lang="en-US" dirty="0"/>
              <a:t>Probability</a:t>
            </a:r>
          </a:p>
          <a:p>
            <a:pPr lvl="1"/>
            <a:r>
              <a:rPr lang="en-US" dirty="0"/>
              <a:t>Machine Learning</a:t>
            </a:r>
          </a:p>
        </p:txBody>
      </p:sp>
      <p:sp>
        <p:nvSpPr>
          <p:cNvPr id="7" name="Content Placeholder 6">
            <a:extLst>
              <a:ext uri="{FF2B5EF4-FFF2-40B4-BE49-F238E27FC236}">
                <a16:creationId xmlns:a16="http://schemas.microsoft.com/office/drawing/2014/main" id="{FE280E49-26D2-06D0-9424-C0CD26471035}"/>
              </a:ext>
            </a:extLst>
          </p:cNvPr>
          <p:cNvSpPr>
            <a:spLocks noGrp="1"/>
          </p:cNvSpPr>
          <p:nvPr>
            <p:ph sz="half" idx="2"/>
          </p:nvPr>
        </p:nvSpPr>
        <p:spPr/>
        <p:txBody>
          <a:bodyPr>
            <a:normAutofit fontScale="92500" lnSpcReduction="10000"/>
          </a:bodyPr>
          <a:lstStyle/>
          <a:p>
            <a:r>
              <a:rPr lang="en-US" dirty="0"/>
              <a:t>Old Business</a:t>
            </a:r>
          </a:p>
          <a:p>
            <a:pPr lvl="1"/>
            <a:r>
              <a:rPr lang="en-US" dirty="0"/>
              <a:t>(Nearly) everything </a:t>
            </a:r>
            <a:r>
              <a:rPr lang="en-US" dirty="0">
                <a:sym typeface="Wingdings" pitchFamily="2" charset="2"/>
              </a:rPr>
              <a:t> Vector</a:t>
            </a:r>
            <a:endParaRPr lang="en-US" dirty="0"/>
          </a:p>
          <a:p>
            <a:pPr lvl="2"/>
            <a:r>
              <a:rPr lang="en-US" dirty="0"/>
              <a:t>Word2vec</a:t>
            </a:r>
          </a:p>
          <a:p>
            <a:pPr lvl="2"/>
            <a:r>
              <a:rPr lang="en-US" dirty="0"/>
              <a:t>Doc2vec</a:t>
            </a:r>
          </a:p>
          <a:p>
            <a:pPr lvl="1"/>
            <a:r>
              <a:rPr lang="en-US" dirty="0"/>
              <a:t>Similarity </a:t>
            </a:r>
            <a:r>
              <a:rPr lang="en-US" dirty="0">
                <a:sym typeface="Wingdings" pitchFamily="2" charset="2"/>
              </a:rPr>
              <a:t> Cosine</a:t>
            </a:r>
          </a:p>
          <a:p>
            <a:pPr lvl="1"/>
            <a:r>
              <a:rPr lang="en-US" dirty="0"/>
              <a:t>Approximate Nearest Neighbors</a:t>
            </a:r>
          </a:p>
          <a:p>
            <a:r>
              <a:rPr lang="en-US" dirty="0"/>
              <a:t>New Business</a:t>
            </a:r>
          </a:p>
          <a:p>
            <a:pPr lvl="1"/>
            <a:r>
              <a:rPr lang="en-US" dirty="0" err="1">
                <a:hlinkClick r:id="rId4"/>
              </a:rPr>
              <a:t>Colab</a:t>
            </a:r>
            <a:endParaRPr lang="en-US" dirty="0"/>
          </a:p>
          <a:p>
            <a:pPr lvl="1"/>
            <a:r>
              <a:rPr lang="en-US" dirty="0"/>
              <a:t>Deep Nets: Inference</a:t>
            </a:r>
          </a:p>
          <a:p>
            <a:pPr lvl="2"/>
            <a:r>
              <a:rPr lang="en-US" dirty="0"/>
              <a:t>Classification &amp; Regression</a:t>
            </a:r>
          </a:p>
          <a:p>
            <a:pPr lvl="2"/>
            <a:r>
              <a:rPr lang="en-US" dirty="0"/>
              <a:t>Anything </a:t>
            </a:r>
            <a:r>
              <a:rPr lang="en-US" dirty="0">
                <a:sym typeface="Wingdings" pitchFamily="2" charset="2"/>
              </a:rPr>
              <a:t> Vector</a:t>
            </a:r>
          </a:p>
          <a:p>
            <a:pPr lvl="2"/>
            <a:r>
              <a:rPr lang="en-US" dirty="0">
                <a:sym typeface="Wingdings" pitchFamily="2" charset="2"/>
              </a:rPr>
              <a:t>Machine Translation</a:t>
            </a:r>
          </a:p>
          <a:p>
            <a:pPr lvl="2"/>
            <a:r>
              <a:rPr lang="en-US" dirty="0">
                <a:sym typeface="Wingdings" pitchFamily="2" charset="2"/>
              </a:rPr>
              <a:t>Fill Mask</a:t>
            </a:r>
            <a:endParaRPr lang="en-US" dirty="0"/>
          </a:p>
        </p:txBody>
      </p:sp>
      <p:sp>
        <p:nvSpPr>
          <p:cNvPr id="4" name="Date Placeholder 3">
            <a:extLst>
              <a:ext uri="{FF2B5EF4-FFF2-40B4-BE49-F238E27FC236}">
                <a16:creationId xmlns:a16="http://schemas.microsoft.com/office/drawing/2014/main" id="{6522B8B9-EBB1-6301-2A45-410A07FE5BC6}"/>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D527BC96-320E-CF19-77F7-D4016564C8B8}"/>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0512B7A4-301E-C6B3-C847-28ECF2EB8A60}"/>
              </a:ext>
            </a:extLst>
          </p:cNvPr>
          <p:cNvSpPr>
            <a:spLocks noGrp="1"/>
          </p:cNvSpPr>
          <p:nvPr>
            <p:ph type="sldNum" sz="quarter" idx="12"/>
          </p:nvPr>
        </p:nvSpPr>
        <p:spPr/>
        <p:txBody>
          <a:bodyPr/>
          <a:lstStyle/>
          <a:p>
            <a:fld id="{968D9EE9-F5CC-E840-B721-2FE4EA623452}" type="slidenum">
              <a:rPr lang="en-US" smtClean="0"/>
              <a:t>35</a:t>
            </a:fld>
            <a:endParaRPr lang="en-US"/>
          </a:p>
        </p:txBody>
      </p:sp>
    </p:spTree>
    <p:extLst>
      <p:ext uri="{BB962C8B-B14F-4D97-AF65-F5344CB8AC3E}">
        <p14:creationId xmlns:p14="http://schemas.microsoft.com/office/powerpoint/2010/main" val="3102024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F50A-5EE3-77D0-A7D1-ABBD6D7DA45D}"/>
              </a:ext>
            </a:extLst>
          </p:cNvPr>
          <p:cNvSpPr>
            <a:spLocks noGrp="1"/>
          </p:cNvSpPr>
          <p:nvPr>
            <p:ph type="title"/>
          </p:nvPr>
        </p:nvSpPr>
        <p:spPr/>
        <p:txBody>
          <a:bodyPr/>
          <a:lstStyle/>
          <a:p>
            <a:r>
              <a:rPr lang="en-US" dirty="0"/>
              <a:t>Linear Algebra</a:t>
            </a:r>
          </a:p>
        </p:txBody>
      </p:sp>
      <p:sp>
        <p:nvSpPr>
          <p:cNvPr id="8" name="Content Placeholder 7">
            <a:extLst>
              <a:ext uri="{FF2B5EF4-FFF2-40B4-BE49-F238E27FC236}">
                <a16:creationId xmlns:a16="http://schemas.microsoft.com/office/drawing/2014/main" id="{7F30C113-E68A-AA22-99A3-90E6E6E1D94D}"/>
              </a:ext>
            </a:extLst>
          </p:cNvPr>
          <p:cNvSpPr>
            <a:spLocks noGrp="1"/>
          </p:cNvSpPr>
          <p:nvPr>
            <p:ph idx="1"/>
          </p:nvPr>
        </p:nvSpPr>
        <p:spPr/>
        <p:txBody>
          <a:bodyPr/>
          <a:lstStyle/>
          <a:p>
            <a:r>
              <a:rPr lang="en-US" dirty="0"/>
              <a:t>Singular Value Decomposition (SVD)</a:t>
            </a:r>
          </a:p>
          <a:p>
            <a:r>
              <a:rPr lang="en-US" dirty="0"/>
              <a:t>Principal Component Analysis (PCA)</a:t>
            </a:r>
          </a:p>
          <a:p>
            <a:r>
              <a:rPr lang="en-US" dirty="0"/>
              <a:t>Dimension Reduction</a:t>
            </a:r>
          </a:p>
          <a:p>
            <a:r>
              <a:rPr lang="en-US" dirty="0"/>
              <a:t>Rotations</a:t>
            </a:r>
          </a:p>
          <a:p>
            <a:r>
              <a:rPr lang="en-US" dirty="0"/>
              <a:t>Approximate Nearest Neighbors (ANN)</a:t>
            </a:r>
          </a:p>
        </p:txBody>
      </p:sp>
      <p:sp>
        <p:nvSpPr>
          <p:cNvPr id="5" name="Date Placeholder 4">
            <a:extLst>
              <a:ext uri="{FF2B5EF4-FFF2-40B4-BE49-F238E27FC236}">
                <a16:creationId xmlns:a16="http://schemas.microsoft.com/office/drawing/2014/main" id="{3F9977B2-E1D2-5289-DAD0-4B367FB82ABF}"/>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7F461333-4806-2710-51FA-B207BCA298E4}"/>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3EEC56EA-2E5F-98D2-D7F9-4C2C14EE1B8B}"/>
              </a:ext>
            </a:extLst>
          </p:cNvPr>
          <p:cNvSpPr>
            <a:spLocks noGrp="1"/>
          </p:cNvSpPr>
          <p:nvPr>
            <p:ph type="sldNum" sz="quarter" idx="12"/>
          </p:nvPr>
        </p:nvSpPr>
        <p:spPr/>
        <p:txBody>
          <a:bodyPr/>
          <a:lstStyle/>
          <a:p>
            <a:fld id="{968D9EE9-F5CC-E840-B721-2FE4EA623452}" type="slidenum">
              <a:rPr lang="en-US" smtClean="0"/>
              <a:t>36</a:t>
            </a:fld>
            <a:endParaRPr lang="en-US"/>
          </a:p>
        </p:txBody>
      </p:sp>
    </p:spTree>
    <p:extLst>
      <p:ext uri="{BB962C8B-B14F-4D97-AF65-F5344CB8AC3E}">
        <p14:creationId xmlns:p14="http://schemas.microsoft.com/office/powerpoint/2010/main" val="2383289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F16E1-C67B-829A-348E-37A1DD9BDD55}"/>
              </a:ext>
            </a:extLst>
          </p:cNvPr>
          <p:cNvSpPr>
            <a:spLocks noGrp="1"/>
          </p:cNvSpPr>
          <p:nvPr>
            <p:ph type="title"/>
          </p:nvPr>
        </p:nvSpPr>
        <p:spPr/>
        <p:txBody>
          <a:bodyPr/>
          <a:lstStyle/>
          <a:p>
            <a:r>
              <a:rPr lang="en-US" dirty="0"/>
              <a:t>Nearly Everything To Vectors (Embeddings)</a:t>
            </a:r>
          </a:p>
        </p:txBody>
      </p:sp>
      <p:sp>
        <p:nvSpPr>
          <p:cNvPr id="3" name="Content Placeholder 2">
            <a:extLst>
              <a:ext uri="{FF2B5EF4-FFF2-40B4-BE49-F238E27FC236}">
                <a16:creationId xmlns:a16="http://schemas.microsoft.com/office/drawing/2014/main" id="{5E3C5004-1B8C-872C-B50E-012213D46C97}"/>
              </a:ext>
            </a:extLst>
          </p:cNvPr>
          <p:cNvSpPr>
            <a:spLocks noGrp="1"/>
          </p:cNvSpPr>
          <p:nvPr>
            <p:ph sz="half" idx="1"/>
          </p:nvPr>
        </p:nvSpPr>
        <p:spPr/>
        <p:txBody>
          <a:bodyPr/>
          <a:lstStyle/>
          <a:p>
            <a:r>
              <a:rPr lang="en-US" dirty="0"/>
              <a:t>“Everything”</a:t>
            </a:r>
          </a:p>
          <a:p>
            <a:pPr lvl="1"/>
            <a:r>
              <a:rPr lang="en-US" dirty="0"/>
              <a:t>Words (Terms): word2vec</a:t>
            </a:r>
          </a:p>
          <a:p>
            <a:pPr lvl="1"/>
            <a:r>
              <a:rPr lang="en-US" dirty="0"/>
              <a:t>Documents (Text Strings):</a:t>
            </a:r>
          </a:p>
          <a:p>
            <a:pPr lvl="2"/>
            <a:r>
              <a:rPr lang="en-US" dirty="0"/>
              <a:t>doc2vec, BERT, Specter</a:t>
            </a:r>
          </a:p>
          <a:p>
            <a:pPr lvl="1"/>
            <a:r>
              <a:rPr lang="en-US" dirty="0"/>
              <a:t>Graphs (GNNs)</a:t>
            </a:r>
          </a:p>
          <a:p>
            <a:pPr lvl="2"/>
            <a:r>
              <a:rPr lang="en-US" dirty="0"/>
              <a:t>Example: citation graph</a:t>
            </a:r>
          </a:p>
          <a:p>
            <a:pPr lvl="1"/>
            <a:r>
              <a:rPr lang="en-US" dirty="0"/>
              <a:t>Semantics (“Meaning”)</a:t>
            </a:r>
          </a:p>
          <a:p>
            <a:pPr lvl="1"/>
            <a:r>
              <a:rPr lang="en-US" dirty="0"/>
              <a:t>All the world’s languages</a:t>
            </a:r>
          </a:p>
          <a:p>
            <a:pPr lvl="1"/>
            <a:r>
              <a:rPr lang="en-US" dirty="0"/>
              <a:t>Audio (Speech, Music)</a:t>
            </a:r>
          </a:p>
          <a:p>
            <a:pPr lvl="1"/>
            <a:r>
              <a:rPr lang="en-US" dirty="0"/>
              <a:t>Pictures and Videos</a:t>
            </a:r>
          </a:p>
          <a:p>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E1A3237F-DE7F-6FAF-F2B4-F434D5656315}"/>
                  </a:ext>
                </a:extLst>
              </p:cNvPr>
              <p:cNvSpPr>
                <a:spLocks noGrp="1"/>
              </p:cNvSpPr>
              <p:nvPr>
                <p:ph sz="half" idx="2"/>
              </p:nvPr>
            </p:nvSpPr>
            <p:spPr/>
            <p:txBody>
              <a:bodyPr/>
              <a:lstStyle/>
              <a:p>
                <a:r>
                  <a:rPr lang="en-US" dirty="0"/>
                  <a:t>Embeddings</a:t>
                </a:r>
              </a:p>
              <a:p>
                <a:pPr lvl="1"/>
                <a:r>
                  <a:rPr lang="en-US" dirty="0"/>
                  <a:t>Similarity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Cosine</a:t>
                </a:r>
              </a:p>
              <a:p>
                <a:pPr lvl="2"/>
                <a:r>
                  <a:rPr lang="en-US" dirty="0"/>
                  <a:t>Similar documents</a:t>
                </a:r>
              </a:p>
              <a:p>
                <a:pPr lvl="3"/>
                <a:r>
                  <a:rPr lang="en-US" dirty="0"/>
                  <a:t>Word Overlap</a:t>
                </a:r>
              </a:p>
              <a:p>
                <a:pPr lvl="3"/>
                <a:r>
                  <a:rPr lang="en-US" dirty="0"/>
                  <a:t>Nearby in citation graph</a:t>
                </a:r>
              </a:p>
              <a:p>
                <a:pPr lvl="3"/>
                <a:r>
                  <a:rPr lang="en-US" dirty="0"/>
                  <a:t>Similar topics, venues, authors</a:t>
                </a:r>
              </a:p>
              <a:p>
                <a:pPr lvl="1"/>
                <a:r>
                  <a:rPr lang="en-US" dirty="0"/>
                  <a:t>Latent (Hidden) Dimensions</a:t>
                </a:r>
              </a:p>
              <a:p>
                <a:r>
                  <a:rPr lang="en-US" dirty="0"/>
                  <a:t>Computational Convenience</a:t>
                </a:r>
              </a:p>
              <a:p>
                <a:pPr lvl="1"/>
                <a:r>
                  <a:rPr lang="en-US" dirty="0"/>
                  <a:t>Dimension Reduction</a:t>
                </a:r>
              </a:p>
              <a:p>
                <a:pPr lvl="1"/>
                <a:r>
                  <a:rPr lang="en-US" dirty="0"/>
                  <a:t>Rotations</a:t>
                </a:r>
              </a:p>
              <a:p>
                <a:pPr lvl="1"/>
                <a:r>
                  <a:rPr lang="en-US" dirty="0"/>
                  <a:t>Approximate Nearest Neighbors</a:t>
                </a:r>
              </a:p>
              <a:p>
                <a:pPr lvl="1"/>
                <a:endParaRPr lang="en-US" dirty="0"/>
              </a:p>
            </p:txBody>
          </p:sp>
        </mc:Choice>
        <mc:Fallback xmlns="">
          <p:sp>
            <p:nvSpPr>
              <p:cNvPr id="4" name="Content Placeholder 3">
                <a:extLst>
                  <a:ext uri="{FF2B5EF4-FFF2-40B4-BE49-F238E27FC236}">
                    <a16:creationId xmlns:a16="http://schemas.microsoft.com/office/drawing/2014/main" id="{E1A3237F-DE7F-6FAF-F2B4-F434D5656315}"/>
                  </a:ext>
                </a:extLst>
              </p:cNvPr>
              <p:cNvSpPr>
                <a:spLocks noGrp="1" noRot="1" noChangeAspect="1" noMove="1" noResize="1" noEditPoints="1" noAdjustHandles="1" noChangeArrowheads="1" noChangeShapeType="1" noTextEdit="1"/>
              </p:cNvSpPr>
              <p:nvPr>
                <p:ph sz="half" idx="2"/>
              </p:nvPr>
            </p:nvSpPr>
            <p:spPr>
              <a:blipFill>
                <a:blip r:embed="rId2"/>
                <a:stretch>
                  <a:fillRect l="-2200" t="-2326" b="-291"/>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53FE8E8A-4066-50EF-3D35-9B4734EF98B7}"/>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E76B7848-6181-8EC1-1A1E-DB1E2A979F16}"/>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CB4B0063-6AD3-D1B4-8A1A-A85E9FDE4E0E}"/>
              </a:ext>
            </a:extLst>
          </p:cNvPr>
          <p:cNvSpPr>
            <a:spLocks noGrp="1"/>
          </p:cNvSpPr>
          <p:nvPr>
            <p:ph type="sldNum" sz="quarter" idx="12"/>
          </p:nvPr>
        </p:nvSpPr>
        <p:spPr/>
        <p:txBody>
          <a:bodyPr/>
          <a:lstStyle/>
          <a:p>
            <a:fld id="{968D9EE9-F5CC-E840-B721-2FE4EA623452}" type="slidenum">
              <a:rPr lang="en-US" smtClean="0"/>
              <a:t>37</a:t>
            </a:fld>
            <a:endParaRPr lang="en-US"/>
          </a:p>
        </p:txBody>
      </p:sp>
    </p:spTree>
    <p:extLst>
      <p:ext uri="{BB962C8B-B14F-4D97-AF65-F5344CB8AC3E}">
        <p14:creationId xmlns:p14="http://schemas.microsoft.com/office/powerpoint/2010/main" val="4197494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2"/>
          <a:stretch>
            <a:fillRect/>
          </a:stretch>
        </p:blipFill>
        <p:spPr>
          <a:xfrm>
            <a:off x="66999" y="1443992"/>
            <a:ext cx="5504241" cy="5414008"/>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526066" y="73759"/>
            <a:ext cx="9508127" cy="2000138"/>
          </a:xfrm>
        </p:spPr>
      </p:pic>
      <p:sp>
        <p:nvSpPr>
          <p:cNvPr id="2" name="Title 1"/>
          <p:cNvSpPr>
            <a:spLocks noGrp="1"/>
          </p:cNvSpPr>
          <p:nvPr>
            <p:ph type="title"/>
          </p:nvPr>
        </p:nvSpPr>
        <p:spPr>
          <a:xfrm>
            <a:off x="5213023" y="3268579"/>
            <a:ext cx="6821170" cy="2132979"/>
          </a:xfrm>
        </p:spPr>
        <p:txBody>
          <a:bodyPr/>
          <a:lstStyle/>
          <a:p>
            <a:r>
              <a:rPr lang="en-US" dirty="0"/>
              <a:t>Salton’s Vector Space Model</a:t>
            </a:r>
          </a:p>
        </p:txBody>
      </p:sp>
      <p:sp>
        <p:nvSpPr>
          <p:cNvPr id="8" name="Date Placeholder 7"/>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40299008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D162A-8FD6-B75B-7667-FFDC4D43754D}"/>
              </a:ext>
            </a:extLst>
          </p:cNvPr>
          <p:cNvSpPr>
            <a:spLocks noGrp="1"/>
          </p:cNvSpPr>
          <p:nvPr>
            <p:ph type="title"/>
          </p:nvPr>
        </p:nvSpPr>
        <p:spPr>
          <a:xfrm>
            <a:off x="838200" y="365125"/>
            <a:ext cx="4493895" cy="1325563"/>
          </a:xfrm>
        </p:spPr>
        <p:txBody>
          <a:bodyPr/>
          <a:lstStyle/>
          <a:p>
            <a:r>
              <a:rPr lang="en-US" dirty="0"/>
              <a:t>Word2vec (Embeddings)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5948048-8770-0818-59AE-2B33843EF40F}"/>
                  </a:ext>
                </a:extLst>
              </p:cNvPr>
              <p:cNvSpPr>
                <a:spLocks noGrp="1"/>
              </p:cNvSpPr>
              <p:nvPr>
                <p:ph sz="half" idx="1"/>
              </p:nvPr>
            </p:nvSpPr>
            <p:spPr>
              <a:xfrm>
                <a:off x="586739" y="2019456"/>
                <a:ext cx="9989608" cy="4131962"/>
              </a:xfrm>
            </p:spPr>
            <p:txBody>
              <a:bodyPr>
                <a:normAutofit fontScale="85000" lnSpcReduction="20000"/>
              </a:bodyPr>
              <a:lstStyle/>
              <a:p>
                <a14:m>
                  <m:oMath xmlns:m="http://schemas.openxmlformats.org/officeDocument/2006/math">
                    <m:r>
                      <a:rPr lang="en-US" i="1" smtClean="0">
                        <a:latin typeface="Cambria Math" panose="02040503050406030204" pitchFamily="18" charset="0"/>
                      </a:rPr>
                      <m:t>𝑀</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𝑉</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sup>
                    </m:sSup>
                  </m:oMath>
                </a14:m>
                <a:r>
                  <a:rPr lang="en-US" dirty="0"/>
                  <a:t> (tall-skinny matrix)</a:t>
                </a:r>
              </a:p>
              <a:p>
                <a:pPr lvl="1"/>
                <a14:m>
                  <m:oMath xmlns:m="http://schemas.openxmlformats.org/officeDocument/2006/math">
                    <m:r>
                      <a:rPr lang="en-US" i="1" dirty="0" smtClean="0">
                        <a:latin typeface="Cambria Math" panose="02040503050406030204" pitchFamily="18" charset="0"/>
                      </a:rPr>
                      <m:t>𝑉</m:t>
                    </m:r>
                  </m:oMath>
                </a14:m>
                <a:r>
                  <a:rPr lang="en-US" dirty="0"/>
                  <a:t>: vocabulary size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500</m:t>
                    </m:r>
                  </m:oMath>
                </a14:m>
                <a:r>
                  <a:rPr lang="en-US" dirty="0"/>
                  <a:t>k)</a:t>
                </a:r>
              </a:p>
              <a:p>
                <a:pPr lvl="1"/>
                <a14:m>
                  <m:oMath xmlns:m="http://schemas.openxmlformats.org/officeDocument/2006/math">
                    <m:r>
                      <a:rPr lang="en-US" i="1" dirty="0" smtClean="0">
                        <a:latin typeface="Cambria Math" panose="02040503050406030204" pitchFamily="18" charset="0"/>
                      </a:rPr>
                      <m:t>𝐾</m:t>
                    </m:r>
                  </m:oMath>
                </a14:m>
                <a:r>
                  <a:rPr lang="en-US" dirty="0"/>
                  <a:t>: hidden dimensions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300</m:t>
                    </m:r>
                  </m:oMath>
                </a14:m>
                <a:r>
                  <a:rPr lang="en-US" dirty="0"/>
                  <a:t>)</a:t>
                </a:r>
              </a:p>
              <a:p>
                <a14:m>
                  <m:oMath xmlns:m="http://schemas.openxmlformats.org/officeDocument/2006/math">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𝑇</m:t>
                        </m:r>
                      </m:sup>
                    </m:sSup>
                    <m:r>
                      <a:rPr lang="en-US" b="0" i="0" smtClean="0">
                        <a:latin typeface="Cambria Math" panose="02040503050406030204" pitchFamily="18" charset="0"/>
                      </a:rPr>
                      <m:t>= </m:t>
                    </m:r>
                    <m:r>
                      <a:rPr lang="en-US" b="0" i="1" smtClean="0">
                        <a:latin typeface="Cambria Math" panose="02040503050406030204" pitchFamily="18" charset="0"/>
                      </a:rPr>
                      <m:t>𝑐𝑜𝑠</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e>
                    </m:d>
                    <m:r>
                      <a:rPr lang="en-US" b="0" i="0"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𝑃𝑀𝐼</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e>
                    </m:d>
                  </m:oMath>
                </a14:m>
                <a:endParaRPr lang="en-US" dirty="0"/>
              </a:p>
              <a:p>
                <a:pPr lvl="1"/>
                <a:r>
                  <a:rPr lang="en-US" dirty="0"/>
                  <a:t>Similarity of all pairs of words in </a:t>
                </a:r>
                <a14:m>
                  <m:oMath xmlns:m="http://schemas.openxmlformats.org/officeDocument/2006/math">
                    <m:r>
                      <a:rPr lang="en-US" i="1" dirty="0" smtClean="0">
                        <a:latin typeface="Cambria Math" panose="02040503050406030204" pitchFamily="18" charset="0"/>
                      </a:rPr>
                      <m:t>𝑉</m:t>
                    </m:r>
                  </m:oMath>
                </a14:m>
                <a:endParaRPr lang="en-US" dirty="0"/>
              </a:p>
              <a:p>
                <a:pPr lvl="1"/>
                <a:r>
                  <a:rPr lang="en-US" dirty="0"/>
                  <a:t>It might be infeasible to materialize </a:t>
                </a:r>
                <a14:m>
                  <m:oMath xmlns:m="http://schemas.openxmlformats.org/officeDocument/2006/math">
                    <m:r>
                      <a:rPr lang="en-US" b="0" i="1" smtClean="0">
                        <a:latin typeface="Cambria Math" panose="02040503050406030204" pitchFamily="18" charset="0"/>
                      </a:rPr>
                      <m:t>𝑀</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𝑇</m:t>
                        </m:r>
                      </m:sup>
                    </m:sSup>
                  </m:oMath>
                </a14:m>
                <a:endParaRPr lang="en-US" dirty="0"/>
              </a:p>
              <a:p>
                <a:pPr lvl="2"/>
                <a:r>
                  <a:rPr lang="en-US" dirty="0"/>
                  <a:t>But there are approximations (ANNs) </a:t>
                </a:r>
              </a:p>
              <a:p>
                <a:pPr lvl="2"/>
                <a:r>
                  <a:rPr lang="en-US" dirty="0"/>
                  <a:t>that find many/most of the large values</a:t>
                </a:r>
              </a:p>
              <a:p>
                <a:r>
                  <a:rPr lang="en-US" dirty="0"/>
                  <a:t>Better for capturing collocations</a:t>
                </a:r>
              </a:p>
              <a:p>
                <a:pPr lvl="1"/>
                <a:r>
                  <a:rPr lang="en-US" dirty="0"/>
                  <a:t>Collocations: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r>
                      <a:rPr lang="en-US" b="0" i="1" smtClean="0">
                        <a:latin typeface="Cambria Math" panose="02040503050406030204" pitchFamily="18" charset="0"/>
                      </a:rPr>
                      <m:t> </m:t>
                    </m:r>
                    <m:r>
                      <a:rPr lang="en-US" b="0" i="1" dirty="0" smtClean="0">
                        <a:latin typeface="Cambria Math" panose="02040503050406030204" pitchFamily="18" charset="0"/>
                      </a:rPr>
                      <m:t>&amp;</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oMath>
                </a14:m>
                <a:r>
                  <a:rPr lang="en-US" dirty="0"/>
                  <a:t> appear near one another (more than chance)</a:t>
                </a:r>
              </a:p>
              <a:p>
                <a:r>
                  <a:rPr lang="en-US" dirty="0"/>
                  <a:t>Less appropriate for other notions of similarity</a:t>
                </a:r>
              </a:p>
              <a:p>
                <a:pPr lvl="1"/>
                <a:r>
                  <a:rPr lang="en-US" dirty="0"/>
                  <a:t>Both synonyms and antonyms appear near one another</a:t>
                </a:r>
              </a:p>
              <a:p>
                <a:pPr lvl="1"/>
                <a:r>
                  <a:rPr lang="en-US" dirty="0"/>
                  <a:t>(But they don’t mean the same thing)</a:t>
                </a:r>
              </a:p>
            </p:txBody>
          </p:sp>
        </mc:Choice>
        <mc:Fallback xmlns="">
          <p:sp>
            <p:nvSpPr>
              <p:cNvPr id="3" name="Content Placeholder 2">
                <a:extLst>
                  <a:ext uri="{FF2B5EF4-FFF2-40B4-BE49-F238E27FC236}">
                    <a16:creationId xmlns:a16="http://schemas.microsoft.com/office/drawing/2014/main" id="{B5948048-8770-0818-59AE-2B33843EF40F}"/>
                  </a:ext>
                </a:extLst>
              </p:cNvPr>
              <p:cNvSpPr>
                <a:spLocks noGrp="1" noRot="1" noChangeAspect="1" noMove="1" noResize="1" noEditPoints="1" noAdjustHandles="1" noChangeArrowheads="1" noChangeShapeType="1" noTextEdit="1"/>
              </p:cNvSpPr>
              <p:nvPr>
                <p:ph sz="half" idx="1"/>
              </p:nvPr>
            </p:nvSpPr>
            <p:spPr>
              <a:xfrm>
                <a:off x="586739" y="2019456"/>
                <a:ext cx="9989608" cy="4131962"/>
              </a:xfrm>
              <a:blipFill>
                <a:blip r:embed="rId2"/>
                <a:stretch>
                  <a:fillRect l="-889" t="-3058" b="-1223"/>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715F9DCE-8C89-1809-433F-A7A3DBB34A56}"/>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DCD32E79-2A55-69C1-B456-FD92043B1EFD}"/>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829A4479-D675-6863-61CD-C9BC2D0C3E3D}"/>
              </a:ext>
            </a:extLst>
          </p:cNvPr>
          <p:cNvSpPr>
            <a:spLocks noGrp="1"/>
          </p:cNvSpPr>
          <p:nvPr>
            <p:ph type="sldNum" sz="quarter" idx="12"/>
          </p:nvPr>
        </p:nvSpPr>
        <p:spPr/>
        <p:txBody>
          <a:bodyPr/>
          <a:lstStyle/>
          <a:p>
            <a:fld id="{968D9EE9-F5CC-E840-B721-2FE4EA623452}" type="slidenum">
              <a:rPr lang="en-US" smtClean="0"/>
              <a:t>39</a:t>
            </a:fld>
            <a:endParaRPr lang="en-US"/>
          </a:p>
        </p:txBody>
      </p:sp>
      <p:pic>
        <p:nvPicPr>
          <p:cNvPr id="8" name="Content Placeholder 5">
            <a:extLst>
              <a:ext uri="{FF2B5EF4-FFF2-40B4-BE49-F238E27FC236}">
                <a16:creationId xmlns:a16="http://schemas.microsoft.com/office/drawing/2014/main" id="{A1CC79A1-5CDC-F446-624E-AA5A6F8A778E}"/>
              </a:ext>
            </a:extLst>
          </p:cNvPr>
          <p:cNvPicPr>
            <a:picLocks noGrp="1" noChangeAspect="1"/>
          </p:cNvPicPr>
          <p:nvPr>
            <p:ph sz="half" idx="2"/>
          </p:nvPr>
        </p:nvPicPr>
        <p:blipFill>
          <a:blip r:embed="rId3"/>
          <a:stretch>
            <a:fillRect/>
          </a:stretch>
        </p:blipFill>
        <p:spPr>
          <a:xfrm>
            <a:off x="5642207" y="136524"/>
            <a:ext cx="6477403" cy="2892425"/>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6BEE893-8335-6371-FF01-1046DDA79FA9}"/>
                  </a:ext>
                </a:extLst>
              </p:cNvPr>
              <p:cNvSpPr txBox="1"/>
              <p:nvPr/>
            </p:nvSpPr>
            <p:spPr>
              <a:xfrm>
                <a:off x="8153400" y="3206838"/>
                <a:ext cx="4217137" cy="1200329"/>
              </a:xfrm>
              <a:prstGeom prst="rect">
                <a:avLst/>
              </a:prstGeom>
              <a:noFill/>
            </p:spPr>
            <p:txBody>
              <a:bodyPr wrap="square" rtlCol="0">
                <a:spAutoFit/>
              </a:bodyPr>
              <a:lstStyle/>
              <a:p>
                <a:r>
                  <a:rPr lang="en-US" sz="2400" dirty="0"/>
                  <a:t>For plotting purposes, </a:t>
                </a:r>
              </a:p>
              <a:p>
                <a:pPr marL="342900" indent="-342900">
                  <a:buFont typeface="Arial" panose="020B0604020202020204" pitchFamily="34" charset="0"/>
                  <a:buChar char="•"/>
                </a:pPr>
                <a:r>
                  <a:rPr lang="en-US" sz="2400" dirty="0"/>
                  <a:t>use dimension reduction </a:t>
                </a:r>
              </a:p>
              <a:p>
                <a:pPr marL="342900" indent="-342900">
                  <a:buFont typeface="Arial" panose="020B0604020202020204" pitchFamily="34" charset="0"/>
                  <a:buChar char="•"/>
                </a:pPr>
                <a:r>
                  <a:rPr lang="en-US" sz="2400" dirty="0"/>
                  <a:t>to reduce </a:t>
                </a:r>
                <a14:m>
                  <m:oMath xmlns:m="http://schemas.openxmlformats.org/officeDocument/2006/math">
                    <m:r>
                      <a:rPr lang="en-US" sz="2400" i="1" dirty="0" smtClean="0">
                        <a:latin typeface="Cambria Math" panose="02040503050406030204" pitchFamily="18" charset="0"/>
                      </a:rPr>
                      <m:t>𝐾</m:t>
                    </m:r>
                  </m:oMath>
                </a14:m>
                <a:r>
                  <a:rPr lang="en-US" sz="2400" dirty="0"/>
                  <a:t> down to 2D</a:t>
                </a:r>
              </a:p>
            </p:txBody>
          </p:sp>
        </mc:Choice>
        <mc:Fallback xmlns="">
          <p:sp>
            <p:nvSpPr>
              <p:cNvPr id="9" name="TextBox 8">
                <a:extLst>
                  <a:ext uri="{FF2B5EF4-FFF2-40B4-BE49-F238E27FC236}">
                    <a16:creationId xmlns:a16="http://schemas.microsoft.com/office/drawing/2014/main" id="{B6BEE893-8335-6371-FF01-1046DDA79FA9}"/>
                  </a:ext>
                </a:extLst>
              </p:cNvPr>
              <p:cNvSpPr txBox="1">
                <a:spLocks noRot="1" noChangeAspect="1" noMove="1" noResize="1" noEditPoints="1" noAdjustHandles="1" noChangeArrowheads="1" noChangeShapeType="1" noTextEdit="1"/>
              </p:cNvSpPr>
              <p:nvPr/>
            </p:nvSpPr>
            <p:spPr>
              <a:xfrm>
                <a:off x="8153400" y="3206838"/>
                <a:ext cx="4217137" cy="1200329"/>
              </a:xfrm>
              <a:prstGeom prst="rect">
                <a:avLst/>
              </a:prstGeom>
              <a:blipFill>
                <a:blip r:embed="rId4"/>
                <a:stretch>
                  <a:fillRect l="-2410" t="-4167" b="-937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F0709F30-FD68-9C87-3E77-BD9DDDF8A294}"/>
              </a:ext>
            </a:extLst>
          </p:cNvPr>
          <p:cNvSpPr txBox="1"/>
          <p:nvPr/>
        </p:nvSpPr>
        <p:spPr>
          <a:xfrm>
            <a:off x="10850993" y="3028949"/>
            <a:ext cx="1268617" cy="307777"/>
          </a:xfrm>
          <a:prstGeom prst="rect">
            <a:avLst/>
          </a:prstGeom>
          <a:noFill/>
        </p:spPr>
        <p:txBody>
          <a:bodyPr wrap="none" rtlCol="0">
            <a:spAutoFit/>
          </a:bodyPr>
          <a:lstStyle/>
          <a:p>
            <a:r>
              <a:rPr lang="en-US" sz="1400" dirty="0"/>
              <a:t>Slide from JM3</a:t>
            </a:r>
          </a:p>
        </p:txBody>
      </p:sp>
    </p:spTree>
    <p:extLst>
      <p:ext uri="{BB962C8B-B14F-4D97-AF65-F5344CB8AC3E}">
        <p14:creationId xmlns:p14="http://schemas.microsoft.com/office/powerpoint/2010/main" val="133183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47693-8BEA-ACA8-E0B9-991A6675F0CA}"/>
              </a:ext>
            </a:extLst>
          </p:cNvPr>
          <p:cNvSpPr>
            <a:spLocks noGrp="1"/>
          </p:cNvSpPr>
          <p:nvPr>
            <p:ph type="title"/>
          </p:nvPr>
        </p:nvSpPr>
        <p:spPr/>
        <p:txBody>
          <a:bodyPr/>
          <a:lstStyle/>
          <a:p>
            <a:r>
              <a:rPr lang="en-US" dirty="0"/>
              <a:t>Graphs, Transitive Closure &amp; Random Walks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078CFBF-65BD-9AED-FFC2-0D245C440BE5}"/>
                  </a:ext>
                </a:extLst>
              </p:cNvPr>
              <p:cNvSpPr>
                <a:spLocks noGrp="1"/>
              </p:cNvSpPr>
              <p:nvPr>
                <p:ph sz="half" idx="1"/>
              </p:nvPr>
            </p:nvSpPr>
            <p:spPr/>
            <p:txBody>
              <a:bodyPr>
                <a:normAutofit fontScale="92500" lnSpcReduction="20000"/>
              </a:bodyPr>
              <a:lstStyle/>
              <a:p>
                <a14:m>
                  <m:oMath xmlns:m="http://schemas.openxmlformats.org/officeDocument/2006/math">
                    <m:r>
                      <a:rPr lang="en-US" b="0" i="1" smtClean="0">
                        <a:latin typeface="Cambria Math" panose="02040503050406030204" pitchFamily="18" charset="0"/>
                      </a:rPr>
                      <m:t>𝐺</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𝐸</m:t>
                        </m:r>
                      </m:e>
                    </m:d>
                  </m:oMath>
                </a14:m>
                <a:endParaRPr lang="en-US" dirty="0"/>
              </a:p>
              <a:p>
                <a:pPr lvl="1"/>
                <a:r>
                  <a:rPr lang="en-US" dirty="0"/>
                  <a:t>V: vertices (nodes)</a:t>
                </a:r>
              </a:p>
              <a:p>
                <a:pPr lvl="1"/>
                <a:r>
                  <a:rPr lang="en-US" dirty="0"/>
                  <a:t>E: edges</a:t>
                </a:r>
              </a:p>
              <a:p>
                <a:r>
                  <a:rPr lang="en-US" dirty="0"/>
                  <a:t>Sizes</a:t>
                </a:r>
              </a:p>
              <a:p>
                <a:pPr lvl="1"/>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𝑉</m:t>
                    </m:r>
                    <m:r>
                      <a:rPr lang="en-US" i="1" dirty="0" smtClean="0">
                        <a:latin typeface="Cambria Math" panose="02040503050406030204" pitchFamily="18" charset="0"/>
                      </a:rPr>
                      <m:t>| = </m:t>
                    </m:r>
                    <m:r>
                      <a:rPr lang="en-US" i="1" dirty="0" smtClean="0">
                        <a:latin typeface="Cambria Math" panose="02040503050406030204" pitchFamily="18" charset="0"/>
                      </a:rPr>
                      <m:t>𝑁</m:t>
                    </m:r>
                  </m:oMath>
                </a14:m>
                <a:endParaRPr lang="en-US" dirty="0"/>
              </a:p>
              <a:p>
                <a:pPr lvl="1"/>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𝐸</m:t>
                    </m:r>
                    <m:r>
                      <a:rPr lang="en-US" i="1" dirty="0">
                        <a:latin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m:t>
                    </m:r>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𝑁</m:t>
                        </m:r>
                      </m:e>
                      <m:sup>
                        <m:r>
                          <a:rPr lang="en-US" b="0" i="1" dirty="0" smtClean="0">
                            <a:latin typeface="Cambria Math" panose="02040503050406030204" pitchFamily="18" charset="0"/>
                            <a:ea typeface="Cambria Math" panose="02040503050406030204" pitchFamily="18" charset="0"/>
                          </a:rPr>
                          <m:t>2</m:t>
                        </m:r>
                      </m:sup>
                    </m:sSup>
                  </m:oMath>
                </a14:m>
                <a:endParaRPr lang="en-US" dirty="0"/>
              </a:p>
              <a:p>
                <a:r>
                  <a:rPr lang="en-US" dirty="0"/>
                  <a:t>Represent graph, </a:t>
                </a:r>
                <a14:m>
                  <m:oMath xmlns:m="http://schemas.openxmlformats.org/officeDocument/2006/math">
                    <m:r>
                      <a:rPr lang="en-US" i="1" dirty="0" smtClean="0">
                        <a:latin typeface="Cambria Math" panose="02040503050406030204" pitchFamily="18" charset="0"/>
                      </a:rPr>
                      <m:t>𝐺</m:t>
                    </m:r>
                  </m:oMath>
                </a14:m>
                <a:r>
                  <a:rPr lang="en-US" dirty="0"/>
                  <a:t>, as matrix, </a:t>
                </a:r>
                <a14:m>
                  <m:oMath xmlns:m="http://schemas.openxmlformats.org/officeDocument/2006/math">
                    <m:r>
                      <a:rPr lang="en-US" i="1" dirty="0" smtClean="0">
                        <a:latin typeface="Cambria Math" panose="02040503050406030204" pitchFamily="18" charset="0"/>
                      </a:rPr>
                      <m:t>𝑀</m:t>
                    </m:r>
                  </m:oMath>
                </a14:m>
                <a:endParaRPr lang="en-US" dirty="0"/>
              </a:p>
              <a:p>
                <a:pPr lvl="1"/>
                <a:r>
                  <a:rPr lang="en-US" dirty="0"/>
                  <a:t>Sparse Matrices</a:t>
                </a:r>
              </a:p>
              <a:p>
                <a:pPr lvl="1"/>
                <a:r>
                  <a:rPr lang="en-US" dirty="0" err="1">
                    <a:hlinkClick r:id="rId2"/>
                  </a:rPr>
                  <a:t>scipy.sparse</a:t>
                </a:r>
                <a:endParaRPr lang="en-US" dirty="0"/>
              </a:p>
            </p:txBody>
          </p:sp>
        </mc:Choice>
        <mc:Fallback xmlns="">
          <p:sp>
            <p:nvSpPr>
              <p:cNvPr id="3" name="Content Placeholder 2">
                <a:extLst>
                  <a:ext uri="{FF2B5EF4-FFF2-40B4-BE49-F238E27FC236}">
                    <a16:creationId xmlns:a16="http://schemas.microsoft.com/office/drawing/2014/main" id="{4078CFBF-65BD-9AED-FFC2-0D245C440BE5}"/>
                  </a:ext>
                </a:extLst>
              </p:cNvPr>
              <p:cNvSpPr>
                <a:spLocks noGrp="1" noRot="1" noChangeAspect="1" noMove="1" noResize="1" noEditPoints="1" noAdjustHandles="1" noChangeArrowheads="1" noChangeShapeType="1" noTextEdit="1"/>
              </p:cNvSpPr>
              <p:nvPr>
                <p:ph sz="half" idx="1"/>
              </p:nvPr>
            </p:nvSpPr>
            <p:spPr>
              <a:blipFill>
                <a:blip r:embed="rId3"/>
                <a:stretch>
                  <a:fillRect l="-1956" t="-203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924CE86F-41F7-EBCF-127B-9D4F2CA48031}"/>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753554AC-3C81-43BD-F0B9-EA6D5730EE45}"/>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6DEB7F13-CFBC-C14E-AE11-4B4BF612DC27}"/>
              </a:ext>
            </a:extLst>
          </p:cNvPr>
          <p:cNvSpPr>
            <a:spLocks noGrp="1"/>
          </p:cNvSpPr>
          <p:nvPr>
            <p:ph type="sldNum" sz="quarter" idx="12"/>
          </p:nvPr>
        </p:nvSpPr>
        <p:spPr/>
        <p:txBody>
          <a:bodyPr/>
          <a:lstStyle/>
          <a:p>
            <a:fld id="{968D9EE9-F5CC-E840-B721-2FE4EA623452}" type="slidenum">
              <a:rPr lang="en-US" smtClean="0"/>
              <a:t>4</a:t>
            </a:fld>
            <a:endParaRPr lang="en-US"/>
          </a:p>
        </p:txBody>
      </p:sp>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D8B50C23-BAC5-CDE5-8D19-AC7694E53551}"/>
                  </a:ext>
                </a:extLst>
              </p:cNvPr>
              <p:cNvSpPr>
                <a:spLocks noGrp="1"/>
              </p:cNvSpPr>
              <p:nvPr>
                <p:ph sz="half" idx="2"/>
              </p:nvPr>
            </p:nvSpPr>
            <p:spPr/>
            <p:txBody>
              <a:bodyPr>
                <a:normAutofit fontScale="92500" lnSpcReduction="20000"/>
              </a:bodyPr>
              <a:lstStyle/>
              <a:p>
                <a14:m>
                  <m:oMath xmlns:m="http://schemas.openxmlformats.org/officeDocument/2006/math">
                    <m:r>
                      <a:rPr lang="en-US" i="1" dirty="0" smtClean="0">
                        <a:latin typeface="Cambria Math" panose="02040503050406030204" pitchFamily="18" charset="0"/>
                      </a:rPr>
                      <m:t>𝑀</m:t>
                    </m:r>
                  </m:oMath>
                </a14:m>
                <a:r>
                  <a:rPr lang="en-US" dirty="0"/>
                  <a:t>: paths of length 1</a:t>
                </a:r>
              </a:p>
              <a:p>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a14:m>
                <a:r>
                  <a:rPr lang="en-US" dirty="0"/>
                  <a:t>: paths of length 2</a:t>
                </a:r>
              </a:p>
              <a:p>
                <a14:m>
                  <m:oMath xmlns:m="http://schemas.openxmlformats.org/officeDocument/2006/math">
                    <m:r>
                      <a:rPr lang="en-US" i="1" dirty="0" smtClean="0">
                        <a:latin typeface="Cambria Math" panose="02040503050406030204" pitchFamily="18" charset="0"/>
                      </a:rPr>
                      <m:t>𝑀</m:t>
                    </m:r>
                    <m:r>
                      <a:rPr lang="en-US" b="0" i="0" dirty="0" smtClean="0">
                        <a:latin typeface="Cambria Math" panose="02040503050406030204" pitchFamily="18" charset="0"/>
                      </a:rPr>
                      <m:t>+</m:t>
                    </m:r>
                  </m:oMath>
                </a14:m>
                <a:r>
                  <a:rPr lang="en-US" dirty="0"/>
                  <a:t> </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𝑀</m:t>
                        </m:r>
                      </m:e>
                      <m:sup>
                        <m:r>
                          <a:rPr lang="en-US" i="1">
                            <a:latin typeface="Cambria Math" panose="02040503050406030204" pitchFamily="18" charset="0"/>
                          </a:rPr>
                          <m:t>2</m:t>
                        </m:r>
                      </m:sup>
                    </m:sSup>
                  </m:oMath>
                </a14:m>
                <a:r>
                  <a:rPr lang="en-US" dirty="0"/>
                  <a:t>: paths of length 1 or 2</a:t>
                </a:r>
              </a:p>
              <a:p>
                <a14:m>
                  <m:oMath xmlns:m="http://schemas.openxmlformats.org/officeDocument/2006/math">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=0</m:t>
                        </m:r>
                      </m:sub>
                      <m:sup>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𝑁</m:t>
                        </m:r>
                      </m:sup>
                      <m:e>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𝑖</m:t>
                            </m:r>
                          </m:sup>
                        </m:sSup>
                      </m:e>
                    </m:nary>
                  </m:oMath>
                </a14:m>
                <a:r>
                  <a:rPr lang="en-US" dirty="0"/>
                  <a:t>: paths of length 0 to </a:t>
                </a:r>
                <a14:m>
                  <m:oMath xmlns:m="http://schemas.openxmlformats.org/officeDocument/2006/math">
                    <m:r>
                      <a:rPr lang="en-US" i="1" dirty="0" smtClean="0">
                        <a:latin typeface="Cambria Math" panose="02040503050406030204" pitchFamily="18" charset="0"/>
                      </a:rPr>
                      <m:t>𝑁</m:t>
                    </m:r>
                  </m:oMath>
                </a14:m>
                <a:endParaRPr lang="en-US" dirty="0"/>
              </a:p>
              <a:p>
                <a14:m>
                  <m:oMath xmlns:m="http://schemas.openxmlformats.org/officeDocument/2006/math">
                    <m:nary>
                      <m:naryPr>
                        <m:chr m:val="∑"/>
                        <m:subHide m:val="on"/>
                        <m:supHide m:val="on"/>
                        <m:ctrlPr>
                          <a:rPr lang="en-US" i="1" smtClean="0">
                            <a:latin typeface="Cambria Math" panose="02040503050406030204" pitchFamily="18" charset="0"/>
                          </a:rPr>
                        </m:ctrlPr>
                      </m:naryPr>
                      <m:sub/>
                      <m:sup/>
                      <m:e>
                        <m:sSup>
                          <m:sSupPr>
                            <m:ctrlPr>
                              <a:rPr lang="en-US"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𝑖</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r>
                              <a:rPr lang="en-US" b="0" i="1" smtClean="0">
                                <a:latin typeface="Cambria Math" panose="02040503050406030204" pitchFamily="18" charset="0"/>
                              </a:rPr>
                              <m:t>𝑥</m:t>
                            </m:r>
                          </m:den>
                        </m:f>
                      </m:e>
                    </m:nary>
                  </m:oMath>
                </a14:m>
                <a:endParaRPr lang="en-US" dirty="0"/>
              </a:p>
              <a:p>
                <a:r>
                  <a:rPr lang="en-US" dirty="0"/>
                  <a:t>Laplacian</a:t>
                </a:r>
              </a:p>
              <a:p>
                <a:r>
                  <a:rPr lang="en-US" dirty="0"/>
                  <a:t>Random Walks</a:t>
                </a:r>
              </a:p>
              <a:p>
                <a:pPr lvl="1"/>
                <a14:m>
                  <m:oMath xmlns:m="http://schemas.openxmlformats.org/officeDocument/2006/math">
                    <m:r>
                      <a:rPr lang="en-US" i="1" dirty="0" smtClean="0">
                        <a:latin typeface="Cambria Math" panose="02040503050406030204" pitchFamily="18" charset="0"/>
                      </a:rPr>
                      <m:t>𝑀</m:t>
                    </m:r>
                    <m:r>
                      <a:rPr lang="en-US" i="1" dirty="0" smtClean="0">
                        <a:latin typeface="Cambria Math" panose="02040503050406030204" pitchFamily="18" charset="0"/>
                      </a:rPr>
                      <m:t>:</m:t>
                    </m:r>
                    <m:func>
                      <m:funcPr>
                        <m:ctrlPr>
                          <a:rPr lang="en-US" i="1" dirty="0" smtClean="0">
                            <a:latin typeface="Cambria Math" panose="02040503050406030204" pitchFamily="18" charset="0"/>
                          </a:rPr>
                        </m:ctrlPr>
                      </m:funcPr>
                      <m:fName>
                        <m:r>
                          <m:rPr>
                            <m:sty m:val="p"/>
                          </m:rPr>
                          <a:rPr lang="en-US" i="0" dirty="0" err="1" smtClean="0">
                            <a:latin typeface="Cambria Math" panose="02040503050406030204" pitchFamily="18" charset="0"/>
                          </a:rPr>
                          <m:t>Pr</m:t>
                        </m:r>
                      </m:fName>
                      <m:e>
                        <m:d>
                          <m:dPr>
                            <m:ctrlPr>
                              <a:rPr lang="en-US" i="1" dirty="0" smtClean="0">
                                <a:latin typeface="Cambria Math" panose="02040503050406030204" pitchFamily="18" charset="0"/>
                              </a:rPr>
                            </m:ctrlPr>
                          </m:dPr>
                          <m:e>
                            <m:sSub>
                              <m:sSubPr>
                                <m:ctrlPr>
                                  <a:rPr lang="en-US"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𝑖</m:t>
                                </m:r>
                              </m:sub>
                            </m:sSub>
                          </m:e>
                        </m:d>
                      </m:e>
                    </m:func>
                  </m:oMath>
                </a14:m>
                <a:endParaRPr lang="en-US" b="0" dirty="0"/>
              </a:p>
              <a:p>
                <a:pPr lvl="1"/>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2</m:t>
                        </m:r>
                      </m:sup>
                    </m:sSup>
                  </m:oMath>
                </a14:m>
                <a:r>
                  <a:rPr lang="en-US" dirty="0"/>
                  <a:t>: paths of length 2</a:t>
                </a:r>
              </a:p>
              <a:p>
                <a:pPr lvl="1"/>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𝑖</m:t>
                        </m:r>
                      </m:sup>
                    </m:sSup>
                  </m:oMath>
                </a14:m>
                <a:r>
                  <a:rPr lang="en-US" dirty="0"/>
                  <a:t>: paths of length </a:t>
                </a:r>
                <a14:m>
                  <m:oMath xmlns:m="http://schemas.openxmlformats.org/officeDocument/2006/math">
                    <m:r>
                      <a:rPr lang="en-US" i="1" dirty="0" smtClean="0">
                        <a:latin typeface="Cambria Math" panose="02040503050406030204" pitchFamily="18" charset="0"/>
                      </a:rPr>
                      <m:t>𝑖</m:t>
                    </m:r>
                  </m:oMath>
                </a14:m>
                <a:endParaRPr lang="en-US" dirty="0"/>
              </a:p>
              <a:p>
                <a:pPr lvl="1"/>
                <a:endParaRPr lang="en-US" dirty="0"/>
              </a:p>
              <a:p>
                <a:pPr lvl="1"/>
                <a:endParaRPr lang="en-US" dirty="0"/>
              </a:p>
            </p:txBody>
          </p:sp>
        </mc:Choice>
        <mc:Fallback xmlns="">
          <p:sp>
            <p:nvSpPr>
              <p:cNvPr id="8" name="Content Placeholder 7">
                <a:extLst>
                  <a:ext uri="{FF2B5EF4-FFF2-40B4-BE49-F238E27FC236}">
                    <a16:creationId xmlns:a16="http://schemas.microsoft.com/office/drawing/2014/main" id="{D8B50C23-BAC5-CDE5-8D19-AC7694E53551}"/>
                  </a:ext>
                </a:extLst>
              </p:cNvPr>
              <p:cNvSpPr>
                <a:spLocks noGrp="1" noRot="1" noChangeAspect="1" noMove="1" noResize="1" noEditPoints="1" noAdjustHandles="1" noChangeArrowheads="1" noChangeShapeType="1" noTextEdit="1"/>
              </p:cNvSpPr>
              <p:nvPr>
                <p:ph sz="half" idx="2"/>
              </p:nvPr>
            </p:nvSpPr>
            <p:spPr>
              <a:blipFill>
                <a:blip r:embed="rId4"/>
                <a:stretch>
                  <a:fillRect l="-5623" t="-3488"/>
                </a:stretch>
              </a:blipFill>
            </p:spPr>
            <p:txBody>
              <a:bodyPr/>
              <a:lstStyle/>
              <a:p>
                <a:r>
                  <a:rPr lang="en-US">
                    <a:noFill/>
                  </a:rPr>
                  <a:t> </a:t>
                </a:r>
              </a:p>
            </p:txBody>
          </p:sp>
        </mc:Fallback>
      </mc:AlternateContent>
    </p:spTree>
    <p:extLst>
      <p:ext uri="{BB962C8B-B14F-4D97-AF65-F5344CB8AC3E}">
        <p14:creationId xmlns:p14="http://schemas.microsoft.com/office/powerpoint/2010/main" val="163839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F0B4AE-6D44-28C7-5807-DCCB28A302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473"/>
          <a:stretch/>
        </p:blipFill>
        <p:spPr bwMode="auto">
          <a:xfrm>
            <a:off x="900316" y="589951"/>
            <a:ext cx="10410648" cy="548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182F32-2D8D-FBCE-61FE-18D379CA794F}"/>
              </a:ext>
            </a:extLst>
          </p:cNvPr>
          <p:cNvSpPr txBox="1"/>
          <p:nvPr/>
        </p:nvSpPr>
        <p:spPr>
          <a:xfrm>
            <a:off x="457199" y="6268049"/>
            <a:ext cx="6054811" cy="276999"/>
          </a:xfrm>
          <a:prstGeom prst="rect">
            <a:avLst/>
          </a:prstGeom>
          <a:noFill/>
        </p:spPr>
        <p:txBody>
          <a:bodyPr wrap="square" rtlCol="0">
            <a:spAutoFit/>
          </a:bodyPr>
          <a:lstStyle/>
          <a:p>
            <a:r>
              <a:rPr lang="en-US" sz="1200" dirty="0">
                <a:hlinkClick r:id="rId3"/>
              </a:rPr>
              <a:t>https://</a:t>
            </a:r>
            <a:r>
              <a:rPr lang="en-US" sz="1200" dirty="0" err="1">
                <a:hlinkClick r:id="rId3"/>
              </a:rPr>
              <a:t>web.stanford.edu</a:t>
            </a:r>
            <a:r>
              <a:rPr lang="en-US" sz="1200" dirty="0">
                <a:hlinkClick r:id="rId3"/>
              </a:rPr>
              <a:t>/~</a:t>
            </a:r>
            <a:r>
              <a:rPr lang="en-US" sz="1200" dirty="0" err="1">
                <a:hlinkClick r:id="rId3"/>
              </a:rPr>
              <a:t>jurafsky</a:t>
            </a:r>
            <a:r>
              <a:rPr lang="en-US" sz="1200" dirty="0">
                <a:hlinkClick r:id="rId3"/>
              </a:rPr>
              <a:t>/slp3/slides/7_NB.pdf</a:t>
            </a:r>
            <a:endParaRPr lang="en-US" sz="1200" dirty="0"/>
          </a:p>
        </p:txBody>
      </p:sp>
    </p:spTree>
    <p:extLst>
      <p:ext uri="{BB962C8B-B14F-4D97-AF65-F5344CB8AC3E}">
        <p14:creationId xmlns:p14="http://schemas.microsoft.com/office/powerpoint/2010/main" val="1264350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Information Retrieval (IR) notation</a:t>
            </a:r>
            <a:br>
              <a:rPr lang="en-US" dirty="0"/>
            </a:br>
            <a:r>
              <a:rPr lang="en-US" dirty="0"/>
              <a:t>Term Weighting: </a:t>
            </a:r>
            <a:r>
              <a:rPr lang="en-US" dirty="0" err="1"/>
              <a:t>tf</a:t>
            </a:r>
            <a:r>
              <a:rPr lang="en-US" dirty="0"/>
              <a:t> * IDF</a:t>
            </a:r>
          </a:p>
        </p:txBody>
      </p:sp>
      <mc:AlternateContent xmlns:mc="http://schemas.openxmlformats.org/markup-compatibility/2006" xmlns:a14="http://schemas.microsoft.com/office/drawing/2010/main">
        <mc:Choice Requires="a14">
          <p:sp>
            <p:nvSpPr>
              <p:cNvPr id="4" name="Content Placeholder 3"/>
              <p:cNvSpPr>
                <a:spLocks noGrp="1"/>
              </p:cNvSpPr>
              <p:nvPr>
                <p:ph sz="half" idx="1"/>
              </p:nvPr>
            </p:nvSpPr>
            <p:spPr/>
            <p:txBody>
              <a:bodyPr>
                <a:normAutofit/>
              </a:bodyPr>
              <a:lstStyle/>
              <a:p>
                <a:r>
                  <a:rPr lang="en-US" dirty="0"/>
                  <a:t>t: term</a:t>
                </a:r>
              </a:p>
              <a:p>
                <a:r>
                  <a:rPr lang="en-US" dirty="0"/>
                  <a:t>d: document</a:t>
                </a:r>
              </a:p>
              <a:p>
                <a:r>
                  <a:rPr lang="en-US" dirty="0"/>
                  <a:t>D: # of documents in library</a:t>
                </a:r>
              </a:p>
              <a:p>
                <a:endParaRPr lang="en-US" dirty="0"/>
              </a:p>
              <a:p>
                <a:r>
                  <a:rPr lang="en-US" dirty="0"/>
                  <a:t>Interpretation: </a:t>
                </a:r>
              </a:p>
              <a:p>
                <a:pPr lvl="1"/>
                <a:r>
                  <a:rPr lang="en-US" dirty="0"/>
                  <a:t>Entropy: </a:t>
                </a:r>
                <a14:m>
                  <m:oMath xmlns:m="http://schemas.openxmlformats.org/officeDocument/2006/math">
                    <m:r>
                      <a:rPr lang="en-US" i="1" dirty="0" smtClean="0">
                        <a:latin typeface="Cambria Math" panose="02040503050406030204" pitchFamily="18" charset="0"/>
                      </a:rPr>
                      <m:t>𝐻</m:t>
                    </m:r>
                    <m:r>
                      <a:rPr lang="en-US" b="0" i="1" dirty="0" smtClean="0">
                        <a:latin typeface="Cambria Math" panose="02040503050406030204" pitchFamily="18" charset="0"/>
                      </a:rPr>
                      <m:t>=−</m:t>
                    </m:r>
                    <m:r>
                      <m:rPr>
                        <m:sty m:val="p"/>
                      </m:rPr>
                      <a:rPr lang="en-US" b="0" i="0" dirty="0" smtClean="0">
                        <a:latin typeface="Cambria Math" panose="02040503050406030204" pitchFamily="18" charset="0"/>
                      </a:rPr>
                      <m:t>log</m:t>
                    </m:r>
                    <m:r>
                      <a:rPr lang="en-US" b="0" i="1" dirty="0" smtClean="0">
                        <a:latin typeface="Cambria Math" panose="02040503050406030204" pitchFamily="18" charset="0"/>
                      </a:rPr>
                      <m:t>⁡(</m:t>
                    </m:r>
                    <m:r>
                      <a:rPr lang="en-US" b="0" i="1" dirty="0" smtClean="0">
                        <a:latin typeface="Cambria Math" panose="02040503050406030204" pitchFamily="18" charset="0"/>
                      </a:rPr>
                      <m:t>𝑃</m:t>
                    </m:r>
                    <m:r>
                      <a:rPr lang="en-US" b="0" i="1" dirty="0" smtClean="0">
                        <a:latin typeface="Cambria Math" panose="02040503050406030204" pitchFamily="18" charset="0"/>
                      </a:rPr>
                      <m:t>)</m:t>
                    </m:r>
                  </m:oMath>
                </a14:m>
                <a:endParaRPr lang="en-US" dirty="0"/>
              </a:p>
              <a:p>
                <a:pPr lvl="1"/>
                <a:r>
                  <a:rPr lang="en-US" dirty="0"/>
                  <a:t>where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 = </m:t>
                    </m:r>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𝑑</m:t>
                        </m:r>
                        <m:r>
                          <a:rPr lang="en-US" b="0" i="1" smtClean="0">
                            <a:latin typeface="Cambria Math" panose="02040503050406030204" pitchFamily="18" charset="0"/>
                          </a:rPr>
                          <m:t>)</m:t>
                        </m:r>
                      </m:e>
                      <m:sup>
                        <m:r>
                          <a:rPr lang="en-US" i="1">
                            <a:latin typeface="Cambria Math" panose="02040503050406030204" pitchFamily="18" charset="0"/>
                          </a:rPr>
                          <m:t>𝑐𝑜𝑢𝑛𝑡</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sup>
                    </m:sSup>
                  </m:oMath>
                </a14:m>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sz="half" idx="1"/>
              </p:nvPr>
            </p:nvSpPr>
            <p:spPr>
              <a:blipFill>
                <a:blip r:embed="rId2"/>
                <a:stretch>
                  <a:fillRect l="-2200" t="-23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4"/>
              <p:cNvSpPr>
                <a:spLocks noGrp="1"/>
              </p:cNvSpPr>
              <p:nvPr>
                <p:ph sz="half" idx="2"/>
              </p:nvPr>
            </p:nvSpPr>
            <p:spPr/>
            <p:txBody>
              <a:bodyPr>
                <a:normAutofit/>
              </a:bodyPr>
              <a:lstStyle/>
              <a:p>
                <a:r>
                  <a:rPr lang="en-US" dirty="0"/>
                  <a:t>tf(</a:t>
                </a:r>
                <a:r>
                  <a:rPr lang="en-US" dirty="0" err="1"/>
                  <a:t>t,d</a:t>
                </a:r>
                <a:r>
                  <a:rPr lang="en-US" dirty="0"/>
                  <a:t>): term frequency</a:t>
                </a:r>
              </a:p>
              <a:p>
                <a:pPr lvl="1"/>
                <a:r>
                  <a:rPr lang="en-US" dirty="0"/>
                  <a:t># of times that t appears in d</a:t>
                </a:r>
              </a:p>
              <a:p>
                <a:r>
                  <a:rPr lang="en-US" dirty="0" err="1"/>
                  <a:t>df</a:t>
                </a:r>
                <a:r>
                  <a:rPr lang="en-US" dirty="0"/>
                  <a:t>(t): document frequency</a:t>
                </a:r>
              </a:p>
              <a:p>
                <a:pPr lvl="1"/>
                <a:r>
                  <a:rPr lang="en-US" dirty="0"/>
                  <a:t># of documents that contain t </a:t>
                </a:r>
              </a:p>
              <a:p>
                <a:pPr lvl="1"/>
                <a:r>
                  <a:rPr lang="en-US" dirty="0"/>
                  <a:t>(at least once)</a:t>
                </a:r>
              </a:p>
              <a:p>
                <a:r>
                  <a:rPr lang="en-US" dirty="0"/>
                  <a:t>IDF(t): inverse doc frequency</a:t>
                </a:r>
              </a:p>
              <a:p>
                <a:pPr lvl="1"/>
                <a14:m>
                  <m:oMath xmlns:m="http://schemas.openxmlformats.org/officeDocument/2006/math">
                    <m:r>
                      <a:rPr lang="en-US" b="0" i="1" smtClean="0">
                        <a:latin typeface="Cambria Math" charset="0"/>
                      </a:rPr>
                      <m:t>𝐼𝐷𝐹</m:t>
                    </m:r>
                    <m:d>
                      <m:dPr>
                        <m:ctrlPr>
                          <a:rPr lang="en-US" b="0" i="1" smtClean="0">
                            <a:latin typeface="Cambria Math" panose="02040503050406030204" pitchFamily="18" charset="0"/>
                          </a:rPr>
                        </m:ctrlPr>
                      </m:dPr>
                      <m:e>
                        <m:r>
                          <a:rPr lang="en-US" b="0" i="1" smtClean="0">
                            <a:latin typeface="Cambria Math" charset="0"/>
                          </a:rPr>
                          <m:t>𝑡</m:t>
                        </m:r>
                      </m:e>
                    </m:d>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𝑙𝑜𝑔</m:t>
                        </m:r>
                      </m:e>
                      <m:sub>
                        <m:r>
                          <a:rPr lang="en-US" b="0" i="1" smtClean="0">
                            <a:latin typeface="Cambria Math" charset="0"/>
                          </a:rPr>
                          <m:t>2</m:t>
                        </m:r>
                      </m:sub>
                    </m:sSub>
                    <m:f>
                      <m:fPr>
                        <m:ctrlPr>
                          <a:rPr lang="mr-IN" b="0" i="1" smtClean="0">
                            <a:latin typeface="Cambria Math" panose="02040503050406030204" pitchFamily="18" charset="0"/>
                          </a:rPr>
                        </m:ctrlPr>
                      </m:fPr>
                      <m:num>
                        <m:r>
                          <a:rPr lang="en-US" b="0" i="1" smtClean="0">
                            <a:latin typeface="Cambria Math" charset="0"/>
                          </a:rPr>
                          <m:t>𝑑𝑓</m:t>
                        </m:r>
                        <m:r>
                          <a:rPr lang="en-US" b="0" i="1" smtClean="0">
                            <a:latin typeface="Cambria Math" charset="0"/>
                          </a:rPr>
                          <m:t>(</m:t>
                        </m:r>
                        <m:r>
                          <a:rPr lang="en-US" b="0" i="1" smtClean="0">
                            <a:latin typeface="Cambria Math" charset="0"/>
                          </a:rPr>
                          <m:t>𝑡</m:t>
                        </m:r>
                        <m:r>
                          <a:rPr lang="en-US" b="0" i="1" smtClean="0">
                            <a:latin typeface="Cambria Math" charset="0"/>
                          </a:rPr>
                          <m:t>)</m:t>
                        </m:r>
                      </m:num>
                      <m:den>
                        <m:r>
                          <a:rPr lang="en-US" b="0" i="1" smtClean="0">
                            <a:latin typeface="Cambria Math" charset="0"/>
                          </a:rPr>
                          <m:t>𝐷</m:t>
                        </m:r>
                      </m:den>
                    </m:f>
                  </m:oMath>
                </a14:m>
                <a:endParaRPr lang="en-US" dirty="0"/>
              </a:p>
              <a:p>
                <a:r>
                  <a:rPr lang="en-US" dirty="0" err="1"/>
                  <a:t>tf</a:t>
                </a:r>
                <a:r>
                  <a:rPr lang="en-US" dirty="0"/>
                  <a:t> * IDF weighting</a:t>
                </a:r>
              </a:p>
              <a:p>
                <a:pPr lvl="1"/>
                <a:r>
                  <a:rPr lang="en-US" dirty="0"/>
                  <a:t>Assumes (too much) </a:t>
                </a:r>
                <a:r>
                  <a:rPr lang="en-US" dirty="0" err="1"/>
                  <a:t>indep</a:t>
                </a:r>
                <a:endParaRPr lang="en-US" dirty="0"/>
              </a:p>
            </p:txBody>
          </p:sp>
        </mc:Choice>
        <mc:Fallback xmlns="">
          <p:sp>
            <p:nvSpPr>
              <p:cNvPr id="5" name="Content Placeholder 4"/>
              <p:cNvSpPr>
                <a:spLocks noGrp="1" noRot="1" noChangeAspect="1" noMove="1" noResize="1" noEditPoints="1" noAdjustHandles="1" noChangeArrowheads="1" noChangeShapeType="1" noTextEdit="1"/>
              </p:cNvSpPr>
              <p:nvPr>
                <p:ph sz="half" idx="2"/>
              </p:nvPr>
            </p:nvSpPr>
            <p:spPr>
              <a:blipFill rotWithShape="0">
                <a:blip r:embed="rId3"/>
                <a:stretch>
                  <a:fillRect l="-2118" t="-2241"/>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89842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29EFED-5A32-5DA9-BF96-9552970BD946}"/>
              </a:ext>
            </a:extLst>
          </p:cNvPr>
          <p:cNvSpPr>
            <a:spLocks noGrp="1"/>
          </p:cNvSpPr>
          <p:nvPr>
            <p:ph type="title"/>
          </p:nvPr>
        </p:nvSpPr>
        <p:spPr/>
        <p:txBody>
          <a:bodyPr/>
          <a:lstStyle/>
          <a:p>
            <a:r>
              <a:rPr lang="en-US" dirty="0" err="1"/>
              <a:t>Bellcore</a:t>
            </a:r>
            <a:r>
              <a:rPr lang="en-US" dirty="0"/>
              <a:t> Example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A0B8467-EBCA-A618-9E48-DFE41A758D08}"/>
                  </a:ext>
                </a:extLst>
              </p:cNvPr>
              <p:cNvSpPr>
                <a:spLocks noGrp="1"/>
              </p:cNvSpPr>
              <p:nvPr>
                <p:ph idx="1"/>
              </p:nvPr>
            </p:nvSpPr>
            <p:spPr/>
            <p:txBody>
              <a:bodyPr/>
              <a:lstStyle/>
              <a:p>
                <a:r>
                  <a:rPr lang="en-US" dirty="0"/>
                  <a:t>Example of term by document matrix</a:t>
                </a:r>
              </a:p>
              <a:p>
                <a:pPr lvl="1"/>
                <a:r>
                  <a:rPr lang="en-US" dirty="0"/>
                  <a:t>A document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 bag of words</a:t>
                </a:r>
              </a:p>
              <a:p>
                <a:pPr lvl="1"/>
                <a:r>
                  <a:rPr lang="en-US" dirty="0"/>
                  <a:t>A word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a bag of documents</a:t>
                </a:r>
              </a:p>
              <a:p>
                <a:pPr lvl="2"/>
                <a:r>
                  <a:rPr lang="en-US" i="1" dirty="0"/>
                  <a:t>You shall know a word by the company it keeps</a:t>
                </a:r>
              </a:p>
              <a:p>
                <a:r>
                  <a:rPr lang="en-US" dirty="0"/>
                  <a:t>Example of SVD for dimension reduction</a:t>
                </a:r>
              </a:p>
              <a:p>
                <a:pPr lvl="1"/>
                <a:r>
                  <a:rPr lang="en-US" dirty="0"/>
                  <a:t>Suggestion: reducing dimensions </a:t>
                </a:r>
                <a:r>
                  <a:rPr lang="en-US" dirty="0">
                    <a:sym typeface="Wingdings" pitchFamily="2" charset="2"/>
                  </a:rPr>
                  <a:t> better separation of classes of interest</a:t>
                </a:r>
              </a:p>
              <a:p>
                <a:r>
                  <a:rPr lang="en-US" dirty="0">
                    <a:sym typeface="Wingdings" pitchFamily="2" charset="2"/>
                  </a:rPr>
                  <a:t>Motivate latent dimensions </a:t>
                </a:r>
              </a:p>
              <a:p>
                <a:pPr lvl="1"/>
                <a:r>
                  <a:rPr lang="en-US" dirty="0">
                    <a:sym typeface="Wingdings" pitchFamily="2" charset="2"/>
                  </a:rPr>
                  <a:t>as a method to embed both terms and documents </a:t>
                </a:r>
              </a:p>
              <a:p>
                <a:pPr lvl="1"/>
                <a:r>
                  <a:rPr lang="en-US" dirty="0">
                    <a:sym typeface="Wingdings" pitchFamily="2" charset="2"/>
                  </a:rPr>
                  <a:t>into a common (unified) vector space</a:t>
                </a:r>
              </a:p>
            </p:txBody>
          </p:sp>
        </mc:Choice>
        <mc:Fallback xmlns="">
          <p:sp>
            <p:nvSpPr>
              <p:cNvPr id="6" name="Content Placeholder 5">
                <a:extLst>
                  <a:ext uri="{FF2B5EF4-FFF2-40B4-BE49-F238E27FC236}">
                    <a16:creationId xmlns:a16="http://schemas.microsoft.com/office/drawing/2014/main" id="{8A0B8467-EBCA-A618-9E48-DFE41A758D08}"/>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
        <p:nvSpPr>
          <p:cNvPr id="2" name="Date Placeholder 1">
            <a:extLst>
              <a:ext uri="{FF2B5EF4-FFF2-40B4-BE49-F238E27FC236}">
                <a16:creationId xmlns:a16="http://schemas.microsoft.com/office/drawing/2014/main" id="{4EBE0516-DAFC-D42F-D3EE-DC412B43952C}"/>
              </a:ext>
            </a:extLst>
          </p:cNvPr>
          <p:cNvSpPr>
            <a:spLocks noGrp="1"/>
          </p:cNvSpPr>
          <p:nvPr>
            <p:ph type="dt" sz="half" idx="10"/>
          </p:nvPr>
        </p:nvSpPr>
        <p:spPr/>
        <p:txBody>
          <a:bodyPr/>
          <a:lstStyle/>
          <a:p>
            <a:r>
              <a:rPr lang="en-US"/>
              <a:t>9/11/2023</a:t>
            </a:r>
          </a:p>
        </p:txBody>
      </p:sp>
      <p:sp>
        <p:nvSpPr>
          <p:cNvPr id="3" name="Footer Placeholder 2">
            <a:extLst>
              <a:ext uri="{FF2B5EF4-FFF2-40B4-BE49-F238E27FC236}">
                <a16:creationId xmlns:a16="http://schemas.microsoft.com/office/drawing/2014/main" id="{CBC5E6F3-90D5-A90B-C3B9-76CEC69359A4}"/>
              </a:ext>
            </a:extLst>
          </p:cNvPr>
          <p:cNvSpPr>
            <a:spLocks noGrp="1"/>
          </p:cNvSpPr>
          <p:nvPr>
            <p:ph type="ftr" sz="quarter" idx="11"/>
          </p:nvPr>
        </p:nvSpPr>
        <p:spPr/>
        <p:txBody>
          <a:bodyPr/>
          <a:lstStyle/>
          <a:p>
            <a:r>
              <a:rPr lang="en-US"/>
              <a:t>CS6120</a:t>
            </a:r>
          </a:p>
        </p:txBody>
      </p:sp>
      <p:sp>
        <p:nvSpPr>
          <p:cNvPr id="4" name="Slide Number Placeholder 3">
            <a:extLst>
              <a:ext uri="{FF2B5EF4-FFF2-40B4-BE49-F238E27FC236}">
                <a16:creationId xmlns:a16="http://schemas.microsoft.com/office/drawing/2014/main" id="{D77A196A-BA56-19BE-4528-5827A2F44E45}"/>
              </a:ext>
            </a:extLst>
          </p:cNvPr>
          <p:cNvSpPr>
            <a:spLocks noGrp="1"/>
          </p:cNvSpPr>
          <p:nvPr>
            <p:ph type="sldNum" sz="quarter" idx="12"/>
          </p:nvPr>
        </p:nvSpPr>
        <p:spPr/>
        <p:txBody>
          <a:bodyPr/>
          <a:lstStyle/>
          <a:p>
            <a:fld id="{968D9EE9-F5CC-E840-B721-2FE4EA623452}" type="slidenum">
              <a:rPr lang="en-US" smtClean="0"/>
              <a:t>42</a:t>
            </a:fld>
            <a:endParaRPr lang="en-US"/>
          </a:p>
        </p:txBody>
      </p:sp>
    </p:spTree>
    <p:extLst>
      <p:ext uri="{BB962C8B-B14F-4D97-AF65-F5344CB8AC3E}">
        <p14:creationId xmlns:p14="http://schemas.microsoft.com/office/powerpoint/2010/main" val="2553065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1284972" y="176463"/>
            <a:ext cx="9986210" cy="1143000"/>
          </a:xfrm>
        </p:spPr>
        <p:txBody>
          <a:bodyPr>
            <a:noAutofit/>
          </a:bodyPr>
          <a:lstStyle/>
          <a:p>
            <a:r>
              <a:rPr lang="en-US" dirty="0" err="1">
                <a:ea typeface="Times New Roman" charset="0"/>
                <a:cs typeface="Times New Roman" charset="0"/>
              </a:rPr>
              <a:t>Bellcore’s</a:t>
            </a:r>
            <a:r>
              <a:rPr lang="en-US" dirty="0">
                <a:ea typeface="Times New Roman" charset="0"/>
                <a:cs typeface="Times New Roman" charset="0"/>
              </a:rPr>
              <a:t> Example: Bag of Words + SVD</a:t>
            </a:r>
            <a:br>
              <a:rPr lang="en-US" sz="3600" dirty="0">
                <a:ea typeface="Times New Roman" charset="0"/>
                <a:cs typeface="Times New Roman" charset="0"/>
              </a:rPr>
            </a:br>
            <a:r>
              <a:rPr lang="en-US" sz="2400" dirty="0">
                <a:ea typeface="Times New Roman" charset="0"/>
                <a:cs typeface="Times New Roman" charset="0"/>
                <a:hlinkClick r:id="rId2"/>
              </a:rPr>
              <a:t>http://wordvec.colorado.edu/papers/Deerwester_1990.pdf</a:t>
            </a:r>
            <a:r>
              <a:rPr lang="en-US" sz="2400" dirty="0">
                <a:ea typeface="Times New Roman" charset="0"/>
                <a:cs typeface="Times New Roman" charset="0"/>
              </a:rPr>
              <a:t> </a:t>
            </a:r>
            <a:endParaRPr lang="en-US" sz="3600" dirty="0"/>
          </a:p>
        </p:txBody>
      </p:sp>
      <p:sp>
        <p:nvSpPr>
          <p:cNvPr id="967683" name="Text Box 3"/>
          <p:cNvSpPr txBox="1">
            <a:spLocks noChangeArrowheads="1"/>
          </p:cNvSpPr>
          <p:nvPr/>
        </p:nvSpPr>
        <p:spPr bwMode="auto">
          <a:xfrm>
            <a:off x="1676400" y="1524001"/>
            <a:ext cx="8915400" cy="4154983"/>
          </a:xfrm>
          <a:prstGeom prst="rect">
            <a:avLst/>
          </a:prstGeom>
          <a:noFill/>
          <a:ln w="9525">
            <a:noFill/>
            <a:miter lim="800000"/>
            <a:headEnd/>
            <a:tailEnd/>
          </a:ln>
          <a:effectLst/>
        </p:spPr>
        <p:txBody>
          <a:bodyPr wrap="square">
            <a:prstTxWarp prst="textNoShape">
              <a:avLst/>
            </a:prstTxWarp>
            <a:spAutoFit/>
          </a:bodyPr>
          <a:lstStyle/>
          <a:p>
            <a:pPr marL="688975" indent="-688975">
              <a:spcBef>
                <a:spcPct val="50000"/>
              </a:spcBef>
            </a:pPr>
            <a:r>
              <a:rPr lang="en-US" sz="2400" dirty="0">
                <a:latin typeface="Times New Roman" charset="0"/>
                <a:ea typeface="Times New Roman" charset="0"/>
                <a:cs typeface="Times New Roman" charset="0"/>
              </a:rPr>
              <a:t> c1	Human machine </a:t>
            </a:r>
            <a:r>
              <a:rPr lang="en-US" sz="2400" i="1" dirty="0">
                <a:latin typeface="Times New Roman" charset="0"/>
                <a:ea typeface="Times New Roman" charset="0"/>
                <a:cs typeface="Times New Roman" charset="0"/>
              </a:rPr>
              <a:t>interface</a:t>
            </a:r>
            <a:r>
              <a:rPr lang="en-US" sz="2400" dirty="0">
                <a:latin typeface="Times New Roman" charset="0"/>
                <a:ea typeface="Times New Roman" charset="0"/>
                <a:cs typeface="Times New Roman" charset="0"/>
              </a:rPr>
              <a:t> for Lab ABC </a:t>
            </a:r>
            <a:r>
              <a:rPr lang="en-US" sz="2400" i="1" dirty="0">
                <a:latin typeface="Times New Roman" charset="0"/>
                <a:ea typeface="Times New Roman" charset="0"/>
                <a:cs typeface="Times New Roman" charset="0"/>
              </a:rPr>
              <a:t>computer</a:t>
            </a:r>
            <a:r>
              <a:rPr lang="en-US" sz="2400" dirty="0">
                <a:latin typeface="Times New Roman" charset="0"/>
                <a:ea typeface="Times New Roman" charset="0"/>
                <a:cs typeface="Times New Roman" charset="0"/>
              </a:rPr>
              <a:t> applications</a:t>
            </a:r>
          </a:p>
          <a:p>
            <a:pPr marL="688975" indent="-688975">
              <a:spcBef>
                <a:spcPct val="25000"/>
              </a:spcBef>
            </a:pPr>
            <a:r>
              <a:rPr lang="en-US" sz="2400" dirty="0">
                <a:latin typeface="Times New Roman" charset="0"/>
                <a:ea typeface="Times New Roman" charset="0"/>
                <a:cs typeface="Times New Roman" charset="0"/>
              </a:rPr>
              <a:t> c2	A </a:t>
            </a:r>
            <a:r>
              <a:rPr lang="en-US" sz="2400" i="1" dirty="0">
                <a:latin typeface="Times New Roman" charset="0"/>
                <a:ea typeface="Times New Roman" charset="0"/>
                <a:cs typeface="Times New Roman" charset="0"/>
              </a:rPr>
              <a:t>survey </a:t>
            </a:r>
            <a:r>
              <a:rPr lang="en-US" sz="2400" dirty="0">
                <a:latin typeface="Times New Roman" charset="0"/>
                <a:ea typeface="Times New Roman" charset="0"/>
                <a:cs typeface="Times New Roman" charset="0"/>
              </a:rPr>
              <a:t>of</a:t>
            </a:r>
            <a:r>
              <a:rPr lang="en-US" sz="2400" i="1" dirty="0">
                <a:latin typeface="Times New Roman" charset="0"/>
                <a:ea typeface="Times New Roman" charset="0"/>
                <a:cs typeface="Times New Roman" charset="0"/>
              </a:rPr>
              <a:t> user</a:t>
            </a:r>
            <a:r>
              <a:rPr lang="en-US" sz="2400" dirty="0">
                <a:latin typeface="Times New Roman" charset="0"/>
                <a:ea typeface="Times New Roman" charset="0"/>
                <a:cs typeface="Times New Roman" charset="0"/>
              </a:rPr>
              <a:t> opinion of computer </a:t>
            </a:r>
            <a:r>
              <a:rPr lang="en-US" sz="2400" i="1" dirty="0">
                <a:latin typeface="Times New Roman" charset="0"/>
                <a:ea typeface="Times New Roman" charset="0"/>
                <a:cs typeface="Times New Roman" charset="0"/>
              </a:rPr>
              <a:t>system response time</a:t>
            </a:r>
            <a:endParaRPr lang="en-US" sz="2400" dirty="0">
              <a:latin typeface="Times New Roman" charset="0"/>
              <a:ea typeface="Times New Roman" charset="0"/>
              <a:cs typeface="Times New Roman" charset="0"/>
            </a:endParaRPr>
          </a:p>
          <a:p>
            <a:pPr marL="688975" indent="-688975">
              <a:spcBef>
                <a:spcPct val="25000"/>
              </a:spcBef>
            </a:pPr>
            <a:r>
              <a:rPr lang="en-US" sz="2400" dirty="0">
                <a:latin typeface="Times New Roman" charset="0"/>
                <a:ea typeface="Times New Roman" charset="0"/>
                <a:cs typeface="Times New Roman" charset="0"/>
              </a:rPr>
              <a:t> c3	The EPS </a:t>
            </a:r>
            <a:r>
              <a:rPr lang="en-US" sz="2400" i="1" dirty="0">
                <a:latin typeface="Times New Roman" charset="0"/>
                <a:ea typeface="Times New Roman" charset="0"/>
                <a:cs typeface="Times New Roman" charset="0"/>
              </a:rPr>
              <a:t>user interface</a:t>
            </a:r>
            <a:r>
              <a:rPr lang="en-US" sz="2400" dirty="0">
                <a:latin typeface="Times New Roman" charset="0"/>
                <a:ea typeface="Times New Roman" charset="0"/>
                <a:cs typeface="Times New Roman" charset="0"/>
              </a:rPr>
              <a:t> management </a:t>
            </a:r>
            <a:r>
              <a:rPr lang="en-US" sz="2400" i="1" dirty="0">
                <a:latin typeface="Times New Roman" charset="0"/>
                <a:ea typeface="Times New Roman" charset="0"/>
                <a:cs typeface="Times New Roman" charset="0"/>
              </a:rPr>
              <a:t>system</a:t>
            </a:r>
            <a:endParaRPr lang="en-US" sz="2400" dirty="0">
              <a:latin typeface="Times New Roman" charset="0"/>
              <a:ea typeface="Times New Roman" charset="0"/>
              <a:cs typeface="Times New Roman" charset="0"/>
            </a:endParaRPr>
          </a:p>
          <a:p>
            <a:pPr marL="688975" indent="-688975">
              <a:spcBef>
                <a:spcPct val="25000"/>
              </a:spcBef>
            </a:pPr>
            <a:r>
              <a:rPr lang="en-US" sz="2400" dirty="0">
                <a:latin typeface="Times New Roman" charset="0"/>
                <a:ea typeface="Times New Roman" charset="0"/>
                <a:cs typeface="Times New Roman" charset="0"/>
              </a:rPr>
              <a:t> c4	</a:t>
            </a:r>
            <a:r>
              <a:rPr lang="en-US" sz="2400" i="1" dirty="0">
                <a:latin typeface="Times New Roman" charset="0"/>
                <a:ea typeface="Times New Roman" charset="0"/>
                <a:cs typeface="Times New Roman" charset="0"/>
              </a:rPr>
              <a:t>System</a:t>
            </a:r>
            <a:r>
              <a:rPr lang="en-US" sz="2400" dirty="0">
                <a:latin typeface="Times New Roman" charset="0"/>
                <a:ea typeface="Times New Roman" charset="0"/>
                <a:cs typeface="Times New Roman" charset="0"/>
              </a:rPr>
              <a:t> and </a:t>
            </a:r>
            <a:r>
              <a:rPr lang="en-US" sz="2400" i="1" dirty="0">
                <a:latin typeface="Times New Roman" charset="0"/>
                <a:ea typeface="Times New Roman" charset="0"/>
                <a:cs typeface="Times New Roman" charset="0"/>
              </a:rPr>
              <a:t>human</a:t>
            </a:r>
            <a:r>
              <a:rPr lang="en-US" sz="2400" dirty="0">
                <a:latin typeface="Times New Roman" charset="0"/>
                <a:ea typeface="Times New Roman" charset="0"/>
                <a:cs typeface="Times New Roman" charset="0"/>
              </a:rPr>
              <a:t> </a:t>
            </a:r>
            <a:r>
              <a:rPr lang="en-US" sz="2400" i="1" dirty="0">
                <a:latin typeface="Times New Roman" charset="0"/>
                <a:ea typeface="Times New Roman" charset="0"/>
                <a:cs typeface="Times New Roman" charset="0"/>
              </a:rPr>
              <a:t>system</a:t>
            </a:r>
            <a:r>
              <a:rPr lang="en-US" sz="2400" dirty="0">
                <a:latin typeface="Times New Roman" charset="0"/>
                <a:ea typeface="Times New Roman" charset="0"/>
                <a:cs typeface="Times New Roman" charset="0"/>
              </a:rPr>
              <a:t> engineering testing of EPS</a:t>
            </a:r>
          </a:p>
          <a:p>
            <a:pPr marL="688975" indent="-688975">
              <a:spcBef>
                <a:spcPct val="25000"/>
              </a:spcBef>
            </a:pPr>
            <a:r>
              <a:rPr lang="en-US" sz="2400" dirty="0">
                <a:latin typeface="Times New Roman" charset="0"/>
                <a:ea typeface="Times New Roman" charset="0"/>
                <a:cs typeface="Times New Roman" charset="0"/>
              </a:rPr>
              <a:t> c5	Relation of </a:t>
            </a:r>
            <a:r>
              <a:rPr lang="en-US" sz="2400" i="1" dirty="0">
                <a:latin typeface="Times New Roman" charset="0"/>
                <a:ea typeface="Times New Roman" charset="0"/>
                <a:cs typeface="Times New Roman" charset="0"/>
              </a:rPr>
              <a:t>user</a:t>
            </a:r>
            <a:r>
              <a:rPr lang="en-US" sz="2400" dirty="0">
                <a:latin typeface="Times New Roman" charset="0"/>
                <a:ea typeface="Times New Roman" charset="0"/>
                <a:cs typeface="Times New Roman" charset="0"/>
              </a:rPr>
              <a:t>-perceived </a:t>
            </a:r>
            <a:r>
              <a:rPr lang="en-US" sz="2400" i="1" dirty="0">
                <a:latin typeface="Times New Roman" charset="0"/>
                <a:ea typeface="Times New Roman" charset="0"/>
                <a:cs typeface="Times New Roman" charset="0"/>
              </a:rPr>
              <a:t>response</a:t>
            </a:r>
            <a:r>
              <a:rPr lang="en-US" sz="2400" dirty="0">
                <a:latin typeface="Times New Roman" charset="0"/>
                <a:ea typeface="Times New Roman" charset="0"/>
                <a:cs typeface="Times New Roman" charset="0"/>
              </a:rPr>
              <a:t> </a:t>
            </a:r>
            <a:r>
              <a:rPr lang="en-US" sz="2400" i="1" dirty="0">
                <a:latin typeface="Times New Roman" charset="0"/>
                <a:ea typeface="Times New Roman" charset="0"/>
                <a:cs typeface="Times New Roman" charset="0"/>
              </a:rPr>
              <a:t>time</a:t>
            </a:r>
            <a:r>
              <a:rPr lang="en-US" sz="2400" dirty="0">
                <a:latin typeface="Times New Roman" charset="0"/>
                <a:ea typeface="Times New Roman" charset="0"/>
                <a:cs typeface="Times New Roman" charset="0"/>
              </a:rPr>
              <a:t> to error measurement</a:t>
            </a:r>
          </a:p>
          <a:p>
            <a:pPr marL="688975" indent="-688975">
              <a:spcBef>
                <a:spcPct val="25000"/>
              </a:spcBef>
            </a:pPr>
            <a:r>
              <a:rPr lang="en-US" sz="2400" dirty="0">
                <a:latin typeface="Times New Roman" charset="0"/>
                <a:ea typeface="Times New Roman" charset="0"/>
                <a:cs typeface="Times New Roman" charset="0"/>
              </a:rPr>
              <a:t>m1	The generation of random, binary, unordered </a:t>
            </a:r>
            <a:r>
              <a:rPr lang="en-US" sz="2400" i="1" dirty="0">
                <a:latin typeface="Times New Roman" charset="0"/>
                <a:ea typeface="Times New Roman" charset="0"/>
                <a:cs typeface="Times New Roman" charset="0"/>
              </a:rPr>
              <a:t>trees</a:t>
            </a:r>
            <a:endParaRPr lang="en-US" sz="2400" dirty="0">
              <a:latin typeface="Times New Roman" charset="0"/>
              <a:ea typeface="Times New Roman" charset="0"/>
              <a:cs typeface="Times New Roman" charset="0"/>
            </a:endParaRPr>
          </a:p>
          <a:p>
            <a:pPr marL="688975" indent="-688975">
              <a:spcBef>
                <a:spcPct val="25000"/>
              </a:spcBef>
            </a:pPr>
            <a:r>
              <a:rPr lang="en-US" sz="2400" dirty="0">
                <a:latin typeface="Times New Roman" charset="0"/>
                <a:ea typeface="Times New Roman" charset="0"/>
                <a:cs typeface="Times New Roman" charset="0"/>
              </a:rPr>
              <a:t>m2	The intersection </a:t>
            </a:r>
            <a:r>
              <a:rPr lang="en-US" sz="2400" i="1" dirty="0">
                <a:latin typeface="Times New Roman" charset="0"/>
                <a:ea typeface="Times New Roman" charset="0"/>
                <a:cs typeface="Times New Roman" charset="0"/>
              </a:rPr>
              <a:t>graph</a:t>
            </a:r>
            <a:r>
              <a:rPr lang="en-US" sz="2400" dirty="0">
                <a:latin typeface="Times New Roman" charset="0"/>
                <a:ea typeface="Times New Roman" charset="0"/>
                <a:cs typeface="Times New Roman" charset="0"/>
              </a:rPr>
              <a:t> of paths in </a:t>
            </a:r>
            <a:r>
              <a:rPr lang="en-US" sz="2400" i="1" dirty="0">
                <a:latin typeface="Times New Roman" charset="0"/>
                <a:ea typeface="Times New Roman" charset="0"/>
                <a:cs typeface="Times New Roman" charset="0"/>
              </a:rPr>
              <a:t>trees</a:t>
            </a:r>
            <a:endParaRPr lang="en-US" sz="2400" dirty="0">
              <a:latin typeface="Times New Roman" charset="0"/>
              <a:ea typeface="Times New Roman" charset="0"/>
              <a:cs typeface="Times New Roman" charset="0"/>
            </a:endParaRPr>
          </a:p>
          <a:p>
            <a:pPr marL="688975" indent="-688975">
              <a:spcBef>
                <a:spcPct val="25000"/>
              </a:spcBef>
            </a:pPr>
            <a:r>
              <a:rPr lang="en-US" sz="2400" dirty="0">
                <a:latin typeface="Times New Roman" charset="0"/>
                <a:ea typeface="Times New Roman" charset="0"/>
                <a:cs typeface="Times New Roman" charset="0"/>
              </a:rPr>
              <a:t>m3	</a:t>
            </a:r>
            <a:r>
              <a:rPr lang="en-US" sz="2400" i="1" dirty="0">
                <a:latin typeface="Times New Roman" charset="0"/>
                <a:ea typeface="Times New Roman" charset="0"/>
                <a:cs typeface="Times New Roman" charset="0"/>
              </a:rPr>
              <a:t>Graph minors</a:t>
            </a:r>
            <a:r>
              <a:rPr lang="en-US" sz="2400" dirty="0">
                <a:latin typeface="Times New Roman" charset="0"/>
                <a:ea typeface="Times New Roman" charset="0"/>
                <a:cs typeface="Times New Roman" charset="0"/>
              </a:rPr>
              <a:t> IV: Widths of </a:t>
            </a:r>
            <a:r>
              <a:rPr lang="en-US" sz="2400" i="1" dirty="0">
                <a:latin typeface="Times New Roman" charset="0"/>
                <a:ea typeface="Times New Roman" charset="0"/>
                <a:cs typeface="Times New Roman" charset="0"/>
              </a:rPr>
              <a:t>trees</a:t>
            </a:r>
            <a:r>
              <a:rPr lang="en-US" sz="2400" dirty="0">
                <a:latin typeface="Times New Roman" charset="0"/>
                <a:ea typeface="Times New Roman" charset="0"/>
                <a:cs typeface="Times New Roman" charset="0"/>
              </a:rPr>
              <a:t> and well-quasi-ordering</a:t>
            </a:r>
          </a:p>
          <a:p>
            <a:pPr marL="688975" indent="-688975">
              <a:spcBef>
                <a:spcPct val="25000"/>
              </a:spcBef>
            </a:pPr>
            <a:r>
              <a:rPr lang="en-US" sz="2400" dirty="0">
                <a:latin typeface="Times New Roman" charset="0"/>
                <a:ea typeface="Times New Roman" charset="0"/>
                <a:cs typeface="Times New Roman" charset="0"/>
              </a:rPr>
              <a:t>m4	</a:t>
            </a:r>
            <a:r>
              <a:rPr lang="en-US" sz="2400" i="1" dirty="0">
                <a:latin typeface="Times New Roman" charset="0"/>
                <a:ea typeface="Times New Roman" charset="0"/>
                <a:cs typeface="Times New Roman" charset="0"/>
              </a:rPr>
              <a:t>Graph minors</a:t>
            </a:r>
            <a:r>
              <a:rPr lang="en-US" sz="2400" dirty="0">
                <a:latin typeface="Times New Roman" charset="0"/>
                <a:ea typeface="Times New Roman" charset="0"/>
                <a:cs typeface="Times New Roman" charset="0"/>
              </a:rPr>
              <a:t>: A</a:t>
            </a:r>
            <a:r>
              <a:rPr lang="en-US" sz="2400" i="1" dirty="0">
                <a:latin typeface="Times New Roman" charset="0"/>
                <a:ea typeface="Times New Roman" charset="0"/>
                <a:cs typeface="Times New Roman" charset="0"/>
              </a:rPr>
              <a:t> survey</a:t>
            </a:r>
            <a:endParaRPr lang="en-US" sz="2400" dirty="0">
              <a:latin typeface="Times New Roman" charset="0"/>
            </a:endParaRPr>
          </a:p>
        </p:txBody>
      </p:sp>
      <p:cxnSp>
        <p:nvCxnSpPr>
          <p:cNvPr id="5" name="Straight Connector 4"/>
          <p:cNvCxnSpPr/>
          <p:nvPr/>
        </p:nvCxnSpPr>
        <p:spPr>
          <a:xfrm>
            <a:off x="1752600" y="3886200"/>
            <a:ext cx="8458200" cy="158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106ACF-999F-F633-A5CE-8992F3A6301D}"/>
              </a:ext>
            </a:extLst>
          </p:cNvPr>
          <p:cNvSpPr>
            <a:spLocks noGrp="1"/>
          </p:cNvSpPr>
          <p:nvPr>
            <p:ph type="title"/>
          </p:nvPr>
        </p:nvSpPr>
        <p:spPr/>
        <p:txBody>
          <a:bodyPr/>
          <a:lstStyle/>
          <a:p>
            <a:r>
              <a:rPr lang="en-US" dirty="0"/>
              <a:t>Term by Documents Matrix</a:t>
            </a:r>
          </a:p>
        </p:txBody>
      </p:sp>
      <p:sp>
        <p:nvSpPr>
          <p:cNvPr id="3" name="Date Placeholder 2">
            <a:extLst>
              <a:ext uri="{FF2B5EF4-FFF2-40B4-BE49-F238E27FC236}">
                <a16:creationId xmlns:a16="http://schemas.microsoft.com/office/drawing/2014/main" id="{EFA73E9C-5E4E-7D95-D474-DA311D59E929}"/>
              </a:ext>
            </a:extLst>
          </p:cNvPr>
          <p:cNvSpPr>
            <a:spLocks noGrp="1"/>
          </p:cNvSpPr>
          <p:nvPr>
            <p:ph type="dt" sz="half" idx="10"/>
          </p:nvPr>
        </p:nvSpPr>
        <p:spPr/>
        <p:txBody>
          <a:bodyPr/>
          <a:lstStyle/>
          <a:p>
            <a:r>
              <a:rPr lang="en-US"/>
              <a:t>9/11/2023</a:t>
            </a:r>
          </a:p>
        </p:txBody>
      </p:sp>
      <p:sp>
        <p:nvSpPr>
          <p:cNvPr id="4" name="Footer Placeholder 3">
            <a:extLst>
              <a:ext uri="{FF2B5EF4-FFF2-40B4-BE49-F238E27FC236}">
                <a16:creationId xmlns:a16="http://schemas.microsoft.com/office/drawing/2014/main" id="{05DF4AFC-8177-2FBA-A6E6-0271CF9AAFD7}"/>
              </a:ext>
            </a:extLst>
          </p:cNvPr>
          <p:cNvSpPr>
            <a:spLocks noGrp="1"/>
          </p:cNvSpPr>
          <p:nvPr>
            <p:ph type="ftr" sz="quarter" idx="11"/>
          </p:nvPr>
        </p:nvSpPr>
        <p:spPr/>
        <p:txBody>
          <a:bodyPr/>
          <a:lstStyle/>
          <a:p>
            <a:r>
              <a:rPr lang="en-US"/>
              <a:t>CS6120</a:t>
            </a:r>
          </a:p>
        </p:txBody>
      </p:sp>
      <p:sp>
        <p:nvSpPr>
          <p:cNvPr id="5" name="Slide Number Placeholder 4">
            <a:extLst>
              <a:ext uri="{FF2B5EF4-FFF2-40B4-BE49-F238E27FC236}">
                <a16:creationId xmlns:a16="http://schemas.microsoft.com/office/drawing/2014/main" id="{24F06030-7F7B-E1D2-2EE0-0BD66955EAA5}"/>
              </a:ext>
            </a:extLst>
          </p:cNvPr>
          <p:cNvSpPr>
            <a:spLocks noGrp="1"/>
          </p:cNvSpPr>
          <p:nvPr>
            <p:ph type="sldNum" sz="quarter" idx="12"/>
          </p:nvPr>
        </p:nvSpPr>
        <p:spPr/>
        <p:txBody>
          <a:bodyPr/>
          <a:lstStyle/>
          <a:p>
            <a:fld id="{968D9EE9-F5CC-E840-B721-2FE4EA623452}" type="slidenum">
              <a:rPr lang="en-US" smtClean="0"/>
              <a:t>44</a:t>
            </a:fld>
            <a:endParaRPr lang="en-US"/>
          </a:p>
        </p:txBody>
      </p:sp>
      <p:pic>
        <p:nvPicPr>
          <p:cNvPr id="9" name="Content Placeholder 8" descr="Picture 16.png">
            <a:extLst>
              <a:ext uri="{FF2B5EF4-FFF2-40B4-BE49-F238E27FC236}">
                <a16:creationId xmlns:a16="http://schemas.microsoft.com/office/drawing/2014/main" id="{D712AF91-F75D-B8BA-B0EE-A2CEEEB8D648}"/>
              </a:ext>
            </a:extLst>
          </p:cNvPr>
          <p:cNvPicPr>
            <a:picLocks noGrp="1" noChangeAspect="1"/>
          </p:cNvPicPr>
          <p:nvPr>
            <p:ph sz="half" idx="2"/>
          </p:nvPr>
        </p:nvPicPr>
        <p:blipFill>
          <a:blip r:embed="rId2"/>
          <a:srcRect l="25833" t="18000" r="28333" b="18000"/>
          <a:stretch>
            <a:fillRect/>
          </a:stretch>
        </p:blipFill>
        <p:spPr>
          <a:xfrm>
            <a:off x="6270010" y="1825625"/>
            <a:ext cx="4985980" cy="4351338"/>
          </a:xfrm>
          <a:prstGeom prst="rect">
            <a:avLst/>
          </a:prstGeom>
        </p:spPr>
      </p:pic>
      <p:graphicFrame>
        <p:nvGraphicFramePr>
          <p:cNvPr id="14" name="Content Placeholder 13">
            <a:extLst>
              <a:ext uri="{FF2B5EF4-FFF2-40B4-BE49-F238E27FC236}">
                <a16:creationId xmlns:a16="http://schemas.microsoft.com/office/drawing/2014/main" id="{C61EC6F2-5695-8EDD-A007-F82498666DB4}"/>
              </a:ext>
            </a:extLst>
          </p:cNvPr>
          <p:cNvGraphicFramePr>
            <a:graphicFrameLocks noGrp="1"/>
          </p:cNvGraphicFramePr>
          <p:nvPr>
            <p:ph sz="half" idx="1"/>
            <p:extLst>
              <p:ext uri="{D42A27DB-BD31-4B8C-83A1-F6EECF244321}">
                <p14:modId xmlns:p14="http://schemas.microsoft.com/office/powerpoint/2010/main" val="3049807055"/>
              </p:ext>
            </p:extLst>
          </p:nvPr>
        </p:nvGraphicFramePr>
        <p:xfrm>
          <a:off x="266931" y="1742533"/>
          <a:ext cx="5829069" cy="4460212"/>
        </p:xfrm>
        <a:graphic>
          <a:graphicData uri="http://schemas.openxmlformats.org/drawingml/2006/table">
            <a:tbl>
              <a:tblPr>
                <a:tableStyleId>{5C22544A-7EE6-4342-B048-85BDC9FD1C3A}</a:tableStyleId>
              </a:tblPr>
              <a:tblGrid>
                <a:gridCol w="665525">
                  <a:extLst>
                    <a:ext uri="{9D8B030D-6E8A-4147-A177-3AD203B41FA5}">
                      <a16:colId xmlns:a16="http://schemas.microsoft.com/office/drawing/2014/main" val="909909973"/>
                    </a:ext>
                  </a:extLst>
                </a:gridCol>
                <a:gridCol w="5163544">
                  <a:extLst>
                    <a:ext uri="{9D8B030D-6E8A-4147-A177-3AD203B41FA5}">
                      <a16:colId xmlns:a16="http://schemas.microsoft.com/office/drawing/2014/main" val="2100185097"/>
                    </a:ext>
                  </a:extLst>
                </a:gridCol>
              </a:tblGrid>
              <a:tr h="546911">
                <a:tc>
                  <a:txBody>
                    <a:bodyPr/>
                    <a:lstStyle/>
                    <a:p>
                      <a:pPr algn="l" rtl="0" fontAlgn="ctr"/>
                      <a:r>
                        <a:rPr lang="en-US" sz="1800" u="none" strike="noStrike">
                          <a:effectLst/>
                        </a:rPr>
                        <a:t> c1</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Human machine interface for Lab ABC computer applications</a:t>
                      </a:r>
                      <a:endParaRPr lang="en-US" sz="1800" b="0" i="0"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1724112077"/>
                  </a:ext>
                </a:extLst>
              </a:tr>
              <a:tr h="516789">
                <a:tc>
                  <a:txBody>
                    <a:bodyPr/>
                    <a:lstStyle/>
                    <a:p>
                      <a:pPr algn="l" rtl="0" fontAlgn="ctr"/>
                      <a:r>
                        <a:rPr lang="en-US" sz="1800" u="none" strike="noStrike">
                          <a:effectLst/>
                        </a:rPr>
                        <a:t> c2</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dirty="0">
                          <a:effectLst/>
                        </a:rPr>
                        <a:t>A survey of user opinion of computer system response time</a:t>
                      </a:r>
                      <a:endParaRPr lang="en-US" sz="1800" b="0" i="0" u="none" strike="noStrike" dirty="0">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305657695"/>
                  </a:ext>
                </a:extLst>
              </a:tr>
              <a:tr h="409042">
                <a:tc>
                  <a:txBody>
                    <a:bodyPr/>
                    <a:lstStyle/>
                    <a:p>
                      <a:pPr algn="l" rtl="0" fontAlgn="ctr"/>
                      <a:r>
                        <a:rPr lang="en-US" sz="1800" u="none" strike="noStrike">
                          <a:effectLst/>
                        </a:rPr>
                        <a:t> c3</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The EPS user interface management system</a:t>
                      </a:r>
                      <a:endParaRPr lang="en-US" sz="1800" b="0" i="0"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4133629657"/>
                  </a:ext>
                </a:extLst>
              </a:tr>
              <a:tr h="516789">
                <a:tc>
                  <a:txBody>
                    <a:bodyPr/>
                    <a:lstStyle/>
                    <a:p>
                      <a:pPr algn="l" rtl="0" fontAlgn="ctr"/>
                      <a:r>
                        <a:rPr lang="en-US" sz="1800" u="none" strike="noStrike">
                          <a:effectLst/>
                        </a:rPr>
                        <a:t> c4</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dirty="0">
                          <a:effectLst/>
                        </a:rPr>
                        <a:t>System and human system engineering testing of EPS</a:t>
                      </a:r>
                      <a:endParaRPr lang="en-US" sz="1800" b="0" i="1" u="none" strike="noStrike" dirty="0">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675161881"/>
                  </a:ext>
                </a:extLst>
              </a:tr>
              <a:tr h="546911">
                <a:tc>
                  <a:txBody>
                    <a:bodyPr/>
                    <a:lstStyle/>
                    <a:p>
                      <a:pPr algn="l" rtl="0" fontAlgn="ctr"/>
                      <a:r>
                        <a:rPr lang="en-US" sz="1800" u="none" strike="noStrike">
                          <a:effectLst/>
                        </a:rPr>
                        <a:t> c5</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Relation of user-perceived response time to error measurement</a:t>
                      </a:r>
                      <a:endParaRPr lang="en-US" sz="1800" b="0" i="0"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923340659"/>
                  </a:ext>
                </a:extLst>
              </a:tr>
              <a:tr h="516789">
                <a:tc>
                  <a:txBody>
                    <a:bodyPr/>
                    <a:lstStyle/>
                    <a:p>
                      <a:pPr algn="l" rtl="0" fontAlgn="ctr"/>
                      <a:r>
                        <a:rPr lang="en-US" sz="1800" u="none" strike="noStrike">
                          <a:effectLst/>
                        </a:rPr>
                        <a:t>m1</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The generation of random, binary, unordered trees</a:t>
                      </a:r>
                      <a:endParaRPr lang="en-US" sz="1800" b="0" i="0"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4077848974"/>
                  </a:ext>
                </a:extLst>
              </a:tr>
              <a:tr h="409042">
                <a:tc>
                  <a:txBody>
                    <a:bodyPr/>
                    <a:lstStyle/>
                    <a:p>
                      <a:pPr algn="l" rtl="0" fontAlgn="ctr"/>
                      <a:r>
                        <a:rPr lang="en-US" sz="1800" u="none" strike="noStrike">
                          <a:effectLst/>
                        </a:rPr>
                        <a:t>m2</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The intersection graph of paths in trees</a:t>
                      </a:r>
                      <a:endParaRPr lang="en-US" sz="1800" b="0" i="0"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2673411940"/>
                  </a:ext>
                </a:extLst>
              </a:tr>
              <a:tr h="516789">
                <a:tc>
                  <a:txBody>
                    <a:bodyPr/>
                    <a:lstStyle/>
                    <a:p>
                      <a:pPr algn="l" rtl="0" fontAlgn="ctr"/>
                      <a:r>
                        <a:rPr lang="en-US" sz="1800" u="none" strike="noStrike">
                          <a:effectLst/>
                        </a:rPr>
                        <a:t>m3</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a:effectLst/>
                        </a:rPr>
                        <a:t>Graph minors IV: Widths of trees and well-quasi-ordering</a:t>
                      </a:r>
                      <a:endParaRPr lang="en-US" sz="1800" b="0" i="1" u="none" strike="noStrike">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1388203218"/>
                  </a:ext>
                </a:extLst>
              </a:tr>
              <a:tr h="409042">
                <a:tc>
                  <a:txBody>
                    <a:bodyPr/>
                    <a:lstStyle/>
                    <a:p>
                      <a:pPr algn="l" rtl="0" fontAlgn="ctr"/>
                      <a:r>
                        <a:rPr lang="en-US" sz="1800" u="none" strike="noStrike">
                          <a:effectLst/>
                        </a:rPr>
                        <a:t>m4</a:t>
                      </a:r>
                      <a:endParaRPr lang="en-US" sz="1800" b="0" i="0" u="none" strike="noStrike">
                        <a:solidFill>
                          <a:srgbClr val="000000"/>
                        </a:solidFill>
                        <a:effectLst/>
                        <a:latin typeface="Times New Roman" panose="02020603050405020304" pitchFamily="18" charset="0"/>
                      </a:endParaRPr>
                    </a:p>
                  </a:txBody>
                  <a:tcPr marL="1237" marR="1237" marT="1237" marB="0" anchor="ctr"/>
                </a:tc>
                <a:tc>
                  <a:txBody>
                    <a:bodyPr/>
                    <a:lstStyle/>
                    <a:p>
                      <a:pPr algn="l" rtl="0" fontAlgn="ctr"/>
                      <a:r>
                        <a:rPr lang="en-US" sz="1800" u="none" strike="noStrike" dirty="0">
                          <a:effectLst/>
                        </a:rPr>
                        <a:t>Graph minors: A survey</a:t>
                      </a:r>
                      <a:endParaRPr lang="en-US" sz="1800" b="0" i="1" u="none" strike="noStrike" dirty="0">
                        <a:solidFill>
                          <a:srgbClr val="000000"/>
                        </a:solidFill>
                        <a:effectLst/>
                        <a:latin typeface="Times New Roman" panose="02020603050405020304" pitchFamily="18" charset="0"/>
                      </a:endParaRPr>
                    </a:p>
                  </a:txBody>
                  <a:tcPr marL="1237" marR="1237" marT="1237" marB="0" anchor="ctr"/>
                </a:tc>
                <a:extLst>
                  <a:ext uri="{0D108BD9-81ED-4DB2-BD59-A6C34878D82A}">
                    <a16:rowId xmlns:a16="http://schemas.microsoft.com/office/drawing/2014/main" val="2287660168"/>
                  </a:ext>
                </a:extLst>
              </a:tr>
            </a:tbl>
          </a:graphicData>
        </a:graphic>
      </p:graphicFrame>
      <p:cxnSp>
        <p:nvCxnSpPr>
          <p:cNvPr id="15" name="Straight Connector 14">
            <a:extLst>
              <a:ext uri="{FF2B5EF4-FFF2-40B4-BE49-F238E27FC236}">
                <a16:creationId xmlns:a16="http://schemas.microsoft.com/office/drawing/2014/main" id="{31E9D3E9-5BDE-2896-A320-2EA0DB855C4E}"/>
              </a:ext>
            </a:extLst>
          </p:cNvPr>
          <p:cNvCxnSpPr/>
          <p:nvPr/>
        </p:nvCxnSpPr>
        <p:spPr>
          <a:xfrm rot="16200000" flipV="1">
            <a:off x="5566267" y="4001294"/>
            <a:ext cx="5710844" cy="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1F0A1C02-8C23-DEC9-FA91-FBC63CCD2ACC}"/>
              </a:ext>
            </a:extLst>
          </p:cNvPr>
          <p:cNvCxnSpPr>
            <a:cxnSpLocks/>
          </p:cNvCxnSpPr>
          <p:nvPr/>
        </p:nvCxnSpPr>
        <p:spPr>
          <a:xfrm flipH="1">
            <a:off x="154814" y="4327814"/>
            <a:ext cx="6115196" cy="36368"/>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8B8724D6-4DD8-BD47-3FA5-52F73996B93D}"/>
              </a:ext>
            </a:extLst>
          </p:cNvPr>
          <p:cNvCxnSpPr>
            <a:cxnSpLocks/>
          </p:cNvCxnSpPr>
          <p:nvPr/>
        </p:nvCxnSpPr>
        <p:spPr>
          <a:xfrm flipH="1">
            <a:off x="5809873" y="4781550"/>
            <a:ext cx="6115196" cy="36368"/>
          </a:xfrm>
          <a:prstGeom prst="line">
            <a:avLst/>
          </a:prstGeom>
          <a:ln w="76200">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1955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16.png"/>
          <p:cNvPicPr>
            <a:picLocks noChangeAspect="1"/>
          </p:cNvPicPr>
          <p:nvPr/>
        </p:nvPicPr>
        <p:blipFill>
          <a:blip r:embed="rId2"/>
          <a:srcRect l="25833" t="18000" r="28333" b="18000"/>
          <a:stretch>
            <a:fillRect/>
          </a:stretch>
        </p:blipFill>
        <p:spPr>
          <a:xfrm>
            <a:off x="2667000" y="838200"/>
            <a:ext cx="6858000" cy="5985164"/>
          </a:xfrm>
          <a:prstGeom prst="rect">
            <a:avLst/>
          </a:prstGeom>
        </p:spPr>
      </p:pic>
      <p:sp>
        <p:nvSpPr>
          <p:cNvPr id="2" name="Title 1"/>
          <p:cNvSpPr>
            <a:spLocks noGrp="1"/>
          </p:cNvSpPr>
          <p:nvPr>
            <p:ph type="title"/>
          </p:nvPr>
        </p:nvSpPr>
        <p:spPr>
          <a:xfrm>
            <a:off x="1981200" y="274638"/>
            <a:ext cx="8229600" cy="868362"/>
          </a:xfrm>
        </p:spPr>
        <p:txBody>
          <a:bodyPr>
            <a:normAutofit/>
          </a:bodyPr>
          <a:lstStyle/>
          <a:p>
            <a:r>
              <a:rPr lang="en-US" dirty="0"/>
              <a:t>Term by Document Matrix</a:t>
            </a:r>
          </a:p>
        </p:txBody>
      </p:sp>
      <p:cxnSp>
        <p:nvCxnSpPr>
          <p:cNvPr id="4" name="Straight Connector 3"/>
          <p:cNvCxnSpPr/>
          <p:nvPr/>
        </p:nvCxnSpPr>
        <p:spPr>
          <a:xfrm>
            <a:off x="1524000" y="4953000"/>
            <a:ext cx="9448800" cy="1588"/>
          </a:xfrm>
          <a:prstGeom prst="line">
            <a:avLst/>
          </a:prstGeom>
          <a:ln w="76200">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rot="16200000" flipV="1">
            <a:off x="2708767" y="3998422"/>
            <a:ext cx="5710844" cy="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524000" y="5334000"/>
            <a:ext cx="9448800" cy="1588"/>
          </a:xfrm>
          <a:prstGeom prst="line">
            <a:avLst/>
          </a:prstGeom>
          <a:ln w="76200">
            <a:solidFill>
              <a:srgbClr val="FF0000"/>
            </a:solidFill>
            <a:prstDash val="sysDot"/>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4D60-ED9E-E6AC-ADA4-4C3F48E4C8B0}"/>
              </a:ext>
            </a:extLst>
          </p:cNvPr>
          <p:cNvSpPr>
            <a:spLocks noGrp="1"/>
          </p:cNvSpPr>
          <p:nvPr>
            <p:ph type="title"/>
          </p:nvPr>
        </p:nvSpPr>
        <p:spPr/>
        <p:txBody>
          <a:bodyPr/>
          <a:lstStyle/>
          <a:p>
            <a:r>
              <a:rPr lang="en-US" dirty="0"/>
              <a:t>Singular Value Decomposition (SVD)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AF3430-A4DB-D1CC-9C7B-F956EFEC1AA9}"/>
                  </a:ext>
                </a:extLst>
              </p:cNvPr>
              <p:cNvSpPr>
                <a:spLocks noGrp="1"/>
              </p:cNvSpPr>
              <p:nvPr>
                <p:ph sz="half" idx="1"/>
              </p:nvPr>
            </p:nvSpPr>
            <p:spPr/>
            <p:txBody>
              <a:bodyPr>
                <a:normAutofit/>
              </a:bodyPr>
              <a:lstStyle/>
              <a:p>
                <a14:m>
                  <m:oMath xmlns:m="http://schemas.openxmlformats.org/officeDocument/2006/math">
                    <m:r>
                      <a:rPr lang="en-US" sz="2800" b="0" i="1" smtClean="0">
                        <a:latin typeface="Cambria Math" panose="02040503050406030204" pitchFamily="18" charset="0"/>
                      </a:rPr>
                      <m:t>𝑀</m:t>
                    </m:r>
                    <m:r>
                      <a:rPr lang="en-US" sz="2800" b="0" i="1" smtClean="0">
                        <a:latin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𝑈</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𝐷</m:t>
                    </m:r>
                    <m:r>
                      <a:rPr lang="en-US" sz="2800" b="0" i="1" smtClean="0">
                        <a:latin typeface="Cambria Math" panose="02040503050406030204" pitchFamily="18" charset="0"/>
                        <a:ea typeface="Cambria Math" panose="02040503050406030204" pitchFamily="18" charset="0"/>
                      </a:rPr>
                      <m:t> </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𝑉</m:t>
                        </m:r>
                      </m:e>
                      <m:sup>
                        <m:r>
                          <a:rPr lang="en-US" sz="2800" b="0" i="1" smtClean="0">
                            <a:latin typeface="Cambria Math" panose="02040503050406030204" pitchFamily="18" charset="0"/>
                            <a:ea typeface="Cambria Math" panose="02040503050406030204" pitchFamily="18" charset="0"/>
                          </a:rPr>
                          <m:t>𝑇</m:t>
                        </m:r>
                      </m:sup>
                    </m:sSup>
                  </m:oMath>
                </a14:m>
                <a:endParaRPr lang="en-US" dirty="0"/>
              </a:p>
              <a:p>
                <a14:m>
                  <m:oMath xmlns:m="http://schemas.openxmlformats.org/officeDocument/2006/math">
                    <m:r>
                      <a:rPr lang="en-US" i="1" dirty="0" smtClean="0">
                        <a:latin typeface="Cambria Math" panose="02040503050406030204" pitchFamily="18" charset="0"/>
                      </a:rPr>
                      <m:t>𝐷</m:t>
                    </m:r>
                  </m:oMath>
                </a14:m>
                <a:r>
                  <a:rPr lang="en-US" dirty="0"/>
                  <a:t> is diagonal</a:t>
                </a:r>
              </a:p>
              <a:p>
                <a:pPr lvl="1"/>
                <a:r>
                  <a:rPr lang="en-US" dirty="0"/>
                  <a:t>Eigenvalues</a:t>
                </a:r>
              </a:p>
              <a:p>
                <a:pPr lvl="1"/>
                <a:r>
                  <a:rPr lang="en-US" dirty="0"/>
                  <a:t>Sorted from largest to smallest</a:t>
                </a:r>
              </a:p>
              <a:p>
                <a14:m>
                  <m:oMath xmlns:m="http://schemas.openxmlformats.org/officeDocument/2006/math">
                    <m:r>
                      <a:rPr lang="en-US" i="1" dirty="0" smtClean="0">
                        <a:latin typeface="Cambria Math" panose="02040503050406030204" pitchFamily="18" charset="0"/>
                      </a:rPr>
                      <m:t>𝑈</m:t>
                    </m:r>
                  </m:oMath>
                </a14:m>
                <a:r>
                  <a:rPr lang="en-US" dirty="0"/>
                  <a:t> and </a:t>
                </a:r>
                <a14:m>
                  <m:oMath xmlns:m="http://schemas.openxmlformats.org/officeDocument/2006/math">
                    <m:r>
                      <a:rPr lang="en-US" i="1" dirty="0" smtClean="0">
                        <a:latin typeface="Cambria Math" panose="02040503050406030204" pitchFamily="18" charset="0"/>
                      </a:rPr>
                      <m:t>𝑉</m:t>
                    </m:r>
                  </m:oMath>
                </a14:m>
                <a:r>
                  <a:rPr lang="en-US" dirty="0"/>
                  <a:t> are Eigenvectors</a:t>
                </a:r>
              </a:p>
              <a:p>
                <a:pPr lvl="1"/>
                <a:r>
                  <a:rPr lang="en-US" dirty="0"/>
                  <a:t>Orthogonal and unit length</a:t>
                </a:r>
              </a:p>
              <a:p>
                <a:pPr lvl="2"/>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𝑈</m:t>
                        </m:r>
                      </m:e>
                      <m:sup>
                        <m:r>
                          <a:rPr lang="en-US" b="0" i="1" smtClean="0">
                            <a:latin typeface="Cambria Math" panose="02040503050406030204" pitchFamily="18" charset="0"/>
                          </a:rPr>
                          <m:t>𝑇</m:t>
                        </m:r>
                      </m:sup>
                    </m:sSup>
                    <m:r>
                      <a:rPr lang="en-US" b="0" i="1" smtClean="0">
                        <a:latin typeface="Cambria Math" panose="02040503050406030204" pitchFamily="18" charset="0"/>
                      </a:rPr>
                      <m:t>𝑈</m:t>
                    </m:r>
                    <m:r>
                      <a:rPr lang="en-US" b="0" i="1" smtClean="0">
                        <a:latin typeface="Cambria Math" panose="02040503050406030204" pitchFamily="18" charset="0"/>
                      </a:rPr>
                      <m:t>=</m:t>
                    </m:r>
                    <m:r>
                      <a:rPr lang="en-US" b="0" i="1" smtClean="0">
                        <a:latin typeface="Cambria Math" panose="02040503050406030204" pitchFamily="18" charset="0"/>
                      </a:rPr>
                      <m:t>𝐼</m:t>
                    </m:r>
                  </m:oMath>
                </a14:m>
                <a:endParaRPr lang="en-US" dirty="0"/>
              </a:p>
              <a:p>
                <a:pPr lvl="2"/>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𝑉</m:t>
                        </m:r>
                      </m:e>
                      <m:sup>
                        <m:r>
                          <a:rPr lang="en-US" b="0" i="1" smtClean="0">
                            <a:latin typeface="Cambria Math" panose="02040503050406030204" pitchFamily="18" charset="0"/>
                          </a:rPr>
                          <m:t>𝑇</m:t>
                        </m:r>
                      </m:sup>
                    </m:sSup>
                    <m:r>
                      <a:rPr lang="en-US" b="0" i="1" smtClean="0">
                        <a:latin typeface="Cambria Math" panose="02040503050406030204" pitchFamily="18" charset="0"/>
                      </a:rPr>
                      <m:t>𝑉</m:t>
                    </m:r>
                    <m:r>
                      <a:rPr lang="en-US" b="0" i="1" smtClean="0">
                        <a:latin typeface="Cambria Math" panose="02040503050406030204" pitchFamily="18" charset="0"/>
                      </a:rPr>
                      <m:t>=</m:t>
                    </m:r>
                    <m:r>
                      <a:rPr lang="en-US" b="0" i="1" smtClean="0">
                        <a:latin typeface="Cambria Math" panose="02040503050406030204" pitchFamily="18" charset="0"/>
                      </a:rPr>
                      <m:t>𝐼</m:t>
                    </m:r>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id="{46AF3430-A4DB-D1CC-9C7B-F956EFEC1AA9}"/>
                  </a:ext>
                </a:extLst>
              </p:cNvPr>
              <p:cNvSpPr>
                <a:spLocks noGrp="1" noRot="1" noChangeAspect="1" noMove="1" noResize="1" noEditPoints="1" noAdjustHandles="1" noChangeArrowheads="1" noChangeShapeType="1" noTextEdit="1"/>
              </p:cNvSpPr>
              <p:nvPr>
                <p:ph sz="half" idx="1"/>
              </p:nvPr>
            </p:nvSpPr>
            <p:spPr>
              <a:blipFill>
                <a:blip r:embed="rId2"/>
                <a:stretch>
                  <a:fillRect l="-2200" t="-17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DED07F0D-4180-ADBF-D607-8F0EFFD0BEEF}"/>
                  </a:ext>
                </a:extLst>
              </p:cNvPr>
              <p:cNvSpPr>
                <a:spLocks noGrp="1"/>
              </p:cNvSpPr>
              <p:nvPr>
                <p:ph sz="half" idx="2"/>
              </p:nvPr>
            </p:nvSpPr>
            <p:spPr/>
            <p:txBody>
              <a:bodyPr/>
              <a:lstStyle/>
              <a:p>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d>
                          <m:dPr>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𝑀</m:t>
                            </m:r>
                          </m:e>
                        </m:d>
                      </m:e>
                    </m:func>
                    <m:r>
                      <a:rPr lang="en-US" b="0" i="1" smtClean="0">
                        <a:latin typeface="Cambria Math" panose="02040503050406030204" pitchFamily="18" charset="0"/>
                      </a:rPr>
                      <m:t>=</m:t>
                    </m:r>
                    <m:r>
                      <a:rPr lang="en-US" i="1" dirty="0" smtClean="0">
                        <a:latin typeface="Cambria Math" panose="02040503050406030204" pitchFamily="18" charset="0"/>
                      </a:rPr>
                      <m:t>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𝑀𝑀</m:t>
                        </m:r>
                      </m:e>
                      <m:sup>
                        <m:r>
                          <a:rPr lang="en-US" b="0" i="1" smtClean="0">
                            <a:latin typeface="Cambria Math" panose="02040503050406030204" pitchFamily="18" charset="0"/>
                          </a:rPr>
                          <m:t>𝑇</m:t>
                        </m:r>
                      </m:sup>
                    </m:sSup>
                  </m:oMath>
                </a14:m>
                <a:endParaRPr lang="en-US" b="0" i="1" dirty="0">
                  <a:latin typeface="Cambria Math" panose="02040503050406030204" pitchFamily="18" charset="0"/>
                </a:endParaRPr>
              </a:p>
              <a:p>
                <a:pPr lvl="1"/>
                <a14:m>
                  <m:oMath xmlns:m="http://schemas.openxmlformats.org/officeDocument/2006/math">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𝑇</m:t>
                        </m:r>
                      </m:sup>
                    </m:sSup>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𝑈</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𝑇</m:t>
                                </m:r>
                              </m:sup>
                            </m:sSup>
                          </m:e>
                        </m:d>
                      </m:e>
                      <m:sup>
                        <m:r>
                          <a:rPr lang="en-US" b="0" i="1" smtClean="0">
                            <a:latin typeface="Cambria Math" panose="02040503050406030204" pitchFamily="18" charset="0"/>
                            <a:ea typeface="Cambria Math" panose="02040503050406030204" pitchFamily="18" charset="0"/>
                          </a:rPr>
                          <m:t>𝑇</m:t>
                        </m:r>
                      </m:sup>
                    </m:sSup>
                  </m:oMath>
                </a14:m>
                <a:r>
                  <a:rPr lang="en-US" dirty="0"/>
                  <a:t> </a:t>
                </a:r>
              </a:p>
              <a:p>
                <a:pPr lvl="1"/>
                <a14:m>
                  <m:oMath xmlns:m="http://schemas.openxmlformats.org/officeDocument/2006/math">
                    <m:r>
                      <a:rPr lang="en-US" i="1" smtClean="0">
                        <a:latin typeface="Cambria Math" panose="02040503050406030204" pitchFamily="18" charset="0"/>
                        <a:ea typeface="Cambria Math" panose="02040503050406030204" pitchFamily="18" charset="0"/>
                      </a:rPr>
                      <m:t>𝑈</m:t>
                    </m:r>
                    <m:r>
                      <a:rPr lang="en-US" i="1" smtClean="0">
                        <a:latin typeface="Cambria Math" panose="02040503050406030204" pitchFamily="18" charset="0"/>
                        <a:ea typeface="Cambria Math" panose="02040503050406030204" pitchFamily="18" charset="0"/>
                      </a:rPr>
                      <m:t> </m:t>
                    </m:r>
                    <m:r>
                      <a:rPr lang="en-US" i="1" smtClean="0">
                        <a:latin typeface="Cambria Math" panose="02040503050406030204" pitchFamily="18" charset="0"/>
                        <a:ea typeface="Cambria Math" panose="02040503050406030204" pitchFamily="18" charset="0"/>
                      </a:rPr>
                      <m:t>𝐷</m:t>
                    </m:r>
                    <m:r>
                      <a:rPr lang="en-US" i="1" smtClean="0">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𝑉</m:t>
                        </m:r>
                      </m:e>
                      <m:sup>
                        <m:r>
                          <a:rPr lang="en-US" i="1">
                            <a:latin typeface="Cambria Math" panose="02040503050406030204" pitchFamily="18" charset="0"/>
                            <a:ea typeface="Cambria Math" panose="02040503050406030204" pitchFamily="18" charset="0"/>
                          </a:rPr>
                          <m:t>𝑇</m:t>
                        </m:r>
                      </m:sup>
                    </m:sSup>
                    <m:sSup>
                      <m:sSupPr>
                        <m:ctrlPr>
                          <a:rPr lang="en-US" i="1" smtClean="0">
                            <a:latin typeface="Cambria Math" panose="02040503050406030204" pitchFamily="18" charset="0"/>
                            <a:ea typeface="Cambria Math" panose="02040503050406030204" pitchFamily="18" charset="0"/>
                          </a:rPr>
                        </m:ctrlPr>
                      </m:sSupPr>
                      <m:e>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𝑉</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 </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𝑈</m:t>
                                </m:r>
                              </m:e>
                              <m:sup>
                                <m:r>
                                  <a:rPr lang="en-US" i="1">
                                    <a:latin typeface="Cambria Math" panose="02040503050406030204" pitchFamily="18" charset="0"/>
                                    <a:ea typeface="Cambria Math" panose="02040503050406030204" pitchFamily="18" charset="0"/>
                                  </a:rPr>
                                  <m:t>𝑇</m:t>
                                </m:r>
                              </m:sup>
                            </m:sSup>
                          </m:e>
                        </m:d>
                      </m:e>
                      <m:sup/>
                    </m:sSup>
                  </m:oMath>
                </a14:m>
                <a:endParaRPr lang="en-US" dirty="0"/>
              </a:p>
              <a:p>
                <a:pPr lvl="1"/>
                <a14:m>
                  <m:oMath xmlns:m="http://schemas.openxmlformats.org/officeDocument/2006/math">
                    <m:r>
                      <a:rPr lang="en-US" b="0" i="1" smtClean="0">
                        <a:latin typeface="Cambria Math" panose="02040503050406030204" pitchFamily="18" charset="0"/>
                      </a:rPr>
                      <m:t>𝑈</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𝐷</m:t>
                        </m:r>
                      </m:e>
                      <m:sup>
                        <m:r>
                          <a:rPr lang="en-US" b="0" i="1" smtClean="0">
                            <a:latin typeface="Cambria Math" panose="02040503050406030204" pitchFamily="18" charset="0"/>
                          </a:rPr>
                          <m:t>2</m:t>
                        </m:r>
                      </m:sup>
                    </m:sSup>
                  </m:oMath>
                </a14:m>
                <a:r>
                  <a:rPr lang="en-US" dirty="0">
                    <a:ea typeface="Cambria Math" panose="02040503050406030204" pitchFamily="18" charset="0"/>
                  </a:rPr>
                  <a:t>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𝑈</m:t>
                        </m:r>
                      </m:e>
                      <m:sup>
                        <m:r>
                          <a:rPr lang="en-US" i="1">
                            <a:latin typeface="Cambria Math" panose="02040503050406030204" pitchFamily="18" charset="0"/>
                            <a:ea typeface="Cambria Math" panose="02040503050406030204" pitchFamily="18" charset="0"/>
                          </a:rPr>
                          <m:t>𝑇</m:t>
                        </m:r>
                      </m:sup>
                    </m:sSup>
                  </m:oMath>
                </a14:m>
                <a:endParaRPr lang="en-US" dirty="0"/>
              </a:p>
              <a:p>
                <a14:m>
                  <m:oMath xmlns:m="http://schemas.openxmlformats.org/officeDocument/2006/math">
                    <m:r>
                      <a:rPr lang="en-US" i="1" dirty="0" smtClean="0">
                        <a:latin typeface="Cambria Math" panose="02040503050406030204" pitchFamily="18" charset="0"/>
                      </a:rPr>
                      <m:t>𝑀</m:t>
                    </m:r>
                    <m:r>
                      <a:rPr lang="en-US" i="1" dirty="0">
                        <a:latin typeface="Cambria Math" panose="02040503050406030204" pitchFamily="18" charset="0"/>
                      </a:rPr>
                      <m:t> </m:t>
                    </m:r>
                    <m:r>
                      <a:rPr lang="en-US" i="1" dirty="0" smtClean="0">
                        <a:latin typeface="Cambria Math" panose="02040503050406030204" pitchFamily="18" charset="0"/>
                        <a:sym typeface="Wingdings" pitchFamily="2" charset="2"/>
                      </a:rPr>
                      <m:t></m:t>
                    </m:r>
                    <m:r>
                      <a:rPr lang="en-US" i="1" dirty="0">
                        <a:latin typeface="Cambria Math" panose="02040503050406030204" pitchFamily="18" charset="0"/>
                        <a:sym typeface="Wingdings" pitchFamily="2" charset="2"/>
                      </a:rPr>
                      <m:t> </m:t>
                    </m:r>
                    <m:r>
                      <a:rPr lang="en-US" i="1" dirty="0" smtClean="0">
                        <a:latin typeface="Cambria Math" panose="02040503050406030204" pitchFamily="18" charset="0"/>
                        <a:sym typeface="Wingdings" pitchFamily="2" charset="2"/>
                      </a:rPr>
                      <m:t>𝑈</m:t>
                    </m:r>
                    <m:r>
                      <a:rPr lang="en-US" i="1" dirty="0">
                        <a:latin typeface="Cambria Math" panose="02040503050406030204" pitchFamily="18" charset="0"/>
                        <a:sym typeface="Wingdings" pitchFamily="2" charset="2"/>
                      </a:rPr>
                      <m:t>𝐷</m:t>
                    </m:r>
                  </m:oMath>
                </a14:m>
                <a:endParaRPr lang="en-US" dirty="0"/>
              </a:p>
              <a:p>
                <a:pPr lvl="1"/>
                <a:r>
                  <a:rPr lang="en-US" dirty="0"/>
                  <a:t>Plus dimension reduction</a:t>
                </a:r>
              </a:p>
              <a:p>
                <a:pPr lvl="1"/>
                <a:r>
                  <a:rPr lang="en-US" dirty="0"/>
                  <a:t>Replace smaller Eigenvalues with 0</a:t>
                </a:r>
              </a:p>
              <a:p>
                <a:endParaRPr lang="en-US" dirty="0"/>
              </a:p>
            </p:txBody>
          </p:sp>
        </mc:Choice>
        <mc:Fallback xmlns="">
          <p:sp>
            <p:nvSpPr>
              <p:cNvPr id="7" name="Content Placeholder 6">
                <a:extLst>
                  <a:ext uri="{FF2B5EF4-FFF2-40B4-BE49-F238E27FC236}">
                    <a16:creationId xmlns:a16="http://schemas.microsoft.com/office/drawing/2014/main" id="{DED07F0D-4180-ADBF-D607-8F0EFFD0BEEF}"/>
                  </a:ext>
                </a:extLst>
              </p:cNvPr>
              <p:cNvSpPr>
                <a:spLocks noGrp="1" noRot="1" noChangeAspect="1" noMove="1" noResize="1" noEditPoints="1" noAdjustHandles="1" noChangeArrowheads="1" noChangeShapeType="1" noTextEdit="1"/>
              </p:cNvSpPr>
              <p:nvPr>
                <p:ph sz="half" idx="2"/>
              </p:nvPr>
            </p:nvSpPr>
            <p:spPr>
              <a:blipFill>
                <a:blip r:embed="rId3"/>
                <a:stretch>
                  <a:fillRect l="-2200" t="-1744" r="-146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3D80139-B4A4-46F4-8251-B8A9D64EA32B}"/>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C419AD8D-D91E-64BC-8498-69931B7C457A}"/>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31B624FD-64E3-34F2-2C48-444F0CB55308}"/>
              </a:ext>
            </a:extLst>
          </p:cNvPr>
          <p:cNvSpPr>
            <a:spLocks noGrp="1"/>
          </p:cNvSpPr>
          <p:nvPr>
            <p:ph type="sldNum" sz="quarter" idx="12"/>
          </p:nvPr>
        </p:nvSpPr>
        <p:spPr/>
        <p:txBody>
          <a:bodyPr/>
          <a:lstStyle/>
          <a:p>
            <a:fld id="{968D9EE9-F5CC-E840-B721-2FE4EA623452}" type="slidenum">
              <a:rPr lang="en-US" smtClean="0"/>
              <a:t>46</a:t>
            </a:fld>
            <a:endParaRPr lang="en-US"/>
          </a:p>
        </p:txBody>
      </p:sp>
    </p:spTree>
    <p:extLst>
      <p:ext uri="{BB962C8B-B14F-4D97-AF65-F5344CB8AC3E}">
        <p14:creationId xmlns:p14="http://schemas.microsoft.com/office/powerpoint/2010/main" val="3863716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807F-532A-AFE1-F631-16AAA4A2C572}"/>
              </a:ext>
            </a:extLst>
          </p:cNvPr>
          <p:cNvSpPr>
            <a:spLocks noGrp="1"/>
          </p:cNvSpPr>
          <p:nvPr>
            <p:ph type="title"/>
          </p:nvPr>
        </p:nvSpPr>
        <p:spPr/>
        <p:txBody>
          <a:bodyPr/>
          <a:lstStyle/>
          <a:p>
            <a:r>
              <a:rPr lang="en-US" dirty="0"/>
              <a:t>Dimension Reduction</a:t>
            </a:r>
          </a:p>
        </p:txBody>
      </p:sp>
      <p:sp>
        <p:nvSpPr>
          <p:cNvPr id="3" name="Content Placeholder 2">
            <a:extLst>
              <a:ext uri="{FF2B5EF4-FFF2-40B4-BE49-F238E27FC236}">
                <a16:creationId xmlns:a16="http://schemas.microsoft.com/office/drawing/2014/main" id="{F6971BA7-400C-788E-6FFA-FD9256576018}"/>
              </a:ext>
            </a:extLst>
          </p:cNvPr>
          <p:cNvSpPr>
            <a:spLocks noGrp="1"/>
          </p:cNvSpPr>
          <p:nvPr>
            <p:ph sz="half" idx="1"/>
          </p:nvPr>
        </p:nvSpPr>
        <p:spPr/>
        <p:txBody>
          <a:bodyPr>
            <a:normAutofit fontScale="92500" lnSpcReduction="20000"/>
          </a:bodyPr>
          <a:lstStyle/>
          <a:p>
            <a:r>
              <a:rPr lang="en-US" dirty="0"/>
              <a:t>Standard Recipe</a:t>
            </a:r>
          </a:p>
          <a:p>
            <a:pPr lvl="1"/>
            <a:r>
              <a:rPr lang="en-US" dirty="0"/>
              <a:t>Set smaller Eigenvalues to 0</a:t>
            </a:r>
          </a:p>
          <a:p>
            <a:r>
              <a:rPr lang="en-US" dirty="0"/>
              <a:t>Interpretation</a:t>
            </a:r>
          </a:p>
          <a:p>
            <a:pPr lvl="1"/>
            <a:r>
              <a:rPr lang="en-US" dirty="0"/>
              <a:t>L2 optimality (least squares)</a:t>
            </a:r>
          </a:p>
          <a:p>
            <a:r>
              <a:rPr lang="en-US" dirty="0"/>
              <a:t>Recall that Eigenvalues are sorted from largest to smallest</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5126424-2769-EBD4-891A-F125A6BD3359}"/>
                  </a:ext>
                </a:extLst>
              </p:cNvPr>
              <p:cNvSpPr>
                <a:spLocks noGrp="1"/>
              </p:cNvSpPr>
              <p:nvPr>
                <p:ph sz="half" idx="2"/>
              </p:nvPr>
            </p:nvSpPr>
            <p:spPr/>
            <p:txBody>
              <a:bodyPr>
                <a:normAutofit fontScale="92500" lnSpcReduction="20000"/>
              </a:bodyPr>
              <a:lstStyle/>
              <a:p>
                <a:r>
                  <a:rPr lang="en-US" dirty="0"/>
                  <a:t>Motivation for dimension reduction</a:t>
                </a:r>
              </a:p>
              <a:p>
                <a:pPr lvl="1"/>
                <a:r>
                  <a:rPr lang="en-US" dirty="0"/>
                  <a:t>Computational resources: </a:t>
                </a:r>
              </a:p>
              <a:p>
                <a:pPr lvl="2"/>
                <a:r>
                  <a:rPr lang="en-US" dirty="0"/>
                  <a:t>Space</a:t>
                </a:r>
              </a:p>
              <a:p>
                <a:pPr lvl="3"/>
                <a:r>
                  <a:rPr lang="en-US" dirty="0"/>
                  <a:t>Specter:</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𝑀</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𝐾</m:t>
                        </m:r>
                      </m:sup>
                    </m:sSup>
                  </m:oMath>
                </a14:m>
                <a:endParaRPr lang="en-US" dirty="0"/>
              </a:p>
              <a:p>
                <a:pPr lvl="3"/>
                <a:r>
                  <a:rPr lang="en-US" dirty="0"/>
                  <a:t>N is 200M documents</a:t>
                </a:r>
              </a:p>
              <a:p>
                <a:pPr lvl="3"/>
                <a:r>
                  <a:rPr lang="en-US" dirty="0"/>
                  <a:t>K is 768 (BERT hidden layer)</a:t>
                </a:r>
              </a:p>
              <a:p>
                <a:pPr lvl="3"/>
                <a14:m>
                  <m:oMath xmlns:m="http://schemas.openxmlformats.org/officeDocument/2006/math">
                    <m:r>
                      <a:rPr lang="en-US" i="1" smtClean="0">
                        <a:latin typeface="Cambria Math" panose="02040503050406030204" pitchFamily="18" charset="0"/>
                      </a:rPr>
                      <m:t>𝑀</m:t>
                    </m:r>
                    <m:sSup>
                      <m:sSupPr>
                        <m:ctrlPr>
                          <a:rPr lang="en-US" i="1" smtClean="0">
                            <a:latin typeface="Cambria Math" panose="02040503050406030204" pitchFamily="18" charset="0"/>
                          </a:rPr>
                        </m:ctrlPr>
                      </m:sSupPr>
                      <m:e>
                        <m:r>
                          <a:rPr lang="en-US" b="0" i="1" smtClean="0">
                            <a:latin typeface="Cambria Math" panose="02040503050406030204" pitchFamily="18" charset="0"/>
                          </a:rPr>
                          <m:t>𝑀</m:t>
                        </m:r>
                      </m:e>
                      <m:sup>
                        <m:r>
                          <a:rPr lang="en-US" b="0" i="1" smtClean="0">
                            <a:latin typeface="Cambria Math" panose="02040503050406030204" pitchFamily="18" charset="0"/>
                          </a:rPr>
                          <m:t>𝑇</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𝑁</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sup>
                    </m:sSup>
                  </m:oMath>
                </a14:m>
                <a:r>
                  <a:rPr lang="en-US" dirty="0"/>
                  <a:t> (</a:t>
                </a:r>
                <a:r>
                  <a:rPr lang="en-US" b="1" i="1" u="sng" dirty="0"/>
                  <a:t>very</a:t>
                </a:r>
                <a:r>
                  <a:rPr lang="en-US" dirty="0"/>
                  <a:t> large)</a:t>
                </a:r>
              </a:p>
              <a:p>
                <a:pPr lvl="2"/>
                <a:r>
                  <a:rPr lang="en-US" dirty="0"/>
                  <a:t>Time</a:t>
                </a:r>
              </a:p>
              <a:p>
                <a:pPr lvl="1"/>
                <a:r>
                  <a:rPr lang="en-US" dirty="0"/>
                  <a:t>Statistical convenience: </a:t>
                </a:r>
              </a:p>
              <a:p>
                <a:pPr lvl="2"/>
                <a:r>
                  <a:rPr lang="en-US" dirty="0"/>
                  <a:t>Smoothing (soft thesaurus)</a:t>
                </a:r>
              </a:p>
              <a:p>
                <a:pPr lvl="2"/>
                <a:r>
                  <a:rPr lang="en-US" dirty="0"/>
                  <a:t>Replace zeros with small values</a:t>
                </a:r>
              </a:p>
              <a:p>
                <a:pPr lvl="1"/>
                <a:r>
                  <a:rPr lang="en-US" dirty="0"/>
                  <a:t>Computational convenience:</a:t>
                </a:r>
              </a:p>
              <a:p>
                <a:pPr lvl="2"/>
                <a:r>
                  <a:rPr lang="en-US" dirty="0"/>
                  <a:t>Approximate nearest neighbors</a:t>
                </a:r>
              </a:p>
              <a:p>
                <a:pPr lvl="2"/>
                <a:r>
                  <a:rPr lang="en-US" dirty="0">
                    <a:hlinkClick r:id="rId2"/>
                  </a:rPr>
                  <a:t>https://pypi.org/project/annoy/</a:t>
                </a:r>
                <a:r>
                  <a:rPr lang="en-US" dirty="0"/>
                  <a:t> </a:t>
                </a:r>
              </a:p>
              <a:p>
                <a:endParaRPr lang="en-US" dirty="0"/>
              </a:p>
            </p:txBody>
          </p:sp>
        </mc:Choice>
        <mc:Fallback xmlns="">
          <p:sp>
            <p:nvSpPr>
              <p:cNvPr id="7" name="Content Placeholder 6">
                <a:extLst>
                  <a:ext uri="{FF2B5EF4-FFF2-40B4-BE49-F238E27FC236}">
                    <a16:creationId xmlns:a16="http://schemas.microsoft.com/office/drawing/2014/main" id="{35126424-2769-EBD4-891A-F125A6BD3359}"/>
                  </a:ext>
                </a:extLst>
              </p:cNvPr>
              <p:cNvSpPr>
                <a:spLocks noGrp="1" noRot="1" noChangeAspect="1" noMove="1" noResize="1" noEditPoints="1" noAdjustHandles="1" noChangeArrowheads="1" noChangeShapeType="1" noTextEdit="1"/>
              </p:cNvSpPr>
              <p:nvPr>
                <p:ph sz="half" idx="2"/>
              </p:nvPr>
            </p:nvSpPr>
            <p:spPr>
              <a:blipFill>
                <a:blip r:embed="rId3"/>
                <a:stretch>
                  <a:fillRect l="-1956" t="-348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CD6A35D-27B8-54E4-7C08-484D0BFF7B62}"/>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81078F09-E5E9-73A1-C3FD-BD6246A6249F}"/>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1207089C-E9B5-9F9E-1E36-850AB2C5EAD3}"/>
              </a:ext>
            </a:extLst>
          </p:cNvPr>
          <p:cNvSpPr>
            <a:spLocks noGrp="1"/>
          </p:cNvSpPr>
          <p:nvPr>
            <p:ph type="sldNum" sz="quarter" idx="12"/>
          </p:nvPr>
        </p:nvSpPr>
        <p:spPr/>
        <p:txBody>
          <a:bodyPr/>
          <a:lstStyle/>
          <a:p>
            <a:fld id="{968D9EE9-F5CC-E840-B721-2FE4EA623452}" type="slidenum">
              <a:rPr lang="en-US" smtClean="0"/>
              <a:t>47</a:t>
            </a:fld>
            <a:endParaRPr lang="en-US"/>
          </a:p>
        </p:txBody>
      </p:sp>
    </p:spTree>
    <p:extLst>
      <p:ext uri="{BB962C8B-B14F-4D97-AF65-F5344CB8AC3E}">
        <p14:creationId xmlns:p14="http://schemas.microsoft.com/office/powerpoint/2010/main" val="2919520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BAD8-3D0C-A4E8-F94D-056E1F5A18F2}"/>
              </a:ext>
            </a:extLst>
          </p:cNvPr>
          <p:cNvSpPr>
            <a:spLocks noGrp="1"/>
          </p:cNvSpPr>
          <p:nvPr>
            <p:ph type="title"/>
          </p:nvPr>
        </p:nvSpPr>
        <p:spPr/>
        <p:txBody>
          <a:bodyPr/>
          <a:lstStyle/>
          <a:p>
            <a:r>
              <a:rPr lang="en-US" dirty="0"/>
              <a:t>SVD and PCA</a:t>
            </a:r>
          </a:p>
        </p:txBody>
      </p:sp>
      <p:sp>
        <p:nvSpPr>
          <p:cNvPr id="8" name="Text Placeholder 7">
            <a:extLst>
              <a:ext uri="{FF2B5EF4-FFF2-40B4-BE49-F238E27FC236}">
                <a16:creationId xmlns:a16="http://schemas.microsoft.com/office/drawing/2014/main" id="{8C52BCCA-9BFC-29E8-FAC7-9C547509304E}"/>
              </a:ext>
            </a:extLst>
          </p:cNvPr>
          <p:cNvSpPr>
            <a:spLocks noGrp="1"/>
          </p:cNvSpPr>
          <p:nvPr>
            <p:ph type="body" idx="1"/>
          </p:nvPr>
        </p:nvSpPr>
        <p:spPr/>
        <p:txBody>
          <a:bodyPr/>
          <a:lstStyle/>
          <a:p>
            <a:r>
              <a:rPr lang="en-US" dirty="0"/>
              <a:t>SVD (Singular Value Decomposition)</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20526275-E55A-CD17-F999-57DD9C3ED6A8}"/>
                  </a:ext>
                </a:extLst>
              </p:cNvPr>
              <p:cNvSpPr>
                <a:spLocks noGrp="1"/>
              </p:cNvSpPr>
              <p:nvPr>
                <p:ph sz="half" idx="2"/>
              </p:nvPr>
            </p:nvSpPr>
            <p:spPr/>
            <p:txBody>
              <a:bodyPr/>
              <a:lstStyle/>
              <a:p>
                <a14:m>
                  <m:oMath xmlns:m="http://schemas.openxmlformats.org/officeDocument/2006/math">
                    <m:r>
                      <a:rPr lang="en-US" sz="2800" b="0" i="1" smtClean="0">
                        <a:latin typeface="Cambria Math" panose="02040503050406030204" pitchFamily="18" charset="0"/>
                      </a:rPr>
                      <m:t>𝑀</m:t>
                    </m:r>
                    <m:r>
                      <a:rPr lang="en-US" sz="2800" b="0" i="1" smtClean="0">
                        <a:latin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𝑈</m:t>
                    </m:r>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𝐷</m:t>
                    </m:r>
                    <m:r>
                      <a:rPr lang="en-US" sz="2800" b="0" i="1" smtClean="0">
                        <a:latin typeface="Cambria Math" panose="02040503050406030204" pitchFamily="18" charset="0"/>
                        <a:ea typeface="Cambria Math" panose="02040503050406030204" pitchFamily="18" charset="0"/>
                      </a:rPr>
                      <m:t> </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𝑉</m:t>
                        </m:r>
                      </m:e>
                      <m:sup>
                        <m:r>
                          <a:rPr lang="en-US" sz="2800" b="0" i="1" smtClean="0">
                            <a:latin typeface="Cambria Math" panose="02040503050406030204" pitchFamily="18" charset="0"/>
                            <a:ea typeface="Cambria Math" panose="02040503050406030204" pitchFamily="18" charset="0"/>
                          </a:rPr>
                          <m:t>𝑇</m:t>
                        </m:r>
                      </m:sup>
                    </m:sSup>
                  </m:oMath>
                </a14:m>
                <a:endParaRPr lang="en-US" dirty="0"/>
              </a:p>
              <a:p>
                <a14:m>
                  <m:oMath xmlns:m="http://schemas.openxmlformats.org/officeDocument/2006/math">
                    <m:r>
                      <a:rPr lang="en-US" i="1" dirty="0" smtClean="0">
                        <a:latin typeface="Cambria Math" panose="02040503050406030204" pitchFamily="18" charset="0"/>
                      </a:rPr>
                      <m:t>𝐷</m:t>
                    </m:r>
                  </m:oMath>
                </a14:m>
                <a:r>
                  <a:rPr lang="en-US" dirty="0"/>
                  <a:t>: Eigenvalues</a:t>
                </a:r>
              </a:p>
              <a:p>
                <a14:m>
                  <m:oMath xmlns:m="http://schemas.openxmlformats.org/officeDocument/2006/math">
                    <m:r>
                      <a:rPr lang="en-US" i="1" dirty="0" smtClean="0">
                        <a:latin typeface="Cambria Math" panose="02040503050406030204" pitchFamily="18" charset="0"/>
                      </a:rPr>
                      <m:t>𝑈</m:t>
                    </m:r>
                  </m:oMath>
                </a14:m>
                <a:r>
                  <a:rPr lang="en-US" dirty="0"/>
                  <a:t>: Eigenvectors</a:t>
                </a:r>
              </a:p>
              <a:p>
                <a14:m>
                  <m:oMath xmlns:m="http://schemas.openxmlformats.org/officeDocument/2006/math">
                    <m:r>
                      <a:rPr lang="en-US" i="1" dirty="0" smtClean="0">
                        <a:latin typeface="Cambria Math" panose="02040503050406030204" pitchFamily="18" charset="0"/>
                      </a:rPr>
                      <m:t>𝑀</m:t>
                    </m:r>
                  </m:oMath>
                </a14:m>
                <a:r>
                  <a:rPr lang="en-US" dirty="0"/>
                  <a:t> need not be square</a:t>
                </a:r>
              </a:p>
              <a:p>
                <a:pPr lvl="1"/>
                <a:r>
                  <a:rPr lang="en-US" dirty="0"/>
                  <a:t>(just non-singular)</a:t>
                </a:r>
              </a:p>
            </p:txBody>
          </p:sp>
        </mc:Choice>
        <mc:Fallback xmlns="">
          <p:sp>
            <p:nvSpPr>
              <p:cNvPr id="9" name="Content Placeholder 8">
                <a:extLst>
                  <a:ext uri="{FF2B5EF4-FFF2-40B4-BE49-F238E27FC236}">
                    <a16:creationId xmlns:a16="http://schemas.microsoft.com/office/drawing/2014/main" id="{20526275-E55A-CD17-F999-57DD9C3ED6A8}"/>
                  </a:ext>
                </a:extLst>
              </p:cNvPr>
              <p:cNvSpPr>
                <a:spLocks noGrp="1" noRot="1" noChangeAspect="1" noMove="1" noResize="1" noEditPoints="1" noAdjustHandles="1" noChangeArrowheads="1" noChangeShapeType="1" noTextEdit="1"/>
              </p:cNvSpPr>
              <p:nvPr>
                <p:ph sz="half" idx="2"/>
              </p:nvPr>
            </p:nvSpPr>
            <p:spPr>
              <a:blipFill>
                <a:blip r:embed="rId2"/>
                <a:stretch>
                  <a:fillRect l="-2211" t="-2062"/>
                </a:stretch>
              </a:blipFill>
            </p:spPr>
            <p:txBody>
              <a:bodyPr/>
              <a:lstStyle/>
              <a:p>
                <a:r>
                  <a:rPr lang="en-US">
                    <a:noFill/>
                  </a:rPr>
                  <a:t> </a:t>
                </a:r>
              </a:p>
            </p:txBody>
          </p:sp>
        </mc:Fallback>
      </mc:AlternateContent>
      <p:sp>
        <p:nvSpPr>
          <p:cNvPr id="10" name="Text Placeholder 9">
            <a:extLst>
              <a:ext uri="{FF2B5EF4-FFF2-40B4-BE49-F238E27FC236}">
                <a16:creationId xmlns:a16="http://schemas.microsoft.com/office/drawing/2014/main" id="{55D75F0B-636A-A7B4-557D-76D1F6D6A250}"/>
              </a:ext>
            </a:extLst>
          </p:cNvPr>
          <p:cNvSpPr>
            <a:spLocks noGrp="1"/>
          </p:cNvSpPr>
          <p:nvPr>
            <p:ph type="body" sz="quarter" idx="3"/>
          </p:nvPr>
        </p:nvSpPr>
        <p:spPr/>
        <p:txBody>
          <a:bodyPr/>
          <a:lstStyle/>
          <a:p>
            <a:r>
              <a:rPr lang="en-US" dirty="0"/>
              <a:t>PCA (Principal </a:t>
            </a:r>
            <a:r>
              <a:rPr lang="en-US" dirty="0" err="1"/>
              <a:t>Componenet</a:t>
            </a:r>
            <a:r>
              <a:rPr lang="en-US" dirty="0"/>
              <a:t> Analysis)</a:t>
            </a:r>
          </a:p>
        </p:txBody>
      </p:sp>
      <p:sp>
        <p:nvSpPr>
          <p:cNvPr id="5" name="Date Placeholder 4">
            <a:extLst>
              <a:ext uri="{FF2B5EF4-FFF2-40B4-BE49-F238E27FC236}">
                <a16:creationId xmlns:a16="http://schemas.microsoft.com/office/drawing/2014/main" id="{D468E3B0-B83C-70AE-A4FB-DABEDF1FC715}"/>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63FCD1DA-4EBA-0916-0937-B44A7FB6E46E}"/>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42B1F393-05C1-75F7-9BBA-AB6B68A02CD6}"/>
              </a:ext>
            </a:extLst>
          </p:cNvPr>
          <p:cNvSpPr>
            <a:spLocks noGrp="1"/>
          </p:cNvSpPr>
          <p:nvPr>
            <p:ph type="sldNum" sz="quarter" idx="12"/>
          </p:nvPr>
        </p:nvSpPr>
        <p:spPr/>
        <p:txBody>
          <a:bodyPr/>
          <a:lstStyle/>
          <a:p>
            <a:fld id="{968D9EE9-F5CC-E840-B721-2FE4EA623452}" type="slidenum">
              <a:rPr lang="en-US" smtClean="0"/>
              <a:t>48</a:t>
            </a:fld>
            <a:endParaRPr lang="en-US"/>
          </a:p>
        </p:txBody>
      </p:sp>
      <mc:AlternateContent xmlns:mc="http://schemas.openxmlformats.org/markup-compatibility/2006" xmlns:a14="http://schemas.microsoft.com/office/drawing/2010/main">
        <mc:Choice Requires="a14">
          <p:sp>
            <p:nvSpPr>
              <p:cNvPr id="17" name="Content Placeholder 16">
                <a:extLst>
                  <a:ext uri="{FF2B5EF4-FFF2-40B4-BE49-F238E27FC236}">
                    <a16:creationId xmlns:a16="http://schemas.microsoft.com/office/drawing/2014/main" id="{8A54428B-8EA0-38F7-D397-385FCA86163F}"/>
                  </a:ext>
                </a:extLst>
              </p:cNvPr>
              <p:cNvSpPr>
                <a:spLocks noGrp="1"/>
              </p:cNvSpPr>
              <p:nvPr>
                <p:ph sz="quarter" idx="4"/>
              </p:nvPr>
            </p:nvSpPr>
            <p:spPr/>
            <p:txBody>
              <a:bodyPr/>
              <a:lstStyle/>
              <a:p>
                <a14:m>
                  <m:oMath xmlns:m="http://schemas.openxmlformats.org/officeDocument/2006/math">
                    <m:r>
                      <a:rPr lang="en-US" b="0" i="1" smtClean="0">
                        <a:latin typeface="Cambria Math" panose="02040503050406030204" pitchFamily="18" charset="0"/>
                      </a:rPr>
                      <m:t>𝑄</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𝑋</m:t>
                        </m:r>
                      </m:e>
                      <m:sup>
                        <m:r>
                          <a:rPr lang="en-US" b="0" i="1" smtClean="0">
                            <a:latin typeface="Cambria Math" panose="02040503050406030204" pitchFamily="18" charset="0"/>
                            <a:ea typeface="Cambria Math" panose="02040503050406030204" pitchFamily="18" charset="0"/>
                          </a:rPr>
                          <m:t>𝑇</m:t>
                        </m:r>
                      </m:sup>
                    </m:sSup>
                    <m:r>
                      <a:rPr lang="en-US" b="0" i="1" smtClean="0">
                        <a:latin typeface="Cambria Math" panose="02040503050406030204" pitchFamily="18" charset="0"/>
                        <a:ea typeface="Cambria Math" panose="02040503050406030204" pitchFamily="18" charset="0"/>
                      </a:rPr>
                      <m:t>𝑋</m:t>
                    </m:r>
                    <m:r>
                      <a:rPr lang="en-US" i="1" dirty="0" smtClean="0">
                        <a:latin typeface="Cambria Math" panose="02040503050406030204" pitchFamily="18" charset="0"/>
                      </a:rPr>
                      <m:t>=</m:t>
                    </m:r>
                    <m:r>
                      <a:rPr lang="en-US" i="1" dirty="0" smtClean="0">
                        <a:latin typeface="Cambria Math" panose="02040503050406030204" pitchFamily="18" charset="0"/>
                      </a:rPr>
                      <m:t>𝑊</m:t>
                    </m:r>
                    <m:r>
                      <m:rPr>
                        <m:sty m:val="p"/>
                      </m:rPr>
                      <a:rPr lang="el-GR" i="1" dirty="0" smtClean="0">
                        <a:latin typeface="Cambria Math" panose="02040503050406030204" pitchFamily="18" charset="0"/>
                        <a:ea typeface="Cambria Math" panose="02040503050406030204" pitchFamily="18" charset="0"/>
                      </a:rPr>
                      <m:t>Λ</m:t>
                    </m:r>
                    <m:sSup>
                      <m:sSupPr>
                        <m:ctrlPr>
                          <a:rPr lang="el-GR"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𝑊</m:t>
                        </m:r>
                      </m:e>
                      <m:sup>
                        <m:r>
                          <a:rPr lang="en-US" b="0" i="1" dirty="0" smtClean="0">
                            <a:latin typeface="Cambria Math" panose="02040503050406030204" pitchFamily="18" charset="0"/>
                            <a:ea typeface="Cambria Math" panose="02040503050406030204" pitchFamily="18" charset="0"/>
                          </a:rPr>
                          <m:t>𝑇</m:t>
                        </m:r>
                      </m:sup>
                    </m:sSup>
                  </m:oMath>
                </a14:m>
                <a:endParaRPr lang="en-US" dirty="0"/>
              </a:p>
              <a:p>
                <a14:m>
                  <m:oMath xmlns:m="http://schemas.openxmlformats.org/officeDocument/2006/math">
                    <m:r>
                      <a:rPr lang="en-US" i="1" dirty="0" smtClean="0">
                        <a:latin typeface="Cambria Math" panose="02040503050406030204" pitchFamily="18" charset="0"/>
                      </a:rPr>
                      <m:t>𝑄</m:t>
                    </m:r>
                  </m:oMath>
                </a14:m>
                <a:r>
                  <a:rPr lang="en-US" dirty="0"/>
                  <a:t> is square by construction</a:t>
                </a:r>
              </a:p>
              <a:p>
                <a:pPr lvl="1"/>
                <a14:m>
                  <m:oMath xmlns:m="http://schemas.openxmlformats.org/officeDocument/2006/math">
                    <m:r>
                      <m:rPr>
                        <m:sty m:val="p"/>
                      </m:rPr>
                      <a:rPr lang="el-GR" i="1" dirty="0" smtClean="0">
                        <a:latin typeface="Cambria Math" panose="02040503050406030204" pitchFamily="18" charset="0"/>
                        <a:ea typeface="Cambria Math" panose="02040503050406030204" pitchFamily="18" charset="0"/>
                      </a:rPr>
                      <m:t>Λ</m:t>
                    </m:r>
                  </m:oMath>
                </a14:m>
                <a:r>
                  <a:rPr lang="en-US" dirty="0"/>
                  <a:t>: Eigenvalues</a:t>
                </a:r>
              </a:p>
              <a:p>
                <a:pPr lvl="1"/>
                <a14:m>
                  <m:oMath xmlns:m="http://schemas.openxmlformats.org/officeDocument/2006/math">
                    <m:r>
                      <a:rPr lang="en-US" i="1" dirty="0" smtClean="0">
                        <a:latin typeface="Cambria Math" panose="02040503050406030204" pitchFamily="18" charset="0"/>
                      </a:rPr>
                      <m:t>𝑊</m:t>
                    </m:r>
                  </m:oMath>
                </a14:m>
                <a:r>
                  <a:rPr lang="en-US" dirty="0"/>
                  <a:t>: Covariances</a:t>
                </a:r>
              </a:p>
              <a:p>
                <a:pPr lvl="2"/>
                <a:r>
                  <a:rPr lang="en-US" dirty="0"/>
                  <a:t>Diagonal of </a:t>
                </a:r>
                <a14:m>
                  <m:oMath xmlns:m="http://schemas.openxmlformats.org/officeDocument/2006/math">
                    <m:r>
                      <a:rPr lang="en-US" i="1" dirty="0" smtClean="0">
                        <a:latin typeface="Cambria Math" panose="02040503050406030204" pitchFamily="18" charset="0"/>
                      </a:rPr>
                      <m:t>𝑊</m:t>
                    </m:r>
                  </m:oMath>
                </a14:m>
                <a:r>
                  <a:rPr lang="en-US" dirty="0"/>
                  <a:t> are variances</a:t>
                </a:r>
              </a:p>
            </p:txBody>
          </p:sp>
        </mc:Choice>
        <mc:Fallback xmlns="">
          <p:sp>
            <p:nvSpPr>
              <p:cNvPr id="17" name="Content Placeholder 16">
                <a:extLst>
                  <a:ext uri="{FF2B5EF4-FFF2-40B4-BE49-F238E27FC236}">
                    <a16:creationId xmlns:a16="http://schemas.microsoft.com/office/drawing/2014/main" id="{8A54428B-8EA0-38F7-D397-385FCA86163F}"/>
                  </a:ext>
                </a:extLst>
              </p:cNvPr>
              <p:cNvSpPr>
                <a:spLocks noGrp="1" noRot="1" noChangeAspect="1" noMove="1" noResize="1" noEditPoints="1" noAdjustHandles="1" noChangeArrowheads="1" noChangeShapeType="1" noTextEdit="1"/>
              </p:cNvSpPr>
              <p:nvPr>
                <p:ph sz="quarter" idx="4"/>
              </p:nvPr>
            </p:nvSpPr>
            <p:spPr>
              <a:blipFill>
                <a:blip r:embed="rId3"/>
                <a:stretch>
                  <a:fillRect l="-2200" t="-2062"/>
                </a:stretch>
              </a:blipFill>
            </p:spPr>
            <p:txBody>
              <a:bodyPr/>
              <a:lstStyle/>
              <a:p>
                <a:r>
                  <a:rPr lang="en-US">
                    <a:noFill/>
                  </a:rPr>
                  <a:t> </a:t>
                </a:r>
              </a:p>
            </p:txBody>
          </p:sp>
        </mc:Fallback>
      </mc:AlternateContent>
    </p:spTree>
    <p:extLst>
      <p:ext uri="{BB962C8B-B14F-4D97-AF65-F5344CB8AC3E}">
        <p14:creationId xmlns:p14="http://schemas.microsoft.com/office/powerpoint/2010/main" val="1320748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itle 2"/>
              <p:cNvSpPr>
                <a:spLocks noGrp="1"/>
              </p:cNvSpPr>
              <p:nvPr>
                <p:ph type="title"/>
              </p:nvPr>
            </p:nvSpPr>
            <p:spPr/>
            <p:txBody>
              <a:bodyPr/>
              <a:lstStyle/>
              <a:p>
                <a:pPr/>
                <a:r>
                  <a:rPr lang="en-US" dirty="0"/>
                  <a:t>Dimension Reduction in R</a:t>
                </a:r>
                <a:br>
                  <a:rPr lang="en-US" dirty="0"/>
                </a:br>
                <a14:m>
                  <m:oMathPara xmlns:m="http://schemas.openxmlformats.org/officeDocument/2006/math">
                    <m:oMathParaPr>
                      <m:jc m:val="left"/>
                    </m:oMathParaPr>
                    <m:oMath xmlns:m="http://schemas.openxmlformats.org/officeDocument/2006/math">
                      <m:r>
                        <a:rPr lang="en-US" sz="4400" b="0" i="1" smtClean="0">
                          <a:latin typeface="Cambria Math" panose="02040503050406030204" pitchFamily="18" charset="0"/>
                        </a:rPr>
                        <m:t>𝑏𝑒𝑙𝑙𝑐𝑜𝑟𝑒</m:t>
                      </m:r>
                      <m:r>
                        <a:rPr lang="en-US" sz="4400" b="0" i="1" smtClean="0">
                          <a:latin typeface="Cambria Math" panose="02040503050406030204" pitchFamily="18" charset="0"/>
                        </a:rPr>
                        <m:t> ≈</m:t>
                      </m:r>
                      <m:r>
                        <a:rPr lang="en-US" sz="4400" b="0" i="1" smtClean="0">
                          <a:latin typeface="Cambria Math" panose="02040503050406030204" pitchFamily="18" charset="0"/>
                          <a:ea typeface="Cambria Math" panose="02040503050406030204" pitchFamily="18" charset="0"/>
                        </a:rPr>
                        <m:t>𝑈</m:t>
                      </m:r>
                      <m:r>
                        <a:rPr lang="en-US" sz="4400" b="0" i="1" smtClean="0">
                          <a:latin typeface="Cambria Math" panose="02040503050406030204" pitchFamily="18" charset="0"/>
                          <a:ea typeface="Cambria Math" panose="02040503050406030204" pitchFamily="18" charset="0"/>
                        </a:rPr>
                        <m:t> </m:t>
                      </m:r>
                      <m:r>
                        <a:rPr lang="en-US" sz="4400" b="0" i="1" smtClean="0">
                          <a:latin typeface="Cambria Math" panose="02040503050406030204" pitchFamily="18" charset="0"/>
                          <a:ea typeface="Cambria Math" panose="02040503050406030204" pitchFamily="18" charset="0"/>
                        </a:rPr>
                        <m:t>𝐷</m:t>
                      </m:r>
                      <m:r>
                        <a:rPr lang="en-US" sz="4400" b="0" i="1" smtClean="0">
                          <a:latin typeface="Cambria Math" panose="02040503050406030204" pitchFamily="18" charset="0"/>
                          <a:ea typeface="Cambria Math" panose="02040503050406030204" pitchFamily="18" charset="0"/>
                        </a:rPr>
                        <m:t> </m:t>
                      </m:r>
                      <m:sSup>
                        <m:sSupPr>
                          <m:ctrlPr>
                            <a:rPr lang="en-US" sz="4400" b="0" i="1" smtClean="0">
                              <a:latin typeface="Cambria Math" panose="02040503050406030204" pitchFamily="18" charset="0"/>
                              <a:ea typeface="Cambria Math" panose="02040503050406030204" pitchFamily="18" charset="0"/>
                            </a:rPr>
                          </m:ctrlPr>
                        </m:sSupPr>
                        <m:e>
                          <m:r>
                            <a:rPr lang="en-US" sz="4400" b="0" i="1" smtClean="0">
                              <a:latin typeface="Cambria Math" panose="02040503050406030204" pitchFamily="18" charset="0"/>
                              <a:ea typeface="Cambria Math" panose="02040503050406030204" pitchFamily="18" charset="0"/>
                            </a:rPr>
                            <m:t>𝑉</m:t>
                          </m:r>
                        </m:e>
                        <m:sup>
                          <m:r>
                            <a:rPr lang="en-US" sz="4400" b="0" i="1" smtClean="0">
                              <a:latin typeface="Cambria Math" panose="02040503050406030204" pitchFamily="18" charset="0"/>
                              <a:ea typeface="Cambria Math" panose="02040503050406030204" pitchFamily="18" charset="0"/>
                            </a:rPr>
                            <m:t>𝑇</m:t>
                          </m:r>
                        </m:sup>
                      </m:sSup>
                    </m:oMath>
                  </m:oMathPara>
                </a14:m>
                <a:br>
                  <a:rPr lang="en-US" sz="4400" dirty="0"/>
                </a:br>
                <a:endParaRPr lang="en-US" dirty="0"/>
              </a:p>
            </p:txBody>
          </p:sp>
        </mc:Choice>
        <mc:Fallback xmlns="">
          <p:sp>
            <p:nvSpPr>
              <p:cNvPr id="3" name="Title 2"/>
              <p:cNvSpPr>
                <a:spLocks noGrp="1" noRot="1" noChangeAspect="1" noMove="1" noResize="1" noEditPoints="1" noAdjustHandles="1" noChangeArrowheads="1" noChangeShapeType="1" noTextEdit="1"/>
              </p:cNvSpPr>
              <p:nvPr>
                <p:ph type="title"/>
              </p:nvPr>
            </p:nvSpPr>
            <p:spPr>
              <a:blipFill>
                <a:blip r:embed="rId2"/>
                <a:stretch>
                  <a:fillRect l="-2413" t="-13333" b="-16190"/>
                </a:stretch>
              </a:blipFill>
            </p:spPr>
            <p:txBody>
              <a:bodyPr/>
              <a:lstStyle/>
              <a:p>
                <a:r>
                  <a:rPr lang="en-US">
                    <a:noFill/>
                  </a:rPr>
                  <a:t> </a:t>
                </a:r>
              </a:p>
            </p:txBody>
          </p:sp>
        </mc:Fallback>
      </mc:AlternateContent>
      <p:sp>
        <p:nvSpPr>
          <p:cNvPr id="4" name="Content Placeholder 3"/>
          <p:cNvSpPr>
            <a:spLocks noGrp="1"/>
          </p:cNvSpPr>
          <p:nvPr>
            <p:ph sz="half" idx="1"/>
          </p:nvPr>
        </p:nvSpPr>
        <p:spPr/>
        <p:txBody>
          <a:bodyPr>
            <a:noAutofit/>
          </a:bodyPr>
          <a:lstStyle/>
          <a:p>
            <a:pPr>
              <a:buNone/>
            </a:pPr>
            <a:r>
              <a:rPr lang="en-US" sz="1800" dirty="0" err="1"/>
              <a:t>bellcore</a:t>
            </a:r>
            <a:r>
              <a:rPr lang="en-US" sz="1800" dirty="0"/>
              <a:t> =</a:t>
            </a:r>
          </a:p>
          <a:p>
            <a:pPr>
              <a:buNone/>
            </a:pPr>
            <a:r>
              <a:rPr lang="en-US" sz="1800" dirty="0"/>
              <a:t>structure(.Data = c(1, 1, 1, 0, 0, 0, 0, 0, 0, 0, 0, 0, 0, 0, 1, 1, 1, 1, 1, 0, 1, 0, 0, 0, 0, 1, 0, 1, 1, 0, 0, 1, 0, 0, 0, 0, 1, 0, 0, 0, 2, 0, 0, 1, 0, 0, 0, 0, 0, 0, 0, 1, 0, 1, 1, 0, 0, 0, 0, 0, 0, 0, 0, 0, 0, 0, 0, 0, 0, 1, 0, 0, 0, 0, 0, 0, 0, 0, 0, 0, 0, 1, 1, 0, 0, 0, 0, 0, 0, 0, 0, 0, 0, 1, 1, 1, 0, 0, 0, 0, 0, 0, 0, 0, 1, 0, 1, 1), </a:t>
            </a:r>
          </a:p>
          <a:p>
            <a:pPr>
              <a:buNone/>
            </a:pPr>
            <a:r>
              <a:rPr lang="en-US" sz="1800" dirty="0"/>
              <a:t>.Dim = c(12, 9), </a:t>
            </a:r>
          </a:p>
          <a:p>
            <a:pPr>
              <a:buNone/>
            </a:pPr>
            <a:r>
              <a:rPr lang="en-US" sz="1800" dirty="0"/>
              <a:t>.</a:t>
            </a:r>
            <a:r>
              <a:rPr lang="en-US" sz="1800" dirty="0" err="1"/>
              <a:t>Dimnames</a:t>
            </a:r>
            <a:r>
              <a:rPr lang="en-US" sz="1800" dirty="0"/>
              <a:t> = list(c("human", "interface", "computer", "user", "system", "response", "time", "EPS", "survey", "trees", "graph", "minors"), </a:t>
            </a:r>
          </a:p>
          <a:p>
            <a:pPr>
              <a:buNone/>
            </a:pPr>
            <a:r>
              <a:rPr lang="en-US" sz="1800" dirty="0"/>
              <a:t>c("c1", "c2", "c3", "c4", "c5", "m1", "m2", "m3", "m4")))</a:t>
            </a:r>
          </a:p>
        </p:txBody>
      </p:sp>
      <p:sp>
        <p:nvSpPr>
          <p:cNvPr id="2" name="Content Placeholder 1">
            <a:extLst>
              <a:ext uri="{FF2B5EF4-FFF2-40B4-BE49-F238E27FC236}">
                <a16:creationId xmlns:a16="http://schemas.microsoft.com/office/drawing/2014/main" id="{6746F429-F015-77B3-E3F8-503FD4276276}"/>
              </a:ext>
            </a:extLst>
          </p:cNvPr>
          <p:cNvSpPr>
            <a:spLocks noGrp="1"/>
          </p:cNvSpPr>
          <p:nvPr>
            <p:ph sz="half" idx="2"/>
          </p:nvPr>
        </p:nvSpPr>
        <p:spPr/>
        <p:txBody>
          <a:bodyPr>
            <a:noAutofit/>
          </a:bodyPr>
          <a:lstStyle/>
          <a:p>
            <a:pPr>
              <a:buNone/>
            </a:pPr>
            <a:r>
              <a:rPr lang="en-US" sz="2400" dirty="0"/>
              <a:t>b = </a:t>
            </a:r>
            <a:r>
              <a:rPr lang="en-US" sz="2400" dirty="0" err="1"/>
              <a:t>svd</a:t>
            </a:r>
            <a:r>
              <a:rPr lang="en-US" sz="2400" dirty="0"/>
              <a:t>(</a:t>
            </a:r>
            <a:r>
              <a:rPr lang="en-US" sz="2400" dirty="0" err="1"/>
              <a:t>bellcore</a:t>
            </a:r>
            <a:r>
              <a:rPr lang="en-US" sz="2400" dirty="0"/>
              <a:t>)</a:t>
            </a:r>
          </a:p>
          <a:p>
            <a:pPr>
              <a:buNone/>
            </a:pPr>
            <a:r>
              <a:rPr lang="en-US" sz="2400" dirty="0"/>
              <a:t>b2 = </a:t>
            </a:r>
            <a:r>
              <a:rPr lang="en-US" sz="2400" dirty="0" err="1"/>
              <a:t>b$u</a:t>
            </a:r>
            <a:r>
              <a:rPr lang="en-US" sz="2400" dirty="0"/>
              <a:t>[,1:2] %*% </a:t>
            </a:r>
            <a:r>
              <a:rPr lang="en-US" sz="2400" dirty="0" err="1"/>
              <a:t>diag</a:t>
            </a:r>
            <a:r>
              <a:rPr lang="en-US" sz="2400" dirty="0"/>
              <a:t>(</a:t>
            </a:r>
            <a:r>
              <a:rPr lang="en-US" sz="2400" dirty="0" err="1"/>
              <a:t>b$d</a:t>
            </a:r>
            <a:r>
              <a:rPr lang="en-US" sz="2400" dirty="0"/>
              <a:t>[1:2]) %*% t(</a:t>
            </a:r>
            <a:r>
              <a:rPr lang="en-US" sz="2400" dirty="0" err="1"/>
              <a:t>b$v</a:t>
            </a:r>
            <a:r>
              <a:rPr lang="en-US" sz="2400" dirty="0"/>
              <a:t>[,1:2])</a:t>
            </a:r>
          </a:p>
          <a:p>
            <a:pPr>
              <a:buNone/>
            </a:pPr>
            <a:r>
              <a:rPr lang="en-US" sz="2400" dirty="0" err="1"/>
              <a:t>dimnames</a:t>
            </a:r>
            <a:r>
              <a:rPr lang="en-US" sz="2400" dirty="0"/>
              <a:t>(b2) = </a:t>
            </a:r>
            <a:r>
              <a:rPr lang="en-US" sz="2400" dirty="0" err="1"/>
              <a:t>dimnames</a:t>
            </a:r>
            <a:r>
              <a:rPr lang="en-US" sz="2400" dirty="0"/>
              <a:t>(</a:t>
            </a:r>
            <a:r>
              <a:rPr lang="en-US" sz="2400" dirty="0" err="1"/>
              <a:t>bellcore</a:t>
            </a:r>
            <a:r>
              <a:rPr lang="en-US" sz="2400" dirty="0"/>
              <a:t>)</a:t>
            </a:r>
          </a:p>
          <a:p>
            <a:pPr>
              <a:buNone/>
            </a:pPr>
            <a:r>
              <a:rPr lang="en-US" sz="2400" dirty="0"/>
              <a:t>par(</a:t>
            </a:r>
            <a:r>
              <a:rPr lang="en-US" sz="2400" dirty="0" err="1"/>
              <a:t>mfrow</a:t>
            </a:r>
            <a:r>
              <a:rPr lang="en-US" sz="2400" dirty="0"/>
              <a:t>=c(2,2))</a:t>
            </a:r>
          </a:p>
          <a:p>
            <a:pPr>
              <a:buNone/>
            </a:pPr>
            <a:r>
              <a:rPr lang="en-US" sz="2400" dirty="0"/>
              <a:t>plot(</a:t>
            </a:r>
            <a:r>
              <a:rPr lang="en-US" sz="2400" dirty="0" err="1"/>
              <a:t>hclust</a:t>
            </a:r>
            <a:r>
              <a:rPr lang="en-US" sz="2400" dirty="0"/>
              <a:t>(</a:t>
            </a:r>
            <a:r>
              <a:rPr lang="en-US" sz="2400" dirty="0" err="1"/>
              <a:t>as.dist</a:t>
            </a:r>
            <a:r>
              <a:rPr lang="en-US" sz="2400" dirty="0"/>
              <a:t>(-</a:t>
            </a:r>
            <a:r>
              <a:rPr lang="en-US" sz="2400" dirty="0" err="1"/>
              <a:t>cor</a:t>
            </a:r>
            <a:r>
              <a:rPr lang="en-US" sz="2400" dirty="0"/>
              <a:t>(</a:t>
            </a:r>
            <a:r>
              <a:rPr lang="en-US" sz="2400" dirty="0" err="1"/>
              <a:t>bellcore</a:t>
            </a:r>
            <a:r>
              <a:rPr lang="en-US" sz="2400" dirty="0"/>
              <a:t>))))</a:t>
            </a:r>
          </a:p>
          <a:p>
            <a:pPr>
              <a:buNone/>
            </a:pPr>
            <a:r>
              <a:rPr lang="en-US" sz="2400" dirty="0"/>
              <a:t>plot(</a:t>
            </a:r>
            <a:r>
              <a:rPr lang="en-US" sz="2400" dirty="0" err="1"/>
              <a:t>hclust</a:t>
            </a:r>
            <a:r>
              <a:rPr lang="en-US" sz="2400" dirty="0"/>
              <a:t>(</a:t>
            </a:r>
            <a:r>
              <a:rPr lang="en-US" sz="2400" dirty="0" err="1"/>
              <a:t>as.dist</a:t>
            </a:r>
            <a:r>
              <a:rPr lang="en-US" sz="2400" dirty="0"/>
              <a:t>(-</a:t>
            </a:r>
            <a:r>
              <a:rPr lang="en-US" sz="2400" dirty="0" err="1"/>
              <a:t>cor</a:t>
            </a:r>
            <a:r>
              <a:rPr lang="en-US" sz="2400" dirty="0"/>
              <a:t>(t(</a:t>
            </a:r>
            <a:r>
              <a:rPr lang="en-US" sz="2400" dirty="0" err="1"/>
              <a:t>bellcore</a:t>
            </a:r>
            <a:r>
              <a:rPr lang="en-US" sz="2400" dirty="0"/>
              <a:t>)))))</a:t>
            </a:r>
          </a:p>
          <a:p>
            <a:pPr>
              <a:buNone/>
            </a:pPr>
            <a:r>
              <a:rPr lang="en-US" sz="2400" dirty="0"/>
              <a:t>plot(</a:t>
            </a:r>
            <a:r>
              <a:rPr lang="en-US" sz="2400" dirty="0" err="1"/>
              <a:t>hclust</a:t>
            </a:r>
            <a:r>
              <a:rPr lang="en-US" sz="2400" dirty="0"/>
              <a:t>(</a:t>
            </a:r>
            <a:r>
              <a:rPr lang="en-US" sz="2400" dirty="0" err="1"/>
              <a:t>as.dist</a:t>
            </a:r>
            <a:r>
              <a:rPr lang="en-US" sz="2400" dirty="0"/>
              <a:t>(-</a:t>
            </a:r>
            <a:r>
              <a:rPr lang="en-US" sz="2400" dirty="0" err="1"/>
              <a:t>cor</a:t>
            </a:r>
            <a:r>
              <a:rPr lang="en-US" sz="2400" dirty="0"/>
              <a:t>(b2))))</a:t>
            </a:r>
          </a:p>
          <a:p>
            <a:pPr>
              <a:buNone/>
            </a:pPr>
            <a:r>
              <a:rPr lang="en-US" sz="2400" dirty="0"/>
              <a:t>plot(</a:t>
            </a:r>
            <a:r>
              <a:rPr lang="en-US" sz="2400" dirty="0" err="1"/>
              <a:t>hclust</a:t>
            </a:r>
            <a:r>
              <a:rPr lang="en-US" sz="2400" dirty="0"/>
              <a:t>(</a:t>
            </a:r>
            <a:r>
              <a:rPr lang="en-US" sz="2400" dirty="0" err="1"/>
              <a:t>as.dist</a:t>
            </a:r>
            <a:r>
              <a:rPr lang="en-US" sz="2400" dirty="0"/>
              <a:t>(-</a:t>
            </a:r>
            <a:r>
              <a:rPr lang="en-US" sz="2400" dirty="0" err="1"/>
              <a:t>cor</a:t>
            </a:r>
            <a:r>
              <a:rPr lang="en-US" sz="2400" dirty="0"/>
              <a:t>(t(b2)))))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6EAAE60-5430-D4AD-A127-A7B9ED8F0ACA}"/>
                  </a:ext>
                </a:extLst>
              </p:cNvPr>
              <p:cNvSpPr>
                <a:spLocks noGrp="1"/>
              </p:cNvSpPr>
              <p:nvPr>
                <p:ph type="title"/>
              </p:nvPr>
            </p:nvSpPr>
            <p:spPr/>
            <p:txBody>
              <a:bodyPr/>
              <a:lstStyle/>
              <a:p>
                <a:r>
                  <a:rPr lang="en-US" dirty="0"/>
                  <a:t>Relations: </a:t>
                </a:r>
                <a14:m>
                  <m:oMath xmlns:m="http://schemas.openxmlformats.org/officeDocument/2006/math">
                    <m:r>
                      <a:rPr lang="en-US" i="1" dirty="0" smtClean="0">
                        <a:latin typeface="Cambria Math" panose="02040503050406030204" pitchFamily="18" charset="0"/>
                      </a:rPr>
                      <m:t>𝑅</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m:t>
                    </m:r>
                    <m:r>
                      <a:rPr lang="en-US" i="1" dirty="0">
                        <a:latin typeface="Cambria Math" panose="02040503050406030204" pitchFamily="18" charset="0"/>
                        <a:ea typeface="Cambria Math" panose="02040503050406030204" pitchFamily="18" charset="0"/>
                      </a:rPr>
                      <m:t> </m:t>
                    </m:r>
                    <m:r>
                      <a:rPr lang="en-US"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&lt;}</m:t>
                    </m:r>
                  </m:oMath>
                </a14:m>
                <a:endParaRPr lang="en-US" dirty="0"/>
              </a:p>
            </p:txBody>
          </p:sp>
        </mc:Choice>
        <mc:Fallback xmlns="">
          <p:sp>
            <p:nvSpPr>
              <p:cNvPr id="2" name="Title 1">
                <a:extLst>
                  <a:ext uri="{FF2B5EF4-FFF2-40B4-BE49-F238E27FC236}">
                    <a16:creationId xmlns:a16="http://schemas.microsoft.com/office/drawing/2014/main" id="{26EAAE60-5430-D4AD-A127-A7B9ED8F0ACA}"/>
                  </a:ext>
                </a:extLst>
              </p:cNvPr>
              <p:cNvSpPr>
                <a:spLocks noGrp="1" noRot="1" noChangeAspect="1" noMove="1" noResize="1" noEditPoints="1" noAdjustHandles="1" noChangeArrowheads="1" noChangeShapeType="1" noTextEdit="1"/>
              </p:cNvSpPr>
              <p:nvPr>
                <p:ph type="title"/>
              </p:nvPr>
            </p:nvSpPr>
            <p:spPr>
              <a:blipFill>
                <a:blip r:embed="rId2"/>
                <a:stretch>
                  <a:fillRect l="-241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0E716DE-ED6A-295F-3634-BDE177BE4FDA}"/>
                  </a:ext>
                </a:extLst>
              </p:cNvPr>
              <p:cNvSpPr>
                <a:spLocks noGrp="1"/>
              </p:cNvSpPr>
              <p:nvPr>
                <p:ph sz="half" idx="1"/>
              </p:nvPr>
            </p:nvSpPr>
            <p:spPr/>
            <p:txBody>
              <a:bodyPr>
                <a:normAutofit lnSpcReduction="10000"/>
              </a:bodyPr>
              <a:lstStyle/>
              <a:p>
                <a:r>
                  <a:rPr lang="en-US" dirty="0"/>
                  <a:t>Equivalence Relations: </a:t>
                </a:r>
                <a14:m>
                  <m:oMath xmlns:m="http://schemas.openxmlformats.org/officeDocument/2006/math">
                    <m:r>
                      <a:rPr lang="en-US" i="1" dirty="0" smtClean="0">
                        <a:latin typeface="Cambria Math" panose="02040503050406030204" pitchFamily="18" charset="0"/>
                      </a:rPr>
                      <m:t>𝑅</m:t>
                    </m:r>
                    <m:r>
                      <a:rPr lang="en-US" i="1" dirty="0" smtClean="0">
                        <a:latin typeface="Cambria Math" panose="02040503050406030204" pitchFamily="18" charset="0"/>
                      </a:rPr>
                      <m:t> → =</m:t>
                    </m:r>
                  </m:oMath>
                </a14:m>
                <a:endParaRPr lang="en-US" dirty="0"/>
              </a:p>
              <a:p>
                <a:pPr lvl="1"/>
                <a:r>
                  <a:rPr lang="en-US" dirty="0"/>
                  <a:t>Reflexive: </a:t>
                </a:r>
              </a:p>
              <a:p>
                <a:pPr lvl="2"/>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𝑎</m:t>
                    </m:r>
                  </m:oMath>
                </a14:m>
                <a:endParaRPr lang="en-US" dirty="0"/>
              </a:p>
              <a:p>
                <a:pPr lvl="1"/>
                <a:r>
                  <a:rPr lang="en-US" dirty="0"/>
                  <a:t>Symmetric: </a:t>
                </a:r>
                <a:endParaRPr lang="en-US"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r>
                      <a:rPr lang="en-US" i="1" dirty="0" smtClean="0">
                        <a:latin typeface="Cambria Math" panose="02040503050406030204" pitchFamily="18" charset="0"/>
                      </a:rPr>
                      <m:t> → </m:t>
                    </m:r>
                    <m:r>
                      <a:rPr lang="en-US" i="1" dirty="0" smtClean="0">
                        <a:latin typeface="Cambria Math" panose="02040503050406030204" pitchFamily="18" charset="0"/>
                        <a:sym typeface="Wingdings" pitchFamily="2" charset="2"/>
                      </a:rPr>
                      <m:t>𝑏</m:t>
                    </m:r>
                    <m:r>
                      <a:rPr lang="en-US" i="1" dirty="0" smtClean="0">
                        <a:latin typeface="Cambria Math" panose="02040503050406030204" pitchFamily="18" charset="0"/>
                        <a:sym typeface="Wingdings" pitchFamily="2" charset="2"/>
                      </a:rPr>
                      <m:t>=</m:t>
                    </m:r>
                    <m:r>
                      <a:rPr lang="en-US" i="1" dirty="0" smtClean="0">
                        <a:latin typeface="Cambria Math" panose="02040503050406030204" pitchFamily="18" charset="0"/>
                        <a:sym typeface="Wingdings" pitchFamily="2" charset="2"/>
                      </a:rPr>
                      <m:t>𝑎</m:t>
                    </m:r>
                  </m:oMath>
                </a14:m>
                <a:endParaRPr lang="en-US" dirty="0"/>
              </a:p>
              <a:p>
                <a:pPr lvl="1"/>
                <a:r>
                  <a:rPr lang="en-US" dirty="0"/>
                  <a:t>Transitive: </a:t>
                </a:r>
                <a:endParaRPr lang="en-US" i="1" dirty="0">
                  <a:latin typeface="Cambria Math" panose="02040503050406030204" pitchFamily="18" charset="0"/>
                </a:endParaRPr>
              </a:p>
              <a:p>
                <a:pPr lvl="2"/>
                <a14:m>
                  <m:oMath xmlns:m="http://schemas.openxmlformats.org/officeDocument/2006/math">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m:t>
                    </m:r>
                    <m:r>
                      <a:rPr lang="en-US" i="1" dirty="0" smtClean="0">
                        <a:latin typeface="Cambria Math" panose="02040503050406030204" pitchFamily="18" charset="0"/>
                      </a:rPr>
                      <m:t> &amp; </m:t>
                    </m:r>
                    <m:r>
                      <a:rPr lang="en-US" i="1" dirty="0" smtClean="0">
                        <a:latin typeface="Cambria Math" panose="02040503050406030204" pitchFamily="18" charset="0"/>
                      </a:rPr>
                      <m:t>𝑏</m:t>
                    </m:r>
                    <m:r>
                      <a:rPr lang="en-US" i="1" dirty="0" smtClean="0">
                        <a:latin typeface="Cambria Math" panose="02040503050406030204" pitchFamily="18" charset="0"/>
                      </a:rPr>
                      <m:t>=</m:t>
                    </m:r>
                    <m:r>
                      <a:rPr lang="en-US" i="1" dirty="0" smtClean="0">
                        <a:latin typeface="Cambria Math" panose="02040503050406030204" pitchFamily="18" charset="0"/>
                      </a:rPr>
                      <m:t>𝑐</m:t>
                    </m:r>
                    <m:r>
                      <a:rPr lang="en-US" i="1" dirty="0" smtClean="0">
                        <a:latin typeface="Cambria Math" panose="02040503050406030204" pitchFamily="18" charset="0"/>
                      </a:rPr>
                      <m:t> → </m:t>
                    </m:r>
                    <m:r>
                      <a:rPr lang="en-US" i="1" dirty="0" smtClean="0">
                        <a:latin typeface="Cambria Math" panose="02040503050406030204" pitchFamily="18" charset="0"/>
                        <a:sym typeface="Wingdings" pitchFamily="2" charset="2"/>
                      </a:rPr>
                      <m:t>𝑎</m:t>
                    </m:r>
                    <m:r>
                      <a:rPr lang="en-US" i="1" dirty="0" smtClean="0">
                        <a:latin typeface="Cambria Math" panose="02040503050406030204" pitchFamily="18" charset="0"/>
                        <a:sym typeface="Wingdings" pitchFamily="2" charset="2"/>
                      </a:rPr>
                      <m:t>=</m:t>
                    </m:r>
                    <m:r>
                      <a:rPr lang="en-US" b="0" i="1" dirty="0" smtClean="0">
                        <a:latin typeface="Cambria Math" panose="02040503050406030204" pitchFamily="18" charset="0"/>
                        <a:sym typeface="Wingdings" pitchFamily="2" charset="2"/>
                      </a:rPr>
                      <m:t>𝑐</m:t>
                    </m:r>
                  </m:oMath>
                </a14:m>
                <a:endParaRPr lang="en-US" dirty="0"/>
              </a:p>
              <a:p>
                <a:r>
                  <a:rPr lang="en-US" dirty="0"/>
                  <a:t>Partial Order: </a:t>
                </a:r>
                <a14:m>
                  <m:oMath xmlns:m="http://schemas.openxmlformats.org/officeDocument/2006/math">
                    <m:r>
                      <a:rPr lang="en-US" i="1" dirty="0" smtClean="0">
                        <a:latin typeface="Cambria Math" panose="02040503050406030204" pitchFamily="18" charset="0"/>
                      </a:rPr>
                      <m:t>&lt;</m:t>
                    </m:r>
                  </m:oMath>
                </a14:m>
                <a:endParaRPr lang="en-US" dirty="0"/>
              </a:p>
              <a:p>
                <a:pPr lvl="1"/>
                <a:r>
                  <a:rPr lang="en-US" dirty="0"/>
                  <a:t>Transitive, but antisymmetric</a:t>
                </a:r>
              </a:p>
            </p:txBody>
          </p:sp>
        </mc:Choice>
        <mc:Fallback>
          <p:sp>
            <p:nvSpPr>
              <p:cNvPr id="3" name="Content Placeholder 2">
                <a:extLst>
                  <a:ext uri="{FF2B5EF4-FFF2-40B4-BE49-F238E27FC236}">
                    <a16:creationId xmlns:a16="http://schemas.microsoft.com/office/drawing/2014/main" id="{E0E716DE-ED6A-295F-3634-BDE177BE4FDA}"/>
                  </a:ext>
                </a:extLst>
              </p:cNvPr>
              <p:cNvSpPr>
                <a:spLocks noGrp="1" noRot="1" noChangeAspect="1" noMove="1" noResize="1" noEditPoints="1" noAdjustHandles="1" noChangeArrowheads="1" noChangeShapeType="1" noTextEdit="1"/>
              </p:cNvSpPr>
              <p:nvPr>
                <p:ph sz="half" idx="1"/>
              </p:nvPr>
            </p:nvSpPr>
            <p:spPr>
              <a:blipFill>
                <a:blip r:embed="rId3"/>
                <a:stretch>
                  <a:fillRect l="-2200" t="-31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8919D99B-E6FE-75C1-81A3-485EC3DC60CC}"/>
                  </a:ext>
                </a:extLst>
              </p:cNvPr>
              <p:cNvSpPr>
                <a:spLocks noGrp="1"/>
              </p:cNvSpPr>
              <p:nvPr>
                <p:ph sz="half" idx="2"/>
              </p:nvPr>
            </p:nvSpPr>
            <p:spPr/>
            <p:txBody>
              <a:bodyPr>
                <a:normAutofit lnSpcReduction="10000"/>
              </a:bodyPr>
              <a:lstStyle/>
              <a:p>
                <a:r>
                  <a:rPr lang="en-US" dirty="0"/>
                  <a:t>Lexical Semantics</a:t>
                </a:r>
              </a:p>
              <a:p>
                <a:pPr lvl="1"/>
                <a:r>
                  <a:rPr lang="en-US" dirty="0"/>
                  <a:t>Synonyms: </a:t>
                </a:r>
                <a14:m>
                  <m:oMath xmlns:m="http://schemas.openxmlformats.org/officeDocument/2006/math">
                    <m:r>
                      <a:rPr lang="en-US" i="1" dirty="0" smtClean="0">
                        <a:latin typeface="Cambria Math" panose="02040503050406030204" pitchFamily="18" charset="0"/>
                      </a:rPr>
                      <m:t>𝑔𝑜𝑜𝑑</m:t>
                    </m:r>
                    <m:r>
                      <a:rPr lang="en-US" i="1" dirty="0" smtClean="0">
                        <a:latin typeface="Cambria Math" panose="02040503050406030204" pitchFamily="18" charset="0"/>
                      </a:rPr>
                      <m:t> = </m:t>
                    </m:r>
                    <m:r>
                      <a:rPr lang="en-US" i="1" dirty="0" smtClean="0">
                        <a:latin typeface="Cambria Math" panose="02040503050406030204" pitchFamily="18" charset="0"/>
                      </a:rPr>
                      <m:t>𝑛𝑖𝑐𝑒</m:t>
                    </m:r>
                  </m:oMath>
                </a14:m>
                <a:endParaRPr lang="en-US" dirty="0"/>
              </a:p>
              <a:p>
                <a:pPr lvl="1"/>
                <a:r>
                  <a:rPr lang="en-US" dirty="0"/>
                  <a:t>Antonyms: </a:t>
                </a:r>
                <a14:m>
                  <m:oMath xmlns:m="http://schemas.openxmlformats.org/officeDocument/2006/math">
                    <m:r>
                      <a:rPr lang="en-US" i="1" dirty="0" smtClean="0">
                        <a:latin typeface="Cambria Math" panose="02040503050406030204" pitchFamily="18" charset="0"/>
                      </a:rPr>
                      <m:t>𝑔𝑜𝑜𝑑</m:t>
                    </m:r>
                    <m:r>
                      <a:rPr lang="en-US" i="1" dirty="0">
                        <a:latin typeface="Cambria Math" panose="02040503050406030204" pitchFamily="18" charset="0"/>
                      </a:rPr>
                      <m:t> </m:t>
                    </m:r>
                    <m:r>
                      <a:rPr lang="en-US" i="1"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rPr>
                      <m:t> </m:t>
                    </m:r>
                    <m:r>
                      <a:rPr lang="en-US" i="1" dirty="0" smtClean="0">
                        <a:latin typeface="Cambria Math" panose="02040503050406030204" pitchFamily="18" charset="0"/>
                      </a:rPr>
                      <m:t>𝑏𝑎𝑑</m:t>
                    </m:r>
                  </m:oMath>
                </a14:m>
                <a:endParaRPr lang="en-US" dirty="0"/>
              </a:p>
              <a:p>
                <a:pPr lvl="1"/>
                <a:r>
                  <a:rPr lang="en-US" dirty="0"/>
                  <a:t>is-a: </a:t>
                </a:r>
                <a14:m>
                  <m:oMath xmlns:m="http://schemas.openxmlformats.org/officeDocument/2006/math">
                    <m:r>
                      <a:rPr lang="en-US" i="1" dirty="0" smtClean="0">
                        <a:latin typeface="Cambria Math" panose="02040503050406030204" pitchFamily="18" charset="0"/>
                      </a:rPr>
                      <m:t>𝑐𝑎𝑟</m:t>
                    </m:r>
                    <m:r>
                      <a:rPr lang="en-US" i="1" dirty="0" smtClean="0">
                        <a:latin typeface="Cambria Math" panose="02040503050406030204" pitchFamily="18" charset="0"/>
                      </a:rPr>
                      <m:t> &lt; </m:t>
                    </m:r>
                    <m:r>
                      <a:rPr lang="en-US" i="1" dirty="0" smtClean="0">
                        <a:latin typeface="Cambria Math" panose="02040503050406030204" pitchFamily="18" charset="0"/>
                      </a:rPr>
                      <m:t>𝑣𝑒h𝑖𝑐𝑙𝑒</m:t>
                    </m:r>
                  </m:oMath>
                </a14:m>
                <a:endParaRPr lang="en-US" dirty="0"/>
              </a:p>
              <a:p>
                <a:r>
                  <a:rPr lang="en-US" dirty="0"/>
                  <a:t>Challenges: </a:t>
                </a:r>
              </a:p>
              <a:p>
                <a:pPr lvl="1"/>
                <a:r>
                  <a:rPr lang="en-US" dirty="0"/>
                  <a:t>Is symmetry desirable?</a:t>
                </a:r>
              </a:p>
              <a:p>
                <a:pPr lvl="2"/>
                <a14:m>
                  <m:oMath xmlns:m="http://schemas.openxmlformats.org/officeDocument/2006/math">
                    <m:r>
                      <m:rPr>
                        <m:sty m:val="p"/>
                      </m:rPr>
                      <a:rPr lang="en-US" i="1" dirty="0" smtClean="0">
                        <a:latin typeface="Cambria Math" panose="02040503050406030204" pitchFamily="18" charset="0"/>
                      </a:rPr>
                      <m:t>cos</m:t>
                    </m:r>
                    <m:r>
                      <a:rPr lang="en-US" i="1" dirty="0" smtClean="0">
                        <a:latin typeface="Cambria Math" panose="02040503050406030204" pitchFamily="18" charset="0"/>
                      </a:rPr>
                      <m:t>⁡</m:t>
                    </m:r>
                  </m:oMath>
                </a14:m>
                <a:r>
                  <a:rPr lang="en-US" dirty="0"/>
                  <a:t> is symmetric </a:t>
                </a:r>
              </a:p>
              <a:p>
                <a:pPr lvl="2"/>
                <a:r>
                  <a:rPr lang="en-US" dirty="0"/>
                  <a:t>(unlike antonyms, is-a)</a:t>
                </a:r>
              </a:p>
              <a:p>
                <a:pPr lvl="1"/>
                <a:r>
                  <a:rPr lang="en-US" dirty="0"/>
                  <a:t>Is transitivity desirable?</a:t>
                </a:r>
              </a:p>
              <a:p>
                <a:r>
                  <a:rPr lang="en-US" dirty="0"/>
                  <a:t>Ontologies: WordNet</a:t>
                </a:r>
              </a:p>
              <a:p>
                <a:pPr lvl="1"/>
                <a:r>
                  <a:rPr lang="en-US" sz="1900" dirty="0">
                    <a:hlinkClick r:id="rId4"/>
                  </a:rPr>
                  <a:t>https://www.nltk.org/howto/wordnet.html</a:t>
                </a:r>
                <a:r>
                  <a:rPr lang="en-US" sz="1900" dirty="0"/>
                  <a:t> </a:t>
                </a:r>
              </a:p>
            </p:txBody>
          </p:sp>
        </mc:Choice>
        <mc:Fallback xmlns="">
          <p:sp>
            <p:nvSpPr>
              <p:cNvPr id="4" name="Content Placeholder 3">
                <a:extLst>
                  <a:ext uri="{FF2B5EF4-FFF2-40B4-BE49-F238E27FC236}">
                    <a16:creationId xmlns:a16="http://schemas.microsoft.com/office/drawing/2014/main" id="{8919D99B-E6FE-75C1-81A3-485EC3DC60CC}"/>
                  </a:ext>
                </a:extLst>
              </p:cNvPr>
              <p:cNvSpPr>
                <a:spLocks noGrp="1" noRot="1" noChangeAspect="1" noMove="1" noResize="1" noEditPoints="1" noAdjustHandles="1" noChangeArrowheads="1" noChangeShapeType="1" noTextEdit="1"/>
              </p:cNvSpPr>
              <p:nvPr>
                <p:ph sz="half" idx="2"/>
              </p:nvPr>
            </p:nvSpPr>
            <p:spPr>
              <a:blipFill>
                <a:blip r:embed="rId5"/>
                <a:stretch>
                  <a:fillRect l="-2200" t="-3198"/>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63BBD23C-E085-5970-20AE-879AF225B843}"/>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DE66CE33-F255-DAF1-DD3C-6B83AD832D64}"/>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296336A7-2232-9470-2A8E-5E2673F1942C}"/>
              </a:ext>
            </a:extLst>
          </p:cNvPr>
          <p:cNvSpPr>
            <a:spLocks noGrp="1"/>
          </p:cNvSpPr>
          <p:nvPr>
            <p:ph type="sldNum" sz="quarter" idx="12"/>
          </p:nvPr>
        </p:nvSpPr>
        <p:spPr/>
        <p:txBody>
          <a:bodyPr/>
          <a:lstStyle/>
          <a:p>
            <a:fld id="{968D9EE9-F5CC-E840-B721-2FE4EA623452}" type="slidenum">
              <a:rPr lang="en-US" smtClean="0"/>
              <a:t>5</a:t>
            </a:fld>
            <a:endParaRPr lang="en-US"/>
          </a:p>
        </p:txBody>
      </p:sp>
    </p:spTree>
    <p:extLst>
      <p:ext uri="{BB962C8B-B14F-4D97-AF65-F5344CB8AC3E}">
        <p14:creationId xmlns:p14="http://schemas.microsoft.com/office/powerpoint/2010/main" val="236497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SVD maps terms &amp; docs into internal dimensions</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23717" y="1825625"/>
            <a:ext cx="4610566" cy="4351338"/>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84876" y="1825625"/>
            <a:ext cx="4556248" cy="4351338"/>
          </a:xfrm>
        </p:spPr>
      </p:pic>
      <p:cxnSp>
        <p:nvCxnSpPr>
          <p:cNvPr id="10" name="Straight Connector 9"/>
          <p:cNvCxnSpPr/>
          <p:nvPr/>
        </p:nvCxnSpPr>
        <p:spPr>
          <a:xfrm>
            <a:off x="3374796" y="2196445"/>
            <a:ext cx="1960775" cy="26017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144759" y="2405407"/>
            <a:ext cx="2384982" cy="25059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Date Placeholder 13"/>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952716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12FD54F-F79B-AA4A-1E4E-AF57E58CCBA2}"/>
                  </a:ext>
                </a:extLst>
              </p:cNvPr>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𝑏𝑒𝑙𝑙𝑐𝑜𝑟𝑒</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𝑈</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𝐷</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𝑉</m:t>
                          </m:r>
                        </m:e>
                        <m:sup>
                          <m:r>
                            <a:rPr lang="en-US" b="0" i="1" smtClean="0">
                              <a:latin typeface="Cambria Math" panose="02040503050406030204" pitchFamily="18" charset="0"/>
                              <a:ea typeface="Cambria Math" panose="02040503050406030204" pitchFamily="18" charset="0"/>
                            </a:rPr>
                            <m:t>𝑇</m:t>
                          </m:r>
                        </m:sup>
                      </m:sSup>
                    </m:oMath>
                  </m:oMathPara>
                </a14:m>
                <a:endParaRPr lang="en-US" dirty="0"/>
              </a:p>
            </p:txBody>
          </p:sp>
        </mc:Choice>
        <mc:Fallback xmlns="">
          <p:sp>
            <p:nvSpPr>
              <p:cNvPr id="2" name="Title 1">
                <a:extLst>
                  <a:ext uri="{FF2B5EF4-FFF2-40B4-BE49-F238E27FC236}">
                    <a16:creationId xmlns:a16="http://schemas.microsoft.com/office/drawing/2014/main" id="{312FD54F-F79B-AA4A-1E4E-AF57E58CCBA2}"/>
                  </a:ext>
                </a:extLst>
              </p:cNvPr>
              <p:cNvSpPr>
                <a:spLocks noGrp="1" noRot="1" noChangeAspect="1" noMove="1" noResize="1" noEditPoints="1" noAdjustHandles="1" noChangeArrowheads="1" noChangeShapeType="1" noTextEdit="1"/>
              </p:cNvSpPr>
              <p:nvPr>
                <p:ph type="title"/>
              </p:nvPr>
            </p:nvSpPr>
            <p:spPr>
              <a:blipFill>
                <a:blip r:embed="rId2"/>
                <a:stretch>
                  <a:fillRect/>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8D754D35-7108-2DB8-5AAF-0B8906F9EC3D}"/>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4E6B027E-9563-035D-C2D8-9C9E861B1FCA}"/>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93E4803D-F459-5FF9-A35D-D67B704F9C0A}"/>
              </a:ext>
            </a:extLst>
          </p:cNvPr>
          <p:cNvSpPr>
            <a:spLocks noGrp="1"/>
          </p:cNvSpPr>
          <p:nvPr>
            <p:ph type="sldNum" sz="quarter" idx="12"/>
          </p:nvPr>
        </p:nvSpPr>
        <p:spPr/>
        <p:txBody>
          <a:bodyPr/>
          <a:lstStyle/>
          <a:p>
            <a:fld id="{968D9EE9-F5CC-E840-B721-2FE4EA623452}" type="slidenum">
              <a:rPr lang="en-US" smtClean="0"/>
              <a:t>51</a:t>
            </a:fld>
            <a:endParaRPr lang="en-US"/>
          </a:p>
        </p:txBody>
      </p:sp>
      <p:pic>
        <p:nvPicPr>
          <p:cNvPr id="13" name="Content Placeholder 12">
            <a:extLst>
              <a:ext uri="{FF2B5EF4-FFF2-40B4-BE49-F238E27FC236}">
                <a16:creationId xmlns:a16="http://schemas.microsoft.com/office/drawing/2014/main" id="{CD1CD558-FE2A-0622-2E4D-F1934374781A}"/>
              </a:ext>
            </a:extLst>
          </p:cNvPr>
          <p:cNvPicPr>
            <a:picLocks noGrp="1" noChangeAspect="1"/>
          </p:cNvPicPr>
          <p:nvPr>
            <p:ph sz="half" idx="2"/>
          </p:nvPr>
        </p:nvPicPr>
        <p:blipFill>
          <a:blip r:embed="rId3"/>
          <a:stretch>
            <a:fillRect/>
          </a:stretch>
        </p:blipFill>
        <p:spPr>
          <a:xfrm>
            <a:off x="6587331" y="1825625"/>
            <a:ext cx="4351338" cy="4351338"/>
          </a:xfrm>
        </p:spPr>
      </p:pic>
      <p:pic>
        <p:nvPicPr>
          <p:cNvPr id="14" name="Content Placeholder 13" descr="Picture 16.png">
            <a:extLst>
              <a:ext uri="{FF2B5EF4-FFF2-40B4-BE49-F238E27FC236}">
                <a16:creationId xmlns:a16="http://schemas.microsoft.com/office/drawing/2014/main" id="{6FBEFADC-B298-4C55-0067-BCD7336BCC70}"/>
              </a:ext>
            </a:extLst>
          </p:cNvPr>
          <p:cNvPicPr>
            <a:picLocks noGrp="1" noChangeAspect="1"/>
          </p:cNvPicPr>
          <p:nvPr>
            <p:ph sz="half" idx="1"/>
          </p:nvPr>
        </p:nvPicPr>
        <p:blipFill>
          <a:blip r:embed="rId4"/>
          <a:srcRect l="25833" t="18000" r="28333" b="18000"/>
          <a:stretch>
            <a:fillRect/>
          </a:stretch>
        </p:blipFill>
        <p:spPr>
          <a:xfrm>
            <a:off x="936010" y="1825625"/>
            <a:ext cx="4985980" cy="4351338"/>
          </a:xfrm>
          <a:prstGeom prst="rect">
            <a:avLst/>
          </a:prstGeom>
        </p:spPr>
      </p:pic>
    </p:spTree>
    <p:extLst>
      <p:ext uri="{BB962C8B-B14F-4D97-AF65-F5344CB8AC3E}">
        <p14:creationId xmlns:p14="http://schemas.microsoft.com/office/powerpoint/2010/main" val="605028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4130956" y="268821"/>
            <a:ext cx="7928009" cy="5662864"/>
          </a:xfrm>
          <a:prstGeom prst="rect">
            <a:avLst/>
          </a:prstGeom>
        </p:spPr>
      </p:pic>
      <p:sp>
        <p:nvSpPr>
          <p:cNvPr id="2" name="Content Placeholder 3">
            <a:extLst>
              <a:ext uri="{FF2B5EF4-FFF2-40B4-BE49-F238E27FC236}">
                <a16:creationId xmlns:a16="http://schemas.microsoft.com/office/drawing/2014/main" id="{ECAB189C-745C-255D-E4D7-F0041B8F910B}"/>
              </a:ext>
            </a:extLst>
          </p:cNvPr>
          <p:cNvSpPr txBox="1">
            <a:spLocks/>
          </p:cNvSpPr>
          <p:nvPr/>
        </p:nvSpPr>
        <p:spPr>
          <a:xfrm>
            <a:off x="313623" y="208581"/>
            <a:ext cx="395437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1400" dirty="0"/>
              <a:t>b = </a:t>
            </a:r>
            <a:r>
              <a:rPr lang="en-US" sz="1400" dirty="0" err="1"/>
              <a:t>svd</a:t>
            </a:r>
            <a:r>
              <a:rPr lang="en-US" sz="1400" dirty="0"/>
              <a:t>(</a:t>
            </a:r>
            <a:r>
              <a:rPr lang="en-US" sz="1400" dirty="0" err="1"/>
              <a:t>bellcore</a:t>
            </a:r>
            <a:r>
              <a:rPr lang="en-US" sz="1400" dirty="0"/>
              <a:t>)</a:t>
            </a:r>
          </a:p>
          <a:p>
            <a:pPr>
              <a:buFont typeface="Arial" panose="020B0604020202020204" pitchFamily="34" charset="0"/>
              <a:buNone/>
            </a:pPr>
            <a:r>
              <a:rPr lang="en-US" sz="1400" dirty="0"/>
              <a:t>b2 = </a:t>
            </a:r>
            <a:r>
              <a:rPr lang="en-US" sz="1400" dirty="0" err="1"/>
              <a:t>b$u</a:t>
            </a:r>
            <a:r>
              <a:rPr lang="en-US" sz="1400" dirty="0"/>
              <a:t>[,1:2] %*% </a:t>
            </a:r>
            <a:r>
              <a:rPr lang="en-US" sz="1400" dirty="0" err="1"/>
              <a:t>diag</a:t>
            </a:r>
            <a:r>
              <a:rPr lang="en-US" sz="1400" dirty="0"/>
              <a:t>(</a:t>
            </a:r>
            <a:r>
              <a:rPr lang="en-US" sz="1400" dirty="0" err="1"/>
              <a:t>b$d</a:t>
            </a:r>
            <a:r>
              <a:rPr lang="en-US" sz="1400" dirty="0"/>
              <a:t>[1:2]) %*% t(</a:t>
            </a:r>
            <a:r>
              <a:rPr lang="en-US" sz="1400" dirty="0" err="1"/>
              <a:t>b$v</a:t>
            </a:r>
            <a:r>
              <a:rPr lang="en-US" sz="1400" dirty="0"/>
              <a:t>[,1:2])</a:t>
            </a:r>
          </a:p>
          <a:p>
            <a:pPr>
              <a:buFont typeface="Arial" panose="020B0604020202020204" pitchFamily="34" charset="0"/>
              <a:buNone/>
            </a:pPr>
            <a:r>
              <a:rPr lang="en-US" sz="1400" dirty="0" err="1"/>
              <a:t>dimnames</a:t>
            </a:r>
            <a:r>
              <a:rPr lang="en-US" sz="1400" dirty="0"/>
              <a:t>(b2) = </a:t>
            </a:r>
            <a:r>
              <a:rPr lang="en-US" sz="1400" dirty="0" err="1"/>
              <a:t>dimnames</a:t>
            </a:r>
            <a:r>
              <a:rPr lang="en-US" sz="1400" dirty="0"/>
              <a:t>(</a:t>
            </a:r>
            <a:r>
              <a:rPr lang="en-US" sz="1400" dirty="0" err="1"/>
              <a:t>bellcore</a:t>
            </a:r>
            <a:r>
              <a:rPr lang="en-US" sz="1400" dirty="0"/>
              <a:t>)</a:t>
            </a:r>
          </a:p>
          <a:p>
            <a:pPr>
              <a:buFont typeface="Arial" panose="020B0604020202020204" pitchFamily="34" charset="0"/>
              <a:buNone/>
            </a:pPr>
            <a:r>
              <a:rPr lang="en-US" sz="1400" dirty="0"/>
              <a:t>par(</a:t>
            </a:r>
            <a:r>
              <a:rPr lang="en-US" sz="1400" dirty="0" err="1"/>
              <a:t>mfrow</a:t>
            </a:r>
            <a:r>
              <a:rPr lang="en-US" sz="1400" dirty="0"/>
              <a:t>=c(2,2))</a:t>
            </a:r>
          </a:p>
          <a:p>
            <a:pPr>
              <a:buFont typeface="Arial" panose="020B0604020202020204" pitchFamily="34" charset="0"/>
              <a:buNone/>
            </a:pPr>
            <a:r>
              <a:rPr lang="en-US" sz="1400" dirty="0"/>
              <a:t>plot(</a:t>
            </a:r>
            <a:r>
              <a:rPr lang="en-US" sz="1400" dirty="0" err="1"/>
              <a:t>hclust</a:t>
            </a:r>
            <a:r>
              <a:rPr lang="en-US" sz="1400" dirty="0"/>
              <a:t>(</a:t>
            </a:r>
            <a:r>
              <a:rPr lang="en-US" sz="1400" dirty="0" err="1"/>
              <a:t>as.dist</a:t>
            </a:r>
            <a:r>
              <a:rPr lang="en-US" sz="1400" dirty="0"/>
              <a:t>(-</a:t>
            </a:r>
            <a:r>
              <a:rPr lang="en-US" sz="1400" dirty="0" err="1"/>
              <a:t>cor</a:t>
            </a:r>
            <a:r>
              <a:rPr lang="en-US" sz="1400" dirty="0"/>
              <a:t>(</a:t>
            </a:r>
            <a:r>
              <a:rPr lang="en-US" sz="1400" dirty="0" err="1"/>
              <a:t>bellcore</a:t>
            </a:r>
            <a:r>
              <a:rPr lang="en-US" sz="1400" dirty="0"/>
              <a:t>))))</a:t>
            </a:r>
          </a:p>
          <a:p>
            <a:pPr>
              <a:buFont typeface="Arial" panose="020B0604020202020204" pitchFamily="34" charset="0"/>
              <a:buNone/>
            </a:pPr>
            <a:r>
              <a:rPr lang="en-US" sz="1400" dirty="0"/>
              <a:t>plot(</a:t>
            </a:r>
            <a:r>
              <a:rPr lang="en-US" sz="1400" dirty="0" err="1"/>
              <a:t>hclust</a:t>
            </a:r>
            <a:r>
              <a:rPr lang="en-US" sz="1400" dirty="0"/>
              <a:t>(</a:t>
            </a:r>
            <a:r>
              <a:rPr lang="en-US" sz="1400" dirty="0" err="1"/>
              <a:t>as.dist</a:t>
            </a:r>
            <a:r>
              <a:rPr lang="en-US" sz="1400" dirty="0"/>
              <a:t>(-</a:t>
            </a:r>
            <a:r>
              <a:rPr lang="en-US" sz="1400" dirty="0" err="1"/>
              <a:t>cor</a:t>
            </a:r>
            <a:r>
              <a:rPr lang="en-US" sz="1400" dirty="0"/>
              <a:t>(t(</a:t>
            </a:r>
            <a:r>
              <a:rPr lang="en-US" sz="1400" dirty="0" err="1"/>
              <a:t>bellcore</a:t>
            </a:r>
            <a:r>
              <a:rPr lang="en-US" sz="1400" dirty="0"/>
              <a:t>)))))</a:t>
            </a:r>
          </a:p>
          <a:p>
            <a:pPr>
              <a:buFont typeface="Arial" panose="020B0604020202020204" pitchFamily="34" charset="0"/>
              <a:buNone/>
            </a:pPr>
            <a:r>
              <a:rPr lang="en-US" sz="1400" dirty="0"/>
              <a:t>plot(</a:t>
            </a:r>
            <a:r>
              <a:rPr lang="en-US" sz="1400" dirty="0" err="1"/>
              <a:t>hclust</a:t>
            </a:r>
            <a:r>
              <a:rPr lang="en-US" sz="1400" dirty="0"/>
              <a:t>(</a:t>
            </a:r>
            <a:r>
              <a:rPr lang="en-US" sz="1400" dirty="0" err="1"/>
              <a:t>as.dist</a:t>
            </a:r>
            <a:r>
              <a:rPr lang="en-US" sz="1400" dirty="0"/>
              <a:t>(-</a:t>
            </a:r>
            <a:r>
              <a:rPr lang="en-US" sz="1400" dirty="0" err="1"/>
              <a:t>cor</a:t>
            </a:r>
            <a:r>
              <a:rPr lang="en-US" sz="1400" dirty="0"/>
              <a:t>(b2))))</a:t>
            </a:r>
          </a:p>
          <a:p>
            <a:pPr>
              <a:buFont typeface="Arial" panose="020B0604020202020204" pitchFamily="34" charset="0"/>
              <a:buNone/>
            </a:pPr>
            <a:r>
              <a:rPr lang="en-US" sz="1400" dirty="0"/>
              <a:t>plot(</a:t>
            </a:r>
            <a:r>
              <a:rPr lang="en-US" sz="1400" dirty="0" err="1"/>
              <a:t>hclust</a:t>
            </a:r>
            <a:r>
              <a:rPr lang="en-US" sz="1400" dirty="0"/>
              <a:t>(</a:t>
            </a:r>
            <a:r>
              <a:rPr lang="en-US" sz="1400" dirty="0" err="1"/>
              <a:t>as.dist</a:t>
            </a:r>
            <a:r>
              <a:rPr lang="en-US" sz="1400" dirty="0"/>
              <a:t>(-</a:t>
            </a:r>
            <a:r>
              <a:rPr lang="en-US" sz="1400" dirty="0" err="1"/>
              <a:t>cor</a:t>
            </a:r>
            <a:r>
              <a:rPr lang="en-US" sz="1400" dirty="0"/>
              <a:t>(t(b2)))))</a:t>
            </a:r>
          </a:p>
        </p:txBody>
      </p:sp>
      <p:pic>
        <p:nvPicPr>
          <p:cNvPr id="5" name="Picture 4" descr="Table&#10;&#10;Description automatically generated with medium confidence">
            <a:extLst>
              <a:ext uri="{FF2B5EF4-FFF2-40B4-BE49-F238E27FC236}">
                <a16:creationId xmlns:a16="http://schemas.microsoft.com/office/drawing/2014/main" id="{EFDA0A31-3117-B627-8674-ED8AC9B44EE4}"/>
              </a:ext>
            </a:extLst>
          </p:cNvPr>
          <p:cNvPicPr>
            <a:picLocks noChangeAspect="1"/>
          </p:cNvPicPr>
          <p:nvPr/>
        </p:nvPicPr>
        <p:blipFill>
          <a:blip r:embed="rId4"/>
          <a:stretch>
            <a:fillRect/>
          </a:stretch>
        </p:blipFill>
        <p:spPr>
          <a:xfrm>
            <a:off x="90073" y="3178628"/>
            <a:ext cx="3749505" cy="3216263"/>
          </a:xfrm>
          <a:prstGeom prst="rect">
            <a:avLst/>
          </a:prstGeom>
        </p:spPr>
      </p:pic>
      <p:cxnSp>
        <p:nvCxnSpPr>
          <p:cNvPr id="6" name="Straight Connector 5">
            <a:extLst>
              <a:ext uri="{FF2B5EF4-FFF2-40B4-BE49-F238E27FC236}">
                <a16:creationId xmlns:a16="http://schemas.microsoft.com/office/drawing/2014/main" id="{FC213062-231D-CFA0-9CCF-E4089E24C3DC}"/>
              </a:ext>
            </a:extLst>
          </p:cNvPr>
          <p:cNvCxnSpPr>
            <a:cxnSpLocks/>
          </p:cNvCxnSpPr>
          <p:nvPr/>
        </p:nvCxnSpPr>
        <p:spPr>
          <a:xfrm flipV="1">
            <a:off x="6146576" y="3624943"/>
            <a:ext cx="0" cy="148174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6ED199DC-E2D9-B936-E183-0C89704673D5}"/>
              </a:ext>
            </a:extLst>
          </p:cNvPr>
          <p:cNvCxnSpPr>
            <a:cxnSpLocks/>
          </p:cNvCxnSpPr>
          <p:nvPr/>
        </p:nvCxnSpPr>
        <p:spPr>
          <a:xfrm flipV="1">
            <a:off x="10702247" y="3624943"/>
            <a:ext cx="0" cy="1481744"/>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6" name="Picture 2"/>
          <p:cNvPicPr>
            <a:picLocks noChangeAspect="1" noChangeArrowheads="1"/>
          </p:cNvPicPr>
          <p:nvPr/>
        </p:nvPicPr>
        <p:blipFill>
          <a:blip r:embed="rId2"/>
          <a:srcRect l="11774" t="16058" r="4236" b="4770"/>
          <a:stretch>
            <a:fillRect/>
          </a:stretch>
        </p:blipFill>
        <p:spPr bwMode="auto">
          <a:xfrm>
            <a:off x="1752600" y="381000"/>
            <a:ext cx="8153400" cy="6324600"/>
          </a:xfrm>
          <a:prstGeom prst="rect">
            <a:avLst/>
          </a:prstGeom>
          <a:noFill/>
          <a:ln w="9525">
            <a:noFill/>
            <a:miter lim="800000"/>
            <a:headEnd/>
            <a:tailEnd/>
          </a:ln>
          <a:effectLst/>
        </p:spPr>
      </p:pic>
      <p:sp>
        <p:nvSpPr>
          <p:cNvPr id="973831" name="Oval 7"/>
          <p:cNvSpPr>
            <a:spLocks noChangeArrowheads="1"/>
          </p:cNvSpPr>
          <p:nvPr/>
        </p:nvSpPr>
        <p:spPr bwMode="auto">
          <a:xfrm>
            <a:off x="5181600" y="3810000"/>
            <a:ext cx="152400" cy="152400"/>
          </a:xfrm>
          <a:prstGeom prst="ellipse">
            <a:avLst/>
          </a:prstGeom>
          <a:solidFill>
            <a:srgbClr val="0000CC"/>
          </a:solidFill>
          <a:ln w="9525">
            <a:solidFill>
              <a:schemeClr val="tx1"/>
            </a:solidFill>
            <a:round/>
            <a:headEnd/>
            <a:tailEnd/>
          </a:ln>
          <a:effectLst/>
        </p:spPr>
        <p:txBody>
          <a:bodyPr wrap="none" anchor="ctr">
            <a:prstTxWarp prst="textNoShape">
              <a:avLst/>
            </a:prstTxWarp>
          </a:bodyPr>
          <a:lstStyle/>
          <a:p>
            <a:endParaRPr lang="en-US"/>
          </a:p>
        </p:txBody>
      </p:sp>
      <p:sp>
        <p:nvSpPr>
          <p:cNvPr id="973833" name="Text Box 9"/>
          <p:cNvSpPr txBox="1">
            <a:spLocks noChangeArrowheads="1"/>
          </p:cNvSpPr>
          <p:nvPr/>
        </p:nvSpPr>
        <p:spPr bwMode="auto">
          <a:xfrm>
            <a:off x="1778000" y="4019551"/>
            <a:ext cx="3124200" cy="161582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atin typeface="Times New Roman" charset="0"/>
                <a:ea typeface="Times New Roman" charset="0"/>
                <a:cs typeface="Times New Roman" charset="0"/>
              </a:rPr>
              <a:t>•   term</a:t>
            </a:r>
          </a:p>
          <a:p>
            <a:pPr>
              <a:spcBef>
                <a:spcPct val="50000"/>
              </a:spcBef>
            </a:pPr>
            <a:r>
              <a:rPr lang="en-US">
                <a:latin typeface="Times New Roman" charset="0"/>
                <a:ea typeface="Times New Roman" charset="0"/>
                <a:cs typeface="Times New Roman" charset="0"/>
              </a:rPr>
              <a:t>    document</a:t>
            </a:r>
          </a:p>
          <a:p>
            <a:pPr>
              <a:spcBef>
                <a:spcPct val="50000"/>
              </a:spcBef>
            </a:pPr>
            <a:r>
              <a:rPr lang="en-US">
                <a:latin typeface="Times New Roman" charset="0"/>
                <a:ea typeface="Times New Roman" charset="0"/>
                <a:cs typeface="Times New Roman" charset="0"/>
              </a:rPr>
              <a:t>    query</a:t>
            </a:r>
          </a:p>
          <a:p>
            <a:pPr>
              <a:spcBef>
                <a:spcPct val="50000"/>
              </a:spcBef>
            </a:pPr>
            <a:r>
              <a:rPr lang="en-US">
                <a:latin typeface="Times New Roman" charset="0"/>
                <a:ea typeface="Times New Roman" charset="0"/>
                <a:cs typeface="Times New Roman" charset="0"/>
              </a:rPr>
              <a:t>---  cosine &gt; 0.9</a:t>
            </a:r>
            <a:endParaRPr lang="en-US">
              <a:latin typeface="Times New Roman" charset="0"/>
            </a:endParaRPr>
          </a:p>
        </p:txBody>
      </p:sp>
      <p:sp>
        <p:nvSpPr>
          <p:cNvPr id="973834" name="Oval 10"/>
          <p:cNvSpPr>
            <a:spLocks noChangeArrowheads="1"/>
          </p:cNvSpPr>
          <p:nvPr/>
        </p:nvSpPr>
        <p:spPr bwMode="auto">
          <a:xfrm>
            <a:off x="1901825" y="5310188"/>
            <a:ext cx="152400" cy="152400"/>
          </a:xfrm>
          <a:prstGeom prst="ellipse">
            <a:avLst/>
          </a:prstGeom>
          <a:solidFill>
            <a:srgbClr val="0000CC"/>
          </a:solidFill>
          <a:ln w="9525">
            <a:solidFill>
              <a:schemeClr val="tx1"/>
            </a:solidFill>
            <a:round/>
            <a:headEnd/>
            <a:tailEnd/>
          </a:ln>
          <a:effectLst/>
        </p:spPr>
        <p:txBody>
          <a:bodyPr wrap="none" anchor="ctr">
            <a:prstTxWarp prst="textNoShape">
              <a:avLst/>
            </a:prstTxWarp>
          </a:bodyPr>
          <a:lstStyle/>
          <a:p>
            <a:endParaRPr lang="en-US"/>
          </a:p>
        </p:txBody>
      </p:sp>
      <p:sp>
        <p:nvSpPr>
          <p:cNvPr id="973835" name="Rectangle 11"/>
          <p:cNvSpPr>
            <a:spLocks noChangeArrowheads="1"/>
          </p:cNvSpPr>
          <p:nvPr/>
        </p:nvSpPr>
        <p:spPr bwMode="auto">
          <a:xfrm>
            <a:off x="1900238" y="4797426"/>
            <a:ext cx="74612"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36" name="Rectangle 12"/>
          <p:cNvSpPr>
            <a:spLocks noChangeArrowheads="1"/>
          </p:cNvSpPr>
          <p:nvPr/>
        </p:nvSpPr>
        <p:spPr bwMode="auto">
          <a:xfrm>
            <a:off x="4962526" y="773113"/>
            <a:ext cx="74613" cy="74612"/>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37" name="Rectangle 13"/>
          <p:cNvSpPr>
            <a:spLocks noChangeArrowheads="1"/>
          </p:cNvSpPr>
          <p:nvPr/>
        </p:nvSpPr>
        <p:spPr bwMode="auto">
          <a:xfrm>
            <a:off x="5305426" y="1198563"/>
            <a:ext cx="74613" cy="74612"/>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38" name="Rectangle 14"/>
          <p:cNvSpPr>
            <a:spLocks noChangeArrowheads="1"/>
          </p:cNvSpPr>
          <p:nvPr/>
        </p:nvSpPr>
        <p:spPr bwMode="auto">
          <a:xfrm>
            <a:off x="4910138" y="1651001"/>
            <a:ext cx="74612"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39" name="Rectangle 15"/>
          <p:cNvSpPr>
            <a:spLocks noChangeArrowheads="1"/>
          </p:cNvSpPr>
          <p:nvPr/>
        </p:nvSpPr>
        <p:spPr bwMode="auto">
          <a:xfrm>
            <a:off x="4852988" y="2838451"/>
            <a:ext cx="74612"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0" name="Rectangle 16"/>
          <p:cNvSpPr>
            <a:spLocks noChangeArrowheads="1"/>
          </p:cNvSpPr>
          <p:nvPr/>
        </p:nvSpPr>
        <p:spPr bwMode="auto">
          <a:xfrm>
            <a:off x="6477001" y="3276601"/>
            <a:ext cx="74613"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1" name="Rectangle 17"/>
          <p:cNvSpPr>
            <a:spLocks noChangeArrowheads="1"/>
          </p:cNvSpPr>
          <p:nvPr/>
        </p:nvSpPr>
        <p:spPr bwMode="auto">
          <a:xfrm>
            <a:off x="5992813" y="4044951"/>
            <a:ext cx="74612"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2" name="Rectangle 18"/>
          <p:cNvSpPr>
            <a:spLocks noChangeArrowheads="1"/>
          </p:cNvSpPr>
          <p:nvPr/>
        </p:nvSpPr>
        <p:spPr bwMode="auto">
          <a:xfrm>
            <a:off x="7543801" y="4391026"/>
            <a:ext cx="74613" cy="74613"/>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3" name="Rectangle 19"/>
          <p:cNvSpPr>
            <a:spLocks noChangeArrowheads="1"/>
          </p:cNvSpPr>
          <p:nvPr/>
        </p:nvSpPr>
        <p:spPr bwMode="auto">
          <a:xfrm>
            <a:off x="8020051" y="4913313"/>
            <a:ext cx="74613" cy="74612"/>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4" name="Rectangle 20"/>
          <p:cNvSpPr>
            <a:spLocks noChangeArrowheads="1"/>
          </p:cNvSpPr>
          <p:nvPr/>
        </p:nvSpPr>
        <p:spPr bwMode="auto">
          <a:xfrm>
            <a:off x="8388351" y="2970213"/>
            <a:ext cx="74613" cy="74612"/>
          </a:xfrm>
          <a:prstGeom prst="rect">
            <a:avLst/>
          </a:prstGeom>
          <a:solidFill>
            <a:srgbClr val="FF0000"/>
          </a:solidFill>
          <a:ln w="9525">
            <a:solidFill>
              <a:schemeClr val="tx1"/>
            </a:solidFill>
            <a:miter lim="800000"/>
            <a:headEnd/>
            <a:tailEnd/>
          </a:ln>
          <a:effectLst/>
        </p:spPr>
        <p:txBody>
          <a:bodyPr wrap="none" anchor="ctr">
            <a:prstTxWarp prst="textNoShape">
              <a:avLst/>
            </a:prstTxWarp>
          </a:bodyPr>
          <a:lstStyle/>
          <a:p>
            <a:pPr algn="ctr"/>
            <a:endParaRPr lang="en-US">
              <a:solidFill>
                <a:srgbClr val="FF0000"/>
              </a:solidFill>
              <a:latin typeface="Times New Roman" charset="0"/>
            </a:endParaRPr>
          </a:p>
        </p:txBody>
      </p:sp>
      <p:sp>
        <p:nvSpPr>
          <p:cNvPr id="973845" name="Text Box 21"/>
          <p:cNvSpPr txBox="1">
            <a:spLocks noChangeArrowheads="1"/>
          </p:cNvSpPr>
          <p:nvPr/>
        </p:nvSpPr>
        <p:spPr bwMode="auto">
          <a:xfrm>
            <a:off x="2514600" y="1600201"/>
            <a:ext cx="2057400" cy="646331"/>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solidFill>
                  <a:srgbClr val="FF0000"/>
                </a:solidFill>
                <a:latin typeface="Times New Roman" charset="0"/>
              </a:rPr>
              <a:t>Latent concept vector space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04563-345D-4B24-E5E4-E394465D645C}"/>
              </a:ext>
            </a:extLst>
          </p:cNvPr>
          <p:cNvSpPr>
            <a:spLocks noGrp="1"/>
          </p:cNvSpPr>
          <p:nvPr>
            <p:ph type="title"/>
          </p:nvPr>
        </p:nvSpPr>
        <p:spPr/>
        <p:txBody>
          <a:bodyPr>
            <a:normAutofit/>
          </a:bodyPr>
          <a:lstStyle/>
          <a:p>
            <a:r>
              <a:rPr lang="en-US" dirty="0"/>
              <a:t>Approximate Nearest Neighbors (ANN)</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F54912A-71EE-01B4-B766-2844F5168D65}"/>
                  </a:ext>
                </a:extLst>
              </p:cNvPr>
              <p:cNvSpPr>
                <a:spLocks noGrp="1"/>
              </p:cNvSpPr>
              <p:nvPr>
                <p:ph sz="half" idx="1"/>
              </p:nvPr>
            </p:nvSpPr>
            <p:spPr>
              <a:xfrm>
                <a:off x="838200" y="1825625"/>
                <a:ext cx="4851400" cy="4351338"/>
              </a:xfrm>
            </p:spPr>
            <p:txBody>
              <a:bodyPr>
                <a:normAutofit/>
              </a:bodyPr>
              <a:lstStyle/>
              <a:p>
                <a:r>
                  <a:rPr lang="en-US" dirty="0"/>
                  <a:t>Indexing time: </a:t>
                </a:r>
              </a:p>
              <a:p>
                <a:pPr lvl="1"/>
                <a:r>
                  <a:rPr lang="en-US" dirty="0"/>
                  <a:t>Input: Embedding </a:t>
                </a:r>
                <a14:m>
                  <m:oMath xmlns:m="http://schemas.openxmlformats.org/officeDocument/2006/math">
                    <m:r>
                      <a:rPr lang="en-US" b="0" i="1" smtClean="0">
                        <a:latin typeface="Cambria Math" panose="02040503050406030204" pitchFamily="18" charset="0"/>
                      </a:rPr>
                      <m:t>𝑀</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𝐾</m:t>
                        </m:r>
                      </m:sup>
                    </m:sSup>
                  </m:oMath>
                </a14:m>
                <a:endParaRPr lang="en-US" dirty="0"/>
              </a:p>
              <a:p>
                <a:pPr lvl="1"/>
                <a:r>
                  <a:rPr lang="en-US" dirty="0"/>
                  <a:t>Output: Indexes</a:t>
                </a:r>
              </a:p>
              <a:p>
                <a:r>
                  <a:rPr lang="en-US" dirty="0"/>
                  <a:t>Query time:</a:t>
                </a:r>
              </a:p>
              <a:p>
                <a:pPr lvl="1"/>
                <a:r>
                  <a:rPr lang="en-US" dirty="0"/>
                  <a:t>Input: </a:t>
                </a:r>
              </a:p>
              <a:p>
                <a:pPr lvl="2"/>
                <a:r>
                  <a:rPr lang="en-US" dirty="0"/>
                  <a:t>Embedding, Indexes, query</a:t>
                </a:r>
              </a:p>
              <a:p>
                <a:pPr lvl="1"/>
                <a:r>
                  <a:rPr lang="en-US" dirty="0"/>
                  <a:t>Query: </a:t>
                </a:r>
                <a14:m>
                  <m:oMath xmlns:m="http://schemas.openxmlformats.org/officeDocument/2006/math">
                    <m:r>
                      <a:rPr lang="en-US" b="0" i="1" smtClean="0">
                        <a:latin typeface="Cambria Math" panose="02040503050406030204" pitchFamily="18" charset="0"/>
                      </a:rPr>
                      <m:t>𝑞</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𝐾</m:t>
                        </m:r>
                      </m:sup>
                    </m:sSup>
                  </m:oMath>
                </a14:m>
                <a:endParaRPr lang="en-US" dirty="0"/>
              </a:p>
              <a:p>
                <a:pPr lvl="1"/>
                <a:r>
                  <a:rPr lang="en-US" dirty="0"/>
                  <a:t>Output: candidates, </a:t>
                </a:r>
                <a14:m>
                  <m:oMath xmlns:m="http://schemas.openxmlformats.org/officeDocument/2006/math">
                    <m:r>
                      <a:rPr lang="en-US" i="1" dirty="0"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𝐾</m:t>
                        </m:r>
                      </m:sup>
                    </m:sSup>
                  </m:oMath>
                </a14:m>
                <a:endParaRPr lang="en-US" b="0" dirty="0">
                  <a:ea typeface="Cambria Math" panose="02040503050406030204" pitchFamily="18" charset="0"/>
                </a:endParaRPr>
              </a:p>
              <a:p>
                <a:pPr lvl="2"/>
                <a:r>
                  <a:rPr lang="en-US" dirty="0"/>
                  <a:t>where </a:t>
                </a:r>
                <a14:m>
                  <m:oMath xmlns:m="http://schemas.openxmlformats.org/officeDocument/2006/math">
                    <m:r>
                      <a:rPr lang="en-US" i="1" dirty="0" smtClean="0">
                        <a:latin typeface="Cambria Math" panose="02040503050406030204" pitchFamily="18" charset="0"/>
                      </a:rPr>
                      <m:t>𝑐</m:t>
                    </m:r>
                  </m:oMath>
                </a14:m>
                <a:r>
                  <a:rPr lang="en-US" dirty="0"/>
                  <a:t> is near </a:t>
                </a:r>
                <a14:m>
                  <m:oMath xmlns:m="http://schemas.openxmlformats.org/officeDocument/2006/math">
                    <m:r>
                      <a:rPr lang="en-US" i="1" dirty="0" smtClean="0">
                        <a:latin typeface="Cambria Math" panose="02040503050406030204" pitchFamily="18" charset="0"/>
                      </a:rPr>
                      <m:t>𝑞</m:t>
                    </m:r>
                  </m:oMath>
                </a14:m>
                <a:endParaRPr lang="en-US" dirty="0"/>
              </a:p>
              <a:p>
                <a:pPr lvl="2"/>
                <a:r>
                  <a:rPr lang="en-US" dirty="0"/>
                  <a:t>sorted by </a:t>
                </a:r>
                <a14:m>
                  <m:oMath xmlns:m="http://schemas.openxmlformats.org/officeDocument/2006/math">
                    <m:r>
                      <a:rPr lang="en-US" i="1" dirty="0" smtClean="0">
                        <a:latin typeface="Cambria Math" panose="02040503050406030204" pitchFamily="18" charset="0"/>
                      </a:rPr>
                      <m:t>𝑠𝑖𝑚</m:t>
                    </m:r>
                    <m:r>
                      <a:rPr lang="en-US" i="1" dirty="0" smtClean="0">
                        <a:latin typeface="Cambria Math" panose="02040503050406030204" pitchFamily="18" charset="0"/>
                      </a:rPr>
                      <m:t>(</m:t>
                    </m:r>
                    <m:r>
                      <a:rPr lang="en-US" i="1" dirty="0" err="1" smtClean="0">
                        <a:latin typeface="Cambria Math" panose="02040503050406030204" pitchFamily="18" charset="0"/>
                      </a:rPr>
                      <m:t>𝑞</m:t>
                    </m:r>
                    <m:r>
                      <a:rPr lang="en-US" i="1" dirty="0" err="1" smtClean="0">
                        <a:latin typeface="Cambria Math" panose="02040503050406030204" pitchFamily="18" charset="0"/>
                      </a:rPr>
                      <m:t>,</m:t>
                    </m:r>
                    <m:r>
                      <a:rPr lang="en-US" i="1" dirty="0" err="1" smtClean="0">
                        <a:latin typeface="Cambria Math" panose="02040503050406030204" pitchFamily="18" charset="0"/>
                      </a:rPr>
                      <m:t>𝑐</m:t>
                    </m:r>
                    <m:r>
                      <a:rPr lang="en-US" i="1" dirty="0" smtClean="0">
                        <a:latin typeface="Cambria Math" panose="02040503050406030204" pitchFamily="18" charset="0"/>
                      </a:rPr>
                      <m:t>)</m:t>
                    </m:r>
                  </m:oMath>
                </a14:m>
                <a:endParaRPr lang="en-US" dirty="0"/>
              </a:p>
            </p:txBody>
          </p:sp>
        </mc:Choice>
        <mc:Fallback xmlns="">
          <p:sp>
            <p:nvSpPr>
              <p:cNvPr id="5" name="Content Placeholder 4">
                <a:extLst>
                  <a:ext uri="{FF2B5EF4-FFF2-40B4-BE49-F238E27FC236}">
                    <a16:creationId xmlns:a16="http://schemas.microsoft.com/office/drawing/2014/main" id="{DF54912A-71EE-01B4-B766-2844F5168D65}"/>
                  </a:ext>
                </a:extLst>
              </p:cNvPr>
              <p:cNvSpPr>
                <a:spLocks noGrp="1" noRot="1" noChangeAspect="1" noMove="1" noResize="1" noEditPoints="1" noAdjustHandles="1" noChangeArrowheads="1" noChangeShapeType="1" noTextEdit="1"/>
              </p:cNvSpPr>
              <p:nvPr>
                <p:ph sz="half" idx="1"/>
              </p:nvPr>
            </p:nvSpPr>
            <p:spPr>
              <a:xfrm>
                <a:off x="838200" y="1825625"/>
                <a:ext cx="4851400" cy="4351338"/>
              </a:xfrm>
              <a:blipFill>
                <a:blip r:embed="rId2"/>
                <a:stretch>
                  <a:fillRect l="-2356" t="-232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31548CE0-02AC-0EEC-409A-ABC5154CE907}"/>
              </a:ext>
            </a:extLst>
          </p:cNvPr>
          <p:cNvSpPr txBox="1"/>
          <p:nvPr/>
        </p:nvSpPr>
        <p:spPr>
          <a:xfrm>
            <a:off x="5689600" y="3722888"/>
            <a:ext cx="6693780" cy="338554"/>
          </a:xfrm>
          <a:prstGeom prst="rect">
            <a:avLst/>
          </a:prstGeom>
          <a:noFill/>
        </p:spPr>
        <p:txBody>
          <a:bodyPr wrap="square">
            <a:spAutoFit/>
          </a:bodyPr>
          <a:lstStyle/>
          <a:p>
            <a:r>
              <a:rPr lang="en-US" sz="1600" dirty="0">
                <a:hlinkClick r:id="rId3"/>
              </a:rPr>
              <a:t>https://radimrehurek.com/gensim/auto_examples/tutorials/run_annoy.html</a:t>
            </a:r>
            <a:r>
              <a:rPr lang="en-US" sz="1600" dirty="0"/>
              <a:t> </a:t>
            </a:r>
          </a:p>
        </p:txBody>
      </p:sp>
      <p:pic>
        <p:nvPicPr>
          <p:cNvPr id="14" name="Content Placeholder 13" descr="A screenshot of a computer code&#10;&#10;Description automatically generated with low confidence">
            <a:extLst>
              <a:ext uri="{FF2B5EF4-FFF2-40B4-BE49-F238E27FC236}">
                <a16:creationId xmlns:a16="http://schemas.microsoft.com/office/drawing/2014/main" id="{7C5459CF-6187-1AFE-FD92-88ECC9CD0C8F}"/>
              </a:ext>
            </a:extLst>
          </p:cNvPr>
          <p:cNvPicPr>
            <a:picLocks noGrp="1" noChangeAspect="1"/>
          </p:cNvPicPr>
          <p:nvPr>
            <p:ph sz="half" idx="2"/>
          </p:nvPr>
        </p:nvPicPr>
        <p:blipFill>
          <a:blip r:embed="rId4"/>
          <a:stretch>
            <a:fillRect/>
          </a:stretch>
        </p:blipFill>
        <p:spPr>
          <a:xfrm>
            <a:off x="5619540" y="1418919"/>
            <a:ext cx="6614875" cy="2293550"/>
          </a:xfrm>
        </p:spPr>
      </p:pic>
      <p:pic>
        <p:nvPicPr>
          <p:cNvPr id="11266" name="Picture 2" descr="Annoy example">
            <a:extLst>
              <a:ext uri="{FF2B5EF4-FFF2-40B4-BE49-F238E27FC236}">
                <a16:creationId xmlns:a16="http://schemas.microsoft.com/office/drawing/2014/main" id="{4A6B5836-B68F-4D9D-39AC-0F172A824B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4229" y="4020246"/>
            <a:ext cx="2952748" cy="29527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6C1E77-6309-577E-FEE9-8D225618FC21}"/>
              </a:ext>
            </a:extLst>
          </p:cNvPr>
          <p:cNvSpPr txBox="1"/>
          <p:nvPr/>
        </p:nvSpPr>
        <p:spPr>
          <a:xfrm>
            <a:off x="8727368" y="6006019"/>
            <a:ext cx="6118224" cy="338554"/>
          </a:xfrm>
          <a:prstGeom prst="rect">
            <a:avLst/>
          </a:prstGeom>
          <a:noFill/>
        </p:spPr>
        <p:txBody>
          <a:bodyPr wrap="square">
            <a:spAutoFit/>
          </a:bodyPr>
          <a:lstStyle/>
          <a:p>
            <a:r>
              <a:rPr lang="en-US" sz="1600" dirty="0">
                <a:hlinkClick r:id="rId6"/>
              </a:rPr>
              <a:t>https://pypi.org/project/annoy/</a:t>
            </a:r>
            <a:r>
              <a:rPr lang="en-US" sz="1600" dirty="0"/>
              <a:t> </a:t>
            </a:r>
          </a:p>
        </p:txBody>
      </p:sp>
    </p:spTree>
    <p:extLst>
      <p:ext uri="{BB962C8B-B14F-4D97-AF65-F5344CB8AC3E}">
        <p14:creationId xmlns:p14="http://schemas.microsoft.com/office/powerpoint/2010/main" val="40903457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Formula for Survey Papers</a:t>
            </a:r>
            <a:br>
              <a:rPr lang="en-US" dirty="0"/>
            </a:br>
            <a:r>
              <a:rPr lang="en-US" sz="3200" dirty="0"/>
              <a:t>(Start thinking about your final project)</a:t>
            </a:r>
            <a:endParaRPr lang="en-US" dirty="0"/>
          </a:p>
        </p:txBody>
      </p:sp>
      <p:sp>
        <p:nvSpPr>
          <p:cNvPr id="3" name="Content Placeholder 2"/>
          <p:cNvSpPr>
            <a:spLocks noGrp="1"/>
          </p:cNvSpPr>
          <p:nvPr>
            <p:ph idx="1"/>
          </p:nvPr>
        </p:nvSpPr>
        <p:spPr/>
        <p:txBody>
          <a:bodyPr/>
          <a:lstStyle/>
          <a:p>
            <a:pPr>
              <a:buFont typeface="Wingdings" charset="2"/>
              <a:buChar char="ü"/>
            </a:pPr>
            <a:r>
              <a:rPr lang="en-US" dirty="0">
                <a:solidFill>
                  <a:schemeClr val="bg1">
                    <a:lumMod val="75000"/>
                  </a:schemeClr>
                </a:solidFill>
              </a:rPr>
              <a:t>Summarize main points of paper</a:t>
            </a:r>
          </a:p>
          <a:p>
            <a:r>
              <a:rPr lang="en-US" dirty="0"/>
              <a:t>Call out</a:t>
            </a:r>
          </a:p>
          <a:p>
            <a:pPr lvl="1">
              <a:buFont typeface="Wingdings" charset="2"/>
              <a:buChar char="Ø"/>
            </a:pPr>
            <a:r>
              <a:rPr lang="en-US" dirty="0"/>
              <a:t>some highlights of subsequent literature</a:t>
            </a:r>
          </a:p>
          <a:p>
            <a:pPr lvl="1"/>
            <a:r>
              <a:rPr lang="en-US" dirty="0"/>
              <a:t>suggestions for future work</a:t>
            </a:r>
          </a:p>
          <a:p>
            <a:endParaRPr lang="en-US" dirty="0"/>
          </a:p>
        </p:txBody>
      </p:sp>
      <p:sp>
        <p:nvSpPr>
          <p:cNvPr id="4" name="Date Placeholder 3"/>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7925737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EAC7-E012-752A-217B-85CFDE55C87E}"/>
              </a:ext>
            </a:extLst>
          </p:cNvPr>
          <p:cNvSpPr>
            <a:spLocks noGrp="1"/>
          </p:cNvSpPr>
          <p:nvPr>
            <p:ph type="title"/>
          </p:nvPr>
        </p:nvSpPr>
        <p:spPr/>
        <p:txBody>
          <a:bodyPr>
            <a:normAutofit fontScale="90000"/>
          </a:bodyPr>
          <a:lstStyle/>
          <a:p>
            <a:r>
              <a:rPr lang="en-US" dirty="0"/>
              <a:t>Shameless Plug</a:t>
            </a:r>
            <a:br>
              <a:rPr lang="en-US" dirty="0"/>
            </a:br>
            <a:r>
              <a:rPr lang="en-US" sz="4000" dirty="0">
                <a:hlinkClick r:id="rId2"/>
              </a:rPr>
              <a:t>https://www.semanticscholar.org/product/api/gallery</a:t>
            </a:r>
            <a:r>
              <a:rPr lang="en-US" sz="4000" dirty="0"/>
              <a:t> </a:t>
            </a:r>
            <a:endParaRPr lang="en-US" dirty="0"/>
          </a:p>
        </p:txBody>
      </p:sp>
      <p:pic>
        <p:nvPicPr>
          <p:cNvPr id="8" name="Content Placeholder 7" descr="A screenshot of a website&#10;&#10;Description automatically generated">
            <a:extLst>
              <a:ext uri="{FF2B5EF4-FFF2-40B4-BE49-F238E27FC236}">
                <a16:creationId xmlns:a16="http://schemas.microsoft.com/office/drawing/2014/main" id="{F0409F69-ACEB-13CD-347C-C92FE241633E}"/>
              </a:ext>
            </a:extLst>
          </p:cNvPr>
          <p:cNvPicPr>
            <a:picLocks noGrp="1" noChangeAspect="1"/>
          </p:cNvPicPr>
          <p:nvPr>
            <p:ph idx="1"/>
          </p:nvPr>
        </p:nvPicPr>
        <p:blipFill>
          <a:blip r:embed="rId3"/>
          <a:stretch>
            <a:fillRect/>
          </a:stretch>
        </p:blipFill>
        <p:spPr>
          <a:xfrm>
            <a:off x="1885622" y="1690688"/>
            <a:ext cx="6191578" cy="7263750"/>
          </a:xfrm>
        </p:spPr>
      </p:pic>
      <p:sp>
        <p:nvSpPr>
          <p:cNvPr id="4" name="Date Placeholder 3">
            <a:extLst>
              <a:ext uri="{FF2B5EF4-FFF2-40B4-BE49-F238E27FC236}">
                <a16:creationId xmlns:a16="http://schemas.microsoft.com/office/drawing/2014/main" id="{1A3DE686-4D35-5549-7121-E56D37A4E4CD}"/>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695BC9B1-E2BB-B155-1D68-46FD7AA77DF2}"/>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089E0050-F439-2F46-9752-0F02806B7DB4}"/>
              </a:ext>
            </a:extLst>
          </p:cNvPr>
          <p:cNvSpPr>
            <a:spLocks noGrp="1"/>
          </p:cNvSpPr>
          <p:nvPr>
            <p:ph type="sldNum" sz="quarter" idx="12"/>
          </p:nvPr>
        </p:nvSpPr>
        <p:spPr/>
        <p:txBody>
          <a:bodyPr/>
          <a:lstStyle/>
          <a:p>
            <a:fld id="{968D9EE9-F5CC-E840-B721-2FE4EA623452}" type="slidenum">
              <a:rPr lang="en-US" smtClean="0"/>
              <a:t>56</a:t>
            </a:fld>
            <a:endParaRPr lang="en-US"/>
          </a:p>
        </p:txBody>
      </p:sp>
    </p:spTree>
    <p:extLst>
      <p:ext uri="{BB962C8B-B14F-4D97-AF65-F5344CB8AC3E}">
        <p14:creationId xmlns:p14="http://schemas.microsoft.com/office/powerpoint/2010/main" val="19938311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47" y="1128368"/>
            <a:ext cx="4128941" cy="4282289"/>
          </a:xfrm>
        </p:spPr>
        <p:txBody>
          <a:bodyPr>
            <a:normAutofit/>
          </a:bodyPr>
          <a:lstStyle/>
          <a:p>
            <a:r>
              <a:rPr lang="en-US" sz="4000" dirty="0"/>
              <a:t>Using </a:t>
            </a:r>
            <a:br>
              <a:rPr lang="en-US" sz="4000" dirty="0"/>
            </a:br>
            <a:r>
              <a:rPr lang="en-US" sz="4000" dirty="0"/>
              <a:t>Google Scholar</a:t>
            </a:r>
            <a:br>
              <a:rPr lang="en-US" sz="4000" dirty="0"/>
            </a:br>
            <a:r>
              <a:rPr lang="en-US" sz="4000"/>
              <a:t>to find</a:t>
            </a:r>
            <a:br>
              <a:rPr lang="en-US" sz="4000"/>
            </a:br>
            <a:r>
              <a:rPr lang="en-US" sz="4000"/>
              <a:t>subsequent </a:t>
            </a:r>
            <a:r>
              <a:rPr lang="en-US" sz="4000" dirty="0"/>
              <a:t>work</a:t>
            </a:r>
            <a:br>
              <a:rPr lang="en-US" sz="4000" dirty="0"/>
            </a:br>
            <a:r>
              <a:rPr lang="en-US" sz="4000" dirty="0"/>
              <a:t>to call out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37579" y="100519"/>
            <a:ext cx="6163910" cy="6337988"/>
          </a:xfrm>
        </p:spPr>
      </p:pic>
      <p:sp>
        <p:nvSpPr>
          <p:cNvPr id="5" name="Rectangular Callout 4"/>
          <p:cNvSpPr/>
          <p:nvPr/>
        </p:nvSpPr>
        <p:spPr>
          <a:xfrm>
            <a:off x="4373188" y="1430539"/>
            <a:ext cx="1404593" cy="612648"/>
          </a:xfrm>
          <a:prstGeom prst="wedgeRectCallout">
            <a:avLst>
              <a:gd name="adj1" fmla="val 134201"/>
              <a:gd name="adj2" fmla="val 22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Text Classification</a:t>
            </a:r>
          </a:p>
        </p:txBody>
      </p:sp>
      <p:sp>
        <p:nvSpPr>
          <p:cNvPr id="6" name="Rectangular Callout 5"/>
          <p:cNvSpPr/>
          <p:nvPr/>
        </p:nvSpPr>
        <p:spPr>
          <a:xfrm>
            <a:off x="4323383" y="2387501"/>
            <a:ext cx="1404593" cy="612648"/>
          </a:xfrm>
          <a:prstGeom prst="wedgeRectCallout">
            <a:avLst>
              <a:gd name="adj1" fmla="val 134201"/>
              <a:gd name="adj2" fmla="val 22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LSA</a:t>
            </a:r>
            <a:endParaRPr lang="en-US" dirty="0"/>
          </a:p>
        </p:txBody>
      </p:sp>
      <p:sp>
        <p:nvSpPr>
          <p:cNvPr id="7" name="Rectangular Callout 6"/>
          <p:cNvSpPr/>
          <p:nvPr/>
        </p:nvSpPr>
        <p:spPr>
          <a:xfrm>
            <a:off x="4313390" y="3650787"/>
            <a:ext cx="1404593" cy="612648"/>
          </a:xfrm>
          <a:prstGeom prst="wedgeRectCallout">
            <a:avLst>
              <a:gd name="adj1" fmla="val 134201"/>
              <a:gd name="adj2" fmla="val 22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Sentiment</a:t>
            </a:r>
            <a:endParaRPr lang="en-US" dirty="0"/>
          </a:p>
        </p:txBody>
      </p:sp>
      <p:sp>
        <p:nvSpPr>
          <p:cNvPr id="8" name="Rectangular Callout 7"/>
          <p:cNvSpPr/>
          <p:nvPr/>
        </p:nvSpPr>
        <p:spPr>
          <a:xfrm>
            <a:off x="4313389" y="3650787"/>
            <a:ext cx="1404593" cy="612648"/>
          </a:xfrm>
          <a:prstGeom prst="wedgeRectCallout">
            <a:avLst>
              <a:gd name="adj1" fmla="val 142255"/>
              <a:gd name="adj2" fmla="val 1086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Sentiment</a:t>
            </a:r>
            <a:endParaRPr lang="en-US" dirty="0"/>
          </a:p>
        </p:txBody>
      </p:sp>
      <p:sp>
        <p:nvSpPr>
          <p:cNvPr id="9" name="Rectangular Callout 8"/>
          <p:cNvSpPr/>
          <p:nvPr/>
        </p:nvSpPr>
        <p:spPr>
          <a:xfrm>
            <a:off x="4355184" y="5563187"/>
            <a:ext cx="1404593" cy="612648"/>
          </a:xfrm>
          <a:prstGeom prst="wedgeRectCallout">
            <a:avLst>
              <a:gd name="adj1" fmla="val 134201"/>
              <a:gd name="adj2" fmla="val 22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Lexicography</a:t>
            </a:r>
          </a:p>
        </p:txBody>
      </p:sp>
      <p:sp>
        <p:nvSpPr>
          <p:cNvPr id="10" name="Date Placeholder 9"/>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738898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p:cNvSpPr>
            <a:spLocks noGrp="1"/>
          </p:cNvSpPr>
          <p:nvPr>
            <p:ph type="dt" sz="half" idx="10"/>
          </p:nvPr>
        </p:nvSpPr>
        <p:spPr/>
        <p:txBody>
          <a:bodyPr/>
          <a:lstStyle/>
          <a:p>
            <a:r>
              <a:rPr lang="en-US"/>
              <a:t>9/15/17</a:t>
            </a:r>
          </a:p>
        </p:txBody>
      </p:sp>
      <mc:AlternateContent xmlns:mc="http://schemas.openxmlformats.org/markup-compatibility/2006" xmlns:a14="http://schemas.microsoft.com/office/drawing/2010/main">
        <mc:Choice Requires="a14">
          <p:sp>
            <p:nvSpPr>
              <p:cNvPr id="2" name="Title 1"/>
              <p:cNvSpPr>
                <a:spLocks noGrp="1"/>
              </p:cNvSpPr>
              <p:nvPr>
                <p:ph type="title" idx="4294967295"/>
              </p:nvPr>
            </p:nvSpPr>
            <p:spPr>
              <a:xfrm>
                <a:off x="317500" y="114301"/>
                <a:ext cx="6527800" cy="1576388"/>
              </a:xfrm>
            </p:spPr>
            <p:txBody>
              <a:bodyPr>
                <a:noAutofit/>
              </a:bodyPr>
              <a:lstStyle/>
              <a:p>
                <a:r>
                  <a:rPr lang="en-US" sz="4000" dirty="0"/>
                  <a:t>Levy &amp; Goldberg (NIPS-2014)</a:t>
                </a:r>
                <a:br>
                  <a:rPr lang="en-US" sz="4000" dirty="0"/>
                </a:br>
                <a:r>
                  <a:rPr lang="en-US" sz="2800" dirty="0"/>
                  <a:t>Word2Vec ≈ PMI (Pointwise Mutual Info)</a:t>
                </a:r>
                <a:br>
                  <a:rPr lang="en-US" sz="2800" dirty="0"/>
                </a:br>
                <a:r>
                  <a:rPr lang="en-US" sz="2800" dirty="0"/>
                  <a:t> </a:t>
                </a:r>
                <a14:m>
                  <m:oMath xmlns:m="http://schemas.openxmlformats.org/officeDocument/2006/math">
                    <m:r>
                      <a:rPr lang="en-US" sz="2400" i="1">
                        <a:latin typeface="Cambria Math" charset="0"/>
                      </a:rPr>
                      <m:t>𝑠𝑖𝑚</m:t>
                    </m:r>
                    <m:d>
                      <m:dPr>
                        <m:ctrlPr>
                          <a:rPr lang="en-US" sz="2400" i="1">
                            <a:latin typeface="Cambria Math" panose="02040503050406030204" pitchFamily="18" charset="0"/>
                          </a:rPr>
                        </m:ctrlPr>
                      </m:dPr>
                      <m:e>
                        <m:r>
                          <a:rPr lang="en-US" sz="2400" i="1">
                            <a:latin typeface="Cambria Math" charset="0"/>
                          </a:rPr>
                          <m:t>𝑥</m:t>
                        </m:r>
                        <m:r>
                          <a:rPr lang="en-US" sz="2400" i="1">
                            <a:latin typeface="Cambria Math" charset="0"/>
                          </a:rPr>
                          <m:t>,</m:t>
                        </m:r>
                        <m:r>
                          <a:rPr lang="en-US" sz="2400" i="1">
                            <a:latin typeface="Cambria Math" charset="0"/>
                          </a:rPr>
                          <m:t>𝑦</m:t>
                        </m:r>
                      </m:e>
                    </m:d>
                    <m:r>
                      <a:rPr lang="en-US" sz="2400" i="1">
                        <a:latin typeface="Cambria Math" charset="0"/>
                      </a:rPr>
                      <m:t>=</m:t>
                    </m:r>
                    <m:func>
                      <m:funcPr>
                        <m:ctrlPr>
                          <a:rPr lang="en-US" sz="2400" i="1">
                            <a:latin typeface="Cambria Math" panose="02040503050406030204" pitchFamily="18" charset="0"/>
                          </a:rPr>
                        </m:ctrlPr>
                      </m:funcPr>
                      <m:fName>
                        <m:r>
                          <m:rPr>
                            <m:sty m:val="p"/>
                          </m:rPr>
                          <a:rPr lang="en-US" sz="2400">
                            <a:latin typeface="Cambria Math" charset="0"/>
                          </a:rPr>
                          <m:t>cos</m:t>
                        </m:r>
                      </m:fName>
                      <m:e>
                        <m:d>
                          <m:dPr>
                            <m:ctrlPr>
                              <a:rPr lang="en-US" sz="2400" i="1">
                                <a:latin typeface="Cambria Math" panose="02040503050406030204" pitchFamily="18" charset="0"/>
                              </a:rPr>
                            </m:ctrlPr>
                          </m:dPr>
                          <m:e>
                            <m:r>
                              <a:rPr lang="en-US" sz="2400" i="1">
                                <a:latin typeface="Cambria Math" charset="0"/>
                              </a:rPr>
                              <m:t>𝑣𝑒𝑐</m:t>
                            </m:r>
                            <m:d>
                              <m:dPr>
                                <m:ctrlPr>
                                  <a:rPr lang="en-US" sz="2400" i="1">
                                    <a:latin typeface="Cambria Math" panose="02040503050406030204" pitchFamily="18" charset="0"/>
                                  </a:rPr>
                                </m:ctrlPr>
                              </m:dPr>
                              <m:e>
                                <m:r>
                                  <a:rPr lang="en-US" sz="2400" i="1">
                                    <a:latin typeface="Cambria Math" charset="0"/>
                                  </a:rPr>
                                  <m:t>𝑥</m:t>
                                </m:r>
                              </m:e>
                            </m:d>
                            <m:r>
                              <a:rPr lang="en-US" sz="2400" i="1">
                                <a:latin typeface="Cambria Math" charset="0"/>
                              </a:rPr>
                              <m:t>, </m:t>
                            </m:r>
                            <m:r>
                              <a:rPr lang="en-US" sz="2400" i="1">
                                <a:latin typeface="Cambria Math" charset="0"/>
                              </a:rPr>
                              <m:t>𝑣𝑒𝑐</m:t>
                            </m:r>
                            <m:d>
                              <m:dPr>
                                <m:ctrlPr>
                                  <a:rPr lang="en-US" sz="2400" i="1">
                                    <a:latin typeface="Cambria Math" panose="02040503050406030204" pitchFamily="18" charset="0"/>
                                  </a:rPr>
                                </m:ctrlPr>
                              </m:dPr>
                              <m:e>
                                <m:r>
                                  <a:rPr lang="en-US" sz="2400" i="1">
                                    <a:latin typeface="Cambria Math" charset="0"/>
                                  </a:rPr>
                                  <m:t>𝑦</m:t>
                                </m:r>
                              </m:e>
                            </m:d>
                          </m:e>
                        </m:d>
                      </m:e>
                    </m:func>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𝑃𝑀𝐼</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𝑥</m:t>
                    </m:r>
                    <m:r>
                      <a:rPr lang="en-US" sz="2400" i="1">
                        <a:latin typeface="Cambria Math" charset="0"/>
                        <a:ea typeface="Cambria Math" charset="0"/>
                        <a:cs typeface="Cambria Math" charset="0"/>
                      </a:rPr>
                      <m:t>,</m:t>
                    </m:r>
                    <m:r>
                      <a:rPr lang="en-US" sz="2400" i="1">
                        <a:latin typeface="Cambria Math" charset="0"/>
                        <a:ea typeface="Cambria Math" charset="0"/>
                        <a:cs typeface="Cambria Math" charset="0"/>
                      </a:rPr>
                      <m:t>𝑦</m:t>
                    </m:r>
                    <m:r>
                      <a:rPr lang="en-US" sz="2400" i="1">
                        <a:latin typeface="Cambria Math" charset="0"/>
                        <a:ea typeface="Cambria Math" charset="0"/>
                        <a:cs typeface="Cambria Math" charset="0"/>
                      </a:rPr>
                      <m:t>) </m:t>
                    </m:r>
                  </m:oMath>
                </a14:m>
                <a:br>
                  <a:rPr lang="en-US" sz="2800" dirty="0"/>
                </a:b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idx="4294967295"/>
              </p:nvPr>
            </p:nvSpPr>
            <p:spPr>
              <a:xfrm>
                <a:off x="317500" y="114301"/>
                <a:ext cx="6527800" cy="1576388"/>
              </a:xfrm>
              <a:blipFill rotWithShape="0">
                <a:blip r:embed="rId2"/>
                <a:stretch>
                  <a:fillRect l="-3268" t="-17829"/>
                </a:stretch>
              </a:blipFill>
            </p:spPr>
            <p:txBody>
              <a:bodyPr/>
              <a:lstStyle/>
              <a:p>
                <a:r>
                  <a:rPr lang="en-US">
                    <a:noFill/>
                  </a:rPr>
                  <a:t> </a:t>
                </a:r>
              </a:p>
            </p:txBody>
          </p:sp>
        </mc:Fallback>
      </mc:AlternateContent>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51704" y="1581119"/>
            <a:ext cx="8115996" cy="5038311"/>
          </a:xfrm>
        </p:spPr>
      </p:pic>
      <p:pic>
        <p:nvPicPr>
          <p:cNvPr id="7" name="Picture 6"/>
          <p:cNvPicPr>
            <a:picLocks noChangeAspect="1"/>
          </p:cNvPicPr>
          <p:nvPr/>
        </p:nvPicPr>
        <p:blipFill rotWithShape="1">
          <a:blip r:embed="rId4"/>
          <a:srcRect b="10886"/>
          <a:stretch/>
        </p:blipFill>
        <p:spPr>
          <a:xfrm rot="5400000">
            <a:off x="6922187" y="2579892"/>
            <a:ext cx="7774383" cy="2614598"/>
          </a:xfrm>
          <a:prstGeom prst="rect">
            <a:avLst/>
          </a:prstGeom>
        </p:spPr>
      </p:pic>
      <p:sp>
        <p:nvSpPr>
          <p:cNvPr id="9" name="Rectangular Callout 8"/>
          <p:cNvSpPr/>
          <p:nvPr/>
        </p:nvSpPr>
        <p:spPr>
          <a:xfrm>
            <a:off x="6228457" y="2851936"/>
            <a:ext cx="2705494" cy="867266"/>
          </a:xfrm>
          <a:prstGeom prst="wedgeRectCallout">
            <a:avLst>
              <a:gd name="adj1" fmla="val -23842"/>
              <a:gd name="adj2" fmla="val 188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What happened </a:t>
            </a:r>
            <a:r>
              <a:rPr lang="en-US" sz="2800"/>
              <a:t>in 2014?</a:t>
            </a:r>
            <a:endParaRPr lang="en-US" sz="2800" dirty="0"/>
          </a:p>
        </p:txBody>
      </p:sp>
    </p:spTree>
    <p:extLst>
      <p:ext uri="{BB962C8B-B14F-4D97-AF65-F5344CB8AC3E}">
        <p14:creationId xmlns:p14="http://schemas.microsoft.com/office/powerpoint/2010/main" val="157433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Word2vec is popular (massively cited)</a:t>
            </a:r>
          </a:p>
        </p:txBody>
      </p:sp>
      <p:sp>
        <p:nvSpPr>
          <p:cNvPr id="3" name="Content Placeholder 2"/>
          <p:cNvSpPr>
            <a:spLocks noGrp="1"/>
          </p:cNvSpPr>
          <p:nvPr>
            <p:ph idx="1"/>
          </p:nvPr>
        </p:nvSpPr>
        <p:spPr/>
        <p:txBody>
          <a:bodyPr>
            <a:normAutofit/>
          </a:bodyPr>
          <a:lstStyle/>
          <a:p>
            <a:r>
              <a:rPr lang="en-US" dirty="0"/>
              <a:t>Word2vec is not first, last or best to discuss</a:t>
            </a:r>
          </a:p>
          <a:p>
            <a:pPr lvl="1"/>
            <a:r>
              <a:rPr lang="en-US" dirty="0"/>
              <a:t>Vector spaces, </a:t>
            </a:r>
            <a:r>
              <a:rPr lang="en-US" dirty="0" err="1"/>
              <a:t>embeddings</a:t>
            </a:r>
            <a:r>
              <a:rPr lang="en-US" dirty="0"/>
              <a:t>, analogies, similarity metrics, etc.</a:t>
            </a:r>
          </a:p>
          <a:p>
            <a:r>
              <a:rPr lang="en-US" dirty="0"/>
              <a:t>But word2vec is simple and accessible</a:t>
            </a:r>
          </a:p>
          <a:p>
            <a:pPr lvl="1"/>
            <a:r>
              <a:rPr lang="en-US" dirty="0"/>
              <a:t>Anyone can download the code and use it in their next paper.</a:t>
            </a:r>
          </a:p>
          <a:p>
            <a:pPr lvl="1"/>
            <a:r>
              <a:rPr lang="en-US" dirty="0"/>
              <a:t>Any many do (for better and for worse)</a:t>
            </a:r>
          </a:p>
          <a:p>
            <a:r>
              <a:rPr lang="en-US" dirty="0"/>
              <a:t>Available downloads</a:t>
            </a:r>
          </a:p>
          <a:p>
            <a:pPr lvl="1"/>
            <a:r>
              <a:rPr lang="en-US" dirty="0"/>
              <a:t>Pre-computed vectors (no training required)</a:t>
            </a:r>
          </a:p>
          <a:p>
            <a:pPr lvl="1"/>
            <a:r>
              <a:rPr lang="en-US" dirty="0"/>
              <a:t>Code for training your own vectors on your own corpora</a:t>
            </a:r>
          </a:p>
        </p:txBody>
      </p:sp>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70824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6FB10-5B93-85E4-5432-4FD1BBDEA57B}"/>
              </a:ext>
            </a:extLst>
          </p:cNvPr>
          <p:cNvSpPr>
            <a:spLocks noGrp="1"/>
          </p:cNvSpPr>
          <p:nvPr>
            <p:ph type="title"/>
          </p:nvPr>
        </p:nvSpPr>
        <p:spPr/>
        <p:txBody>
          <a:bodyPr/>
          <a:lstStyle/>
          <a:p>
            <a:r>
              <a:rPr lang="en-US" dirty="0"/>
              <a:t>Probability Theory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816C40-F83A-9D4B-E3A9-823DD02001CA}"/>
                  </a:ext>
                </a:extLst>
              </p:cNvPr>
              <p:cNvSpPr>
                <a:spLocks noGrp="1"/>
              </p:cNvSpPr>
              <p:nvPr>
                <p:ph sz="half" idx="1"/>
              </p:nvPr>
            </p:nvSpPr>
            <p:spPr/>
            <p:txBody>
              <a:bodyPr>
                <a:normAutofit fontScale="85000" lnSpcReduction="10000"/>
              </a:bodyPr>
              <a:lstStyle/>
              <a:p>
                <a:r>
                  <a:rPr lang="en-US" dirty="0"/>
                  <a:t>Urn Models</a:t>
                </a:r>
              </a:p>
              <a:p>
                <a:r>
                  <a:rPr lang="en-US" dirty="0"/>
                  <a:t>Events:</a:t>
                </a:r>
              </a:p>
              <a:p>
                <a:pPr lvl="1"/>
                <a:r>
                  <a:rPr lang="en-US" dirty="0"/>
                  <a:t>A corpus is a sample of a population</a:t>
                </a:r>
              </a:p>
              <a:p>
                <a:pPr lvl="1"/>
                <a:r>
                  <a:rPr lang="en-US" dirty="0"/>
                  <a:t>Picking the next word is like a coin toss</a:t>
                </a:r>
              </a:p>
              <a:p>
                <a:pPr lvl="1"/>
                <a:r>
                  <a:rPr lang="en-US" dirty="0"/>
                  <a:t>Let </a:t>
                </a:r>
                <a14:m>
                  <m:oMath xmlns:m="http://schemas.openxmlformats.org/officeDocument/2006/math">
                    <m:r>
                      <a:rPr lang="en-US" i="1" dirty="0" smtClean="0">
                        <a:latin typeface="Cambria Math" panose="02040503050406030204" pitchFamily="18" charset="0"/>
                      </a:rPr>
                      <m:t>𝑝</m:t>
                    </m:r>
                  </m:oMath>
                </a14:m>
                <a:r>
                  <a:rPr lang="en-US" dirty="0"/>
                  <a:t> be the probability of heads</a:t>
                </a:r>
              </a:p>
              <a:p>
                <a:pPr lvl="2"/>
                <a:r>
                  <a:rPr lang="en-US" dirty="0"/>
                  <a:t>The next word is “Kennedy”</a:t>
                </a:r>
              </a:p>
              <a:p>
                <a:pPr lvl="1"/>
                <a:r>
                  <a:rPr lang="en-US" dirty="0"/>
                  <a:t>Let </a:t>
                </a:r>
                <a14:m>
                  <m:oMath xmlns:m="http://schemas.openxmlformats.org/officeDocument/2006/math">
                    <m:r>
                      <a:rPr lang="en-US" i="1" dirty="0" smtClean="0">
                        <a:latin typeface="Cambria Math" panose="02040503050406030204" pitchFamily="18" charset="0"/>
                      </a:rPr>
                      <m:t>𝑞</m:t>
                    </m:r>
                  </m:oMath>
                </a14:m>
                <a:r>
                  <a:rPr lang="en-US" dirty="0"/>
                  <a:t> be the probability of tails</a:t>
                </a:r>
              </a:p>
              <a:p>
                <a:pPr lvl="2"/>
                <a:r>
                  <a:rPr lang="en-US" dirty="0"/>
                  <a:t>where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r>
                      <a:rPr lang="en-US" i="1" dirty="0" smtClean="0">
                        <a:latin typeface="Cambria Math" panose="02040503050406030204" pitchFamily="18" charset="0"/>
                      </a:rPr>
                      <m:t>𝑞</m:t>
                    </m:r>
                    <m:r>
                      <a:rPr lang="en-US" i="1" dirty="0" smtClean="0">
                        <a:latin typeface="Cambria Math" panose="02040503050406030204" pitchFamily="18" charset="0"/>
                      </a:rPr>
                      <m:t>=1</m:t>
                    </m:r>
                  </m:oMath>
                </a14:m>
                <a:endParaRPr lang="en-US" dirty="0"/>
              </a:p>
              <a:p>
                <a:pPr lvl="1"/>
                <a14:m>
                  <m:oMath xmlns:m="http://schemas.openxmlformats.org/officeDocument/2006/math">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𝑞</m:t>
                            </m:r>
                          </m:e>
                        </m:d>
                      </m:e>
                      <m:sup>
                        <m:r>
                          <a:rPr lang="en-US" b="0" i="1" smtClean="0">
                            <a:latin typeface="Cambria Math" panose="02040503050406030204" pitchFamily="18" charset="0"/>
                          </a:rPr>
                          <m:t>𝑛</m:t>
                        </m:r>
                      </m:sup>
                    </m:sSup>
                    <m:r>
                      <a:rPr lang="en-US" i="1" dirty="0" smtClean="0">
                        <a:latin typeface="Cambria Math" panose="02040503050406030204" pitchFamily="18" charset="0"/>
                      </a:rPr>
                      <m:t>=</m:t>
                    </m:r>
                    <m:nary>
                      <m:naryPr>
                        <m:chr m:val="∑"/>
                        <m:ctrlPr>
                          <a:rPr lang="en-US" i="1" dirty="0" smtClean="0">
                            <a:latin typeface="Cambria Math" panose="02040503050406030204" pitchFamily="18" charset="0"/>
                          </a:rPr>
                        </m:ctrlPr>
                      </m:naryPr>
                      <m:sub>
                        <m:r>
                          <m:rPr>
                            <m:brk m:alnAt="23"/>
                          </m:rPr>
                          <a:rPr lang="en-US" b="0" i="1" dirty="0" smtClean="0">
                            <a:latin typeface="Cambria Math" panose="02040503050406030204" pitchFamily="18" charset="0"/>
                          </a:rPr>
                          <m:t>𝑘</m:t>
                        </m:r>
                        <m:r>
                          <a:rPr lang="en-US" b="0" i="1" dirty="0" smtClean="0">
                            <a:latin typeface="Cambria Math" panose="02040503050406030204" pitchFamily="18" charset="0"/>
                          </a:rPr>
                          <m:t>=0</m:t>
                        </m:r>
                      </m:sub>
                      <m:sup>
                        <m:r>
                          <a:rPr lang="en-US" b="0" i="1" dirty="0" smtClean="0">
                            <a:latin typeface="Cambria Math" panose="02040503050406030204" pitchFamily="18" charset="0"/>
                          </a:rPr>
                          <m:t>𝑘</m:t>
                        </m:r>
                        <m:r>
                          <a:rPr lang="en-US" b="0" i="1" dirty="0" smtClean="0">
                            <a:latin typeface="Cambria Math" panose="02040503050406030204" pitchFamily="18" charset="0"/>
                          </a:rPr>
                          <m:t>=</m:t>
                        </m:r>
                        <m:r>
                          <a:rPr lang="en-US" b="0" i="1" dirty="0" smtClean="0">
                            <a:latin typeface="Cambria Math" panose="02040503050406030204" pitchFamily="18" charset="0"/>
                          </a:rPr>
                          <m:t>𝑛</m:t>
                        </m:r>
                      </m:sup>
                      <m:e>
                        <m:d>
                          <m:dPr>
                            <m:ctrlPr>
                              <a:rPr lang="en-US" i="1" dirty="0" smtClean="0">
                                <a:latin typeface="Cambria Math" panose="02040503050406030204" pitchFamily="18" charset="0"/>
                              </a:rPr>
                            </m:ctrlPr>
                          </m:dPr>
                          <m:e>
                            <m:m>
                              <m:mPr>
                                <m:mcs>
                                  <m:mc>
                                    <m:mcPr>
                                      <m:count m:val="1"/>
                                      <m:mcJc m:val="center"/>
                                    </m:mcPr>
                                  </m:mc>
                                </m:mcs>
                                <m:ctrlPr>
                                  <a:rPr lang="en-US" i="1" dirty="0" smtClean="0">
                                    <a:latin typeface="Cambria Math" panose="02040503050406030204" pitchFamily="18" charset="0"/>
                                  </a:rPr>
                                </m:ctrlPr>
                              </m:mPr>
                              <m:mr>
                                <m:e>
                                  <m:r>
                                    <m:rPr>
                                      <m:brk m:alnAt="7"/>
                                    </m:rPr>
                                    <a:rPr lang="en-US" b="0" i="1" dirty="0" smtClean="0">
                                      <a:latin typeface="Cambria Math" panose="02040503050406030204" pitchFamily="18" charset="0"/>
                                    </a:rPr>
                                    <m:t>𝑛</m:t>
                                  </m:r>
                                </m:e>
                              </m:mr>
                              <m:mr>
                                <m:e>
                                  <m:r>
                                    <a:rPr lang="en-US" b="0" i="1" dirty="0" smtClean="0">
                                      <a:latin typeface="Cambria Math" panose="02040503050406030204" pitchFamily="18" charset="0"/>
                                    </a:rPr>
                                    <m:t>𝑘</m:t>
                                  </m:r>
                                </m:e>
                              </m:mr>
                            </m:m>
                          </m:e>
                        </m:d>
                      </m:e>
                    </m:nary>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𝑝</m:t>
                        </m:r>
                      </m:e>
                      <m:sup>
                        <m:r>
                          <a:rPr lang="en-US" b="0" i="1" dirty="0" smtClean="0">
                            <a:latin typeface="Cambria Math" panose="02040503050406030204" pitchFamily="18" charset="0"/>
                          </a:rPr>
                          <m:t>𝑘</m:t>
                        </m:r>
                      </m:sup>
                    </m:sSup>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𝑞</m:t>
                        </m:r>
                      </m:e>
                      <m:sup>
                        <m:r>
                          <a:rPr lang="en-US" b="0" i="1" dirty="0" smtClean="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𝑘</m:t>
                        </m:r>
                      </m:sup>
                    </m:sSup>
                  </m:oMath>
                </a14:m>
                <a:endParaRPr lang="en-US" dirty="0"/>
              </a:p>
              <a:p>
                <a:r>
                  <a:rPr lang="en-US" dirty="0"/>
                  <a:t>Binomial is one of many models</a:t>
                </a:r>
              </a:p>
              <a:p>
                <a:pPr lvl="1"/>
                <a:r>
                  <a:rPr lang="en-US" dirty="0"/>
                  <a:t>Binomial is related to logistic regression</a:t>
                </a:r>
              </a:p>
              <a:p>
                <a:pPr lvl="1"/>
                <a:r>
                  <a:rPr lang="en-US" dirty="0"/>
                  <a:t>Multinomial is related to </a:t>
                </a:r>
                <a:r>
                  <a:rPr lang="en-US" dirty="0" err="1"/>
                  <a:t>softmax</a:t>
                </a:r>
                <a:endParaRPr lang="en-US" dirty="0"/>
              </a:p>
              <a:p>
                <a:pPr marL="914400" lvl="2" indent="0">
                  <a:buNone/>
                </a:pPr>
                <a:endParaRPr lang="en-US" dirty="0"/>
              </a:p>
            </p:txBody>
          </p:sp>
        </mc:Choice>
        <mc:Fallback xmlns="">
          <p:sp>
            <p:nvSpPr>
              <p:cNvPr id="3" name="Content Placeholder 2">
                <a:extLst>
                  <a:ext uri="{FF2B5EF4-FFF2-40B4-BE49-F238E27FC236}">
                    <a16:creationId xmlns:a16="http://schemas.microsoft.com/office/drawing/2014/main" id="{2B816C40-F83A-9D4B-E3A9-823DD02001CA}"/>
                  </a:ext>
                </a:extLst>
              </p:cNvPr>
              <p:cNvSpPr>
                <a:spLocks noGrp="1" noRot="1" noChangeAspect="1" noMove="1" noResize="1" noEditPoints="1" noAdjustHandles="1" noChangeArrowheads="1" noChangeShapeType="1" noTextEdit="1"/>
              </p:cNvSpPr>
              <p:nvPr>
                <p:ph sz="half" idx="1"/>
              </p:nvPr>
            </p:nvSpPr>
            <p:spPr>
              <a:blipFill>
                <a:blip r:embed="rId2"/>
                <a:stretch>
                  <a:fillRect l="-1711" t="-2616"/>
                </a:stretch>
              </a:blipFill>
            </p:spPr>
            <p:txBody>
              <a:bodyPr/>
              <a:lstStyle/>
              <a:p>
                <a:r>
                  <a:rPr lang="en-US">
                    <a:noFill/>
                  </a:rPr>
                  <a:t> </a:t>
                </a:r>
              </a:p>
            </p:txBody>
          </p:sp>
        </mc:Fallback>
      </mc:AlternateContent>
      <p:pic>
        <p:nvPicPr>
          <p:cNvPr id="9" name="Content Placeholder 8" descr="A screenshot of a web page&#10;&#10;Description automatically generated">
            <a:extLst>
              <a:ext uri="{FF2B5EF4-FFF2-40B4-BE49-F238E27FC236}">
                <a16:creationId xmlns:a16="http://schemas.microsoft.com/office/drawing/2014/main" id="{D6770221-F791-7C17-87D1-F3ACBDCA928E}"/>
              </a:ext>
            </a:extLst>
          </p:cNvPr>
          <p:cNvPicPr>
            <a:picLocks noGrp="1" noChangeAspect="1"/>
          </p:cNvPicPr>
          <p:nvPr>
            <p:ph sz="half" idx="2"/>
          </p:nvPr>
        </p:nvPicPr>
        <p:blipFill>
          <a:blip r:embed="rId3"/>
          <a:stretch>
            <a:fillRect/>
          </a:stretch>
        </p:blipFill>
        <p:spPr>
          <a:xfrm>
            <a:off x="5714169" y="1686161"/>
            <a:ext cx="6477831" cy="4670189"/>
          </a:xfrm>
        </p:spPr>
      </p:pic>
      <p:sp>
        <p:nvSpPr>
          <p:cNvPr id="5" name="Date Placeholder 4">
            <a:extLst>
              <a:ext uri="{FF2B5EF4-FFF2-40B4-BE49-F238E27FC236}">
                <a16:creationId xmlns:a16="http://schemas.microsoft.com/office/drawing/2014/main" id="{3A2AF549-A0F3-DE2A-E0F5-64525D44CF1A}"/>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3D480171-FD94-61ED-EFBA-EF775D75D395}"/>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3E3A888A-A003-D5D3-99AB-AABE463FC11D}"/>
              </a:ext>
            </a:extLst>
          </p:cNvPr>
          <p:cNvSpPr>
            <a:spLocks noGrp="1"/>
          </p:cNvSpPr>
          <p:nvPr>
            <p:ph type="sldNum" sz="quarter" idx="12"/>
          </p:nvPr>
        </p:nvSpPr>
        <p:spPr/>
        <p:txBody>
          <a:bodyPr/>
          <a:lstStyle/>
          <a:p>
            <a:fld id="{968D9EE9-F5CC-E840-B721-2FE4EA623452}" type="slidenum">
              <a:rPr lang="en-US" smtClean="0"/>
              <a:t>6</a:t>
            </a:fld>
            <a:endParaRPr lang="en-US"/>
          </a:p>
        </p:txBody>
      </p:sp>
    </p:spTree>
    <p:extLst>
      <p:ext uri="{BB962C8B-B14F-4D97-AF65-F5344CB8AC3E}">
        <p14:creationId xmlns:p14="http://schemas.microsoft.com/office/powerpoint/2010/main" val="546097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Word2vec is popular (massively cited)</a:t>
            </a:r>
          </a:p>
        </p:txBody>
      </p:sp>
      <p:sp>
        <p:nvSpPr>
          <p:cNvPr id="3" name="Content Placeholder 2"/>
          <p:cNvSpPr>
            <a:spLocks noGrp="1"/>
          </p:cNvSpPr>
          <p:nvPr>
            <p:ph idx="1"/>
          </p:nvPr>
        </p:nvSpPr>
        <p:spPr/>
        <p:txBody>
          <a:bodyPr>
            <a:normAutofit/>
          </a:bodyPr>
          <a:lstStyle/>
          <a:p>
            <a:r>
              <a:rPr lang="en-US" b="1" dirty="0">
                <a:solidFill>
                  <a:srgbClr val="FF0000"/>
                </a:solidFill>
              </a:rPr>
              <a:t>Word2vec</a:t>
            </a:r>
            <a:r>
              <a:rPr lang="en-US" dirty="0"/>
              <a:t> is not first, last or best to discuss</a:t>
            </a:r>
          </a:p>
          <a:p>
            <a:pPr lvl="1"/>
            <a:r>
              <a:rPr lang="en-US" dirty="0"/>
              <a:t>Vector spaces, </a:t>
            </a:r>
            <a:r>
              <a:rPr lang="en-US" dirty="0" err="1"/>
              <a:t>embeddings</a:t>
            </a:r>
            <a:r>
              <a:rPr lang="en-US" dirty="0"/>
              <a:t>, </a:t>
            </a:r>
            <a:r>
              <a:rPr lang="en-US" b="1" dirty="0">
                <a:solidFill>
                  <a:srgbClr val="FF0000"/>
                </a:solidFill>
              </a:rPr>
              <a:t>analogies</a:t>
            </a:r>
            <a:r>
              <a:rPr lang="en-US" dirty="0"/>
              <a:t>, similarity metrics, etc.</a:t>
            </a:r>
          </a:p>
          <a:p>
            <a:r>
              <a:rPr lang="en-US" dirty="0"/>
              <a:t>But word2vec is simple and accessible</a:t>
            </a:r>
          </a:p>
          <a:p>
            <a:pPr lvl="1"/>
            <a:r>
              <a:rPr lang="en-US" dirty="0"/>
              <a:t>Anyone can download the code and use it in their next paper.</a:t>
            </a:r>
          </a:p>
          <a:p>
            <a:pPr lvl="1"/>
            <a:r>
              <a:rPr lang="en-US" dirty="0"/>
              <a:t>Any many do (for better and for worse)</a:t>
            </a:r>
          </a:p>
          <a:p>
            <a:r>
              <a:rPr lang="en-US" dirty="0"/>
              <a:t>Available downloads</a:t>
            </a:r>
          </a:p>
          <a:p>
            <a:pPr lvl="1"/>
            <a:r>
              <a:rPr lang="en-US" dirty="0"/>
              <a:t>Pre-computed vectors (no training required)</a:t>
            </a:r>
          </a:p>
          <a:p>
            <a:pPr lvl="1"/>
            <a:r>
              <a:rPr lang="en-US" dirty="0"/>
              <a:t>Code for training your own vectors on your own corpora</a:t>
            </a:r>
          </a:p>
        </p:txBody>
      </p:sp>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588258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a:blip r:embed="rId2"/>
          <a:stretch>
            <a:fillRect/>
          </a:stretch>
        </p:blipFill>
        <p:spPr>
          <a:xfrm>
            <a:off x="0" y="870182"/>
            <a:ext cx="6297219" cy="4406364"/>
          </a:xfrm>
          <a:prstGeom prst="rect">
            <a:avLst/>
          </a:prstGeom>
        </p:spPr>
      </p:pic>
      <p:sp>
        <p:nvSpPr>
          <p:cNvPr id="7" name="Content Placeholder 6"/>
          <p:cNvSpPr>
            <a:spLocks noGrp="1"/>
          </p:cNvSpPr>
          <p:nvPr>
            <p:ph sz="half" idx="2"/>
          </p:nvPr>
        </p:nvSpPr>
        <p:spPr>
          <a:xfrm>
            <a:off x="6172199" y="1338608"/>
            <a:ext cx="5526157" cy="4351338"/>
          </a:xfrm>
        </p:spPr>
        <p:txBody>
          <a:bodyPr>
            <a:normAutofit fontScale="92500" lnSpcReduction="20000"/>
          </a:bodyPr>
          <a:lstStyle/>
          <a:p>
            <a:r>
              <a:rPr lang="en-US" dirty="0"/>
              <a:t>Linguistic generalizations</a:t>
            </a:r>
          </a:p>
          <a:p>
            <a:pPr lvl="1"/>
            <a:r>
              <a:rPr lang="en-US" dirty="0"/>
              <a:t>Word associations (distance in plot)</a:t>
            </a:r>
          </a:p>
          <a:p>
            <a:pPr lvl="1"/>
            <a:r>
              <a:rPr lang="en-US" dirty="0"/>
              <a:t>Features (</a:t>
            </a:r>
            <a:r>
              <a:rPr lang="en-US" dirty="0">
                <a:solidFill>
                  <a:srgbClr val="FF0000"/>
                </a:solidFill>
              </a:rPr>
              <a:t>red line</a:t>
            </a:r>
            <a:r>
              <a:rPr lang="en-US" dirty="0"/>
              <a:t>)</a:t>
            </a:r>
          </a:p>
          <a:p>
            <a:pPr lvl="2"/>
            <a:r>
              <a:rPr lang="en-US" dirty="0"/>
              <a:t>Countries &amp; Capitals</a:t>
            </a:r>
          </a:p>
          <a:p>
            <a:r>
              <a:rPr lang="en-US" dirty="0"/>
              <a:t>Analogies:</a:t>
            </a:r>
          </a:p>
          <a:p>
            <a:pPr lvl="1"/>
            <a:r>
              <a:rPr lang="en-US" dirty="0"/>
              <a:t>Man : Woman :: King : </a:t>
            </a:r>
            <a:r>
              <a:rPr lang="en-US" i="1" dirty="0"/>
              <a:t>x</a:t>
            </a:r>
          </a:p>
          <a:p>
            <a:pPr lvl="2"/>
            <a:r>
              <a:rPr lang="en-US" i="1" dirty="0"/>
              <a:t>x </a:t>
            </a:r>
            <a:r>
              <a:rPr lang="en-US" dirty="0">
                <a:sym typeface="Wingdings"/>
              </a:rPr>
              <a:t> queen</a:t>
            </a:r>
            <a:endParaRPr lang="en-US" dirty="0"/>
          </a:p>
          <a:p>
            <a:pPr lvl="1"/>
            <a:r>
              <a:rPr lang="en-US" dirty="0"/>
              <a:t>Athens : Greece :: Bangkok: </a:t>
            </a:r>
            <a:r>
              <a:rPr lang="en-US" i="1" dirty="0"/>
              <a:t>x</a:t>
            </a:r>
          </a:p>
          <a:p>
            <a:pPr lvl="2"/>
            <a:r>
              <a:rPr lang="en-US" i="1" dirty="0"/>
              <a:t>x</a:t>
            </a:r>
            <a:r>
              <a:rPr lang="en-US" dirty="0"/>
              <a:t> </a:t>
            </a:r>
            <a:r>
              <a:rPr lang="en-US" dirty="0">
                <a:sym typeface="Wingdings" panose="05000000000000000000" pitchFamily="2" charset="2"/>
              </a:rPr>
              <a:t>  Thailand</a:t>
            </a:r>
          </a:p>
          <a:p>
            <a:r>
              <a:rPr lang="en-US" dirty="0">
                <a:sym typeface="Wingdings" panose="05000000000000000000" pitchFamily="2" charset="2"/>
              </a:rPr>
              <a:t>Vector Space (Salton)</a:t>
            </a:r>
          </a:p>
          <a:p>
            <a:pPr lvl="1"/>
            <a:r>
              <a:rPr lang="en-US" dirty="0">
                <a:sym typeface="Wingdings" panose="05000000000000000000" pitchFamily="2" charset="2"/>
              </a:rPr>
              <a:t>Addition &amp; subtraction</a:t>
            </a:r>
          </a:p>
          <a:p>
            <a:pPr lvl="1"/>
            <a:r>
              <a:rPr lang="en-US" dirty="0">
                <a:sym typeface="Wingdings" panose="05000000000000000000" pitchFamily="2" charset="2"/>
              </a:rPr>
              <a:t>Clustering, PCA</a:t>
            </a:r>
          </a:p>
          <a:p>
            <a:r>
              <a:rPr lang="en-US" dirty="0">
                <a:sym typeface="Wingdings" panose="05000000000000000000" pitchFamily="2" charset="2"/>
              </a:rPr>
              <a:t>Convenient for Neural Networks</a:t>
            </a:r>
            <a:endParaRPr lang="en-US" dirty="0"/>
          </a:p>
        </p:txBody>
      </p:sp>
      <p:sp>
        <p:nvSpPr>
          <p:cNvPr id="4" name="Date Placeholder 3"/>
          <p:cNvSpPr>
            <a:spLocks noGrp="1"/>
          </p:cNvSpPr>
          <p:nvPr>
            <p:ph type="dt" sz="half" idx="10"/>
          </p:nvPr>
        </p:nvSpPr>
        <p:spPr/>
        <p:txBody>
          <a:bodyPr/>
          <a:lstStyle/>
          <a:p>
            <a:r>
              <a:rPr lang="en-US"/>
              <a:t>9/15/17</a:t>
            </a:r>
          </a:p>
        </p:txBody>
      </p:sp>
      <p:pic>
        <p:nvPicPr>
          <p:cNvPr id="16" name="Picture 15"/>
          <p:cNvPicPr>
            <a:picLocks noChangeAspect="1"/>
          </p:cNvPicPr>
          <p:nvPr/>
        </p:nvPicPr>
        <p:blipFill rotWithShape="1">
          <a:blip r:embed="rId3"/>
          <a:srcRect b="40331"/>
          <a:stretch/>
        </p:blipFill>
        <p:spPr>
          <a:xfrm>
            <a:off x="1762430" y="5276546"/>
            <a:ext cx="4223315" cy="1352854"/>
          </a:xfrm>
          <a:prstGeom prst="rect">
            <a:avLst/>
          </a:prstGeom>
        </p:spPr>
      </p:pic>
      <p:cxnSp>
        <p:nvCxnSpPr>
          <p:cNvPr id="9" name="Straight Connector 8"/>
          <p:cNvCxnSpPr/>
          <p:nvPr/>
        </p:nvCxnSpPr>
        <p:spPr>
          <a:xfrm flipH="1">
            <a:off x="3148609" y="1451733"/>
            <a:ext cx="597260" cy="33471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Title 1"/>
              <p:cNvSpPr>
                <a:spLocks noGrp="1"/>
              </p:cNvSpPr>
              <p:nvPr>
                <p:ph type="title"/>
              </p:nvPr>
            </p:nvSpPr>
            <p:spPr>
              <a:xfrm>
                <a:off x="74427" y="188843"/>
                <a:ext cx="11832651" cy="785192"/>
              </a:xfrm>
            </p:spPr>
            <p:txBody>
              <a:bodyPr>
                <a:noAutofit/>
              </a:bodyPr>
              <a:lstStyle/>
              <a:p>
                <a:r>
                  <a:rPr lang="en-US" sz="3600" dirty="0"/>
                  <a:t>Word2Vec: </a:t>
                </a:r>
                <a14:m>
                  <m:oMath xmlns:m="http://schemas.openxmlformats.org/officeDocument/2006/math">
                    <m:r>
                      <a:rPr lang="en-US" sz="3600" b="0" i="1" smtClean="0">
                        <a:latin typeface="Cambria Math" charset="0"/>
                      </a:rPr>
                      <m:t>𝑠𝑖𝑚</m:t>
                    </m:r>
                    <m:d>
                      <m:dPr>
                        <m:ctrlPr>
                          <a:rPr lang="en-US" sz="3600" b="0" i="1" smtClean="0">
                            <a:latin typeface="Cambria Math" panose="02040503050406030204" pitchFamily="18" charset="0"/>
                          </a:rPr>
                        </m:ctrlPr>
                      </m:dPr>
                      <m:e>
                        <m:r>
                          <a:rPr lang="en-US" sz="3600" b="0" i="1" smtClean="0">
                            <a:latin typeface="Cambria Math" charset="0"/>
                          </a:rPr>
                          <m:t>𝑥</m:t>
                        </m:r>
                        <m:r>
                          <a:rPr lang="en-US" sz="3600" b="0" i="1" smtClean="0">
                            <a:latin typeface="Cambria Math" charset="0"/>
                          </a:rPr>
                          <m:t>,</m:t>
                        </m:r>
                        <m:r>
                          <a:rPr lang="en-US" sz="3600" b="0" i="1" smtClean="0">
                            <a:latin typeface="Cambria Math" charset="0"/>
                          </a:rPr>
                          <m:t>𝑦</m:t>
                        </m:r>
                      </m:e>
                    </m:d>
                    <m:r>
                      <a:rPr lang="en-US" sz="3600" b="0" i="1" smtClean="0">
                        <a:latin typeface="Cambria Math" charset="0"/>
                      </a:rPr>
                      <m:t>=</m:t>
                    </m:r>
                    <m:func>
                      <m:funcPr>
                        <m:ctrlPr>
                          <a:rPr lang="en-US" sz="3600" b="0" i="1" smtClean="0">
                            <a:latin typeface="Cambria Math" panose="02040503050406030204" pitchFamily="18" charset="0"/>
                          </a:rPr>
                        </m:ctrlPr>
                      </m:funcPr>
                      <m:fName>
                        <m:r>
                          <m:rPr>
                            <m:sty m:val="p"/>
                          </m:rPr>
                          <a:rPr lang="en-US" sz="3600" b="0" i="0" smtClean="0">
                            <a:latin typeface="Cambria Math" charset="0"/>
                          </a:rPr>
                          <m:t>cos</m:t>
                        </m:r>
                      </m:fName>
                      <m:e>
                        <m:d>
                          <m:dPr>
                            <m:ctrlPr>
                              <a:rPr lang="en-US" sz="3600" b="0" i="1" smtClean="0">
                                <a:latin typeface="Cambria Math" panose="02040503050406030204" pitchFamily="18" charset="0"/>
                              </a:rPr>
                            </m:ctrlPr>
                          </m:dPr>
                          <m:e>
                            <m:r>
                              <a:rPr lang="en-US" sz="3600" b="0" i="1" smtClean="0">
                                <a:latin typeface="Cambria Math" charset="0"/>
                              </a:rPr>
                              <m:t>𝑣𝑒𝑐</m:t>
                            </m:r>
                            <m:d>
                              <m:dPr>
                                <m:ctrlPr>
                                  <a:rPr lang="en-US" sz="3600" b="0" i="1" smtClean="0">
                                    <a:latin typeface="Cambria Math" panose="02040503050406030204" pitchFamily="18" charset="0"/>
                                  </a:rPr>
                                </m:ctrlPr>
                              </m:dPr>
                              <m:e>
                                <m:r>
                                  <a:rPr lang="en-US" sz="3600" b="0" i="1" smtClean="0">
                                    <a:latin typeface="Cambria Math" charset="0"/>
                                  </a:rPr>
                                  <m:t>𝑥</m:t>
                                </m:r>
                              </m:e>
                            </m:d>
                            <m:r>
                              <a:rPr lang="en-US" sz="3600" b="0" i="1" smtClean="0">
                                <a:latin typeface="Cambria Math" charset="0"/>
                              </a:rPr>
                              <m:t>, </m:t>
                            </m:r>
                            <m:r>
                              <a:rPr lang="en-US" sz="3600" b="0" i="1" smtClean="0">
                                <a:latin typeface="Cambria Math" charset="0"/>
                              </a:rPr>
                              <m:t>𝑣𝑒𝑐</m:t>
                            </m:r>
                            <m:d>
                              <m:dPr>
                                <m:ctrlPr>
                                  <a:rPr lang="en-US" sz="3600" b="0" i="1" smtClean="0">
                                    <a:latin typeface="Cambria Math" panose="02040503050406030204" pitchFamily="18" charset="0"/>
                                  </a:rPr>
                                </m:ctrlPr>
                              </m:dPr>
                              <m:e>
                                <m:r>
                                  <a:rPr lang="en-US" sz="3600" b="0" i="1" smtClean="0">
                                    <a:latin typeface="Cambria Math" charset="0"/>
                                  </a:rPr>
                                  <m:t>𝑦</m:t>
                                </m:r>
                              </m:e>
                            </m:d>
                          </m:e>
                        </m:d>
                      </m:e>
                    </m:func>
                    <m:r>
                      <a:rPr lang="en-U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𝑃𝑀𝐼</m:t>
                    </m:r>
                    <m:r>
                      <a:rPr lang="en-U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𝑥</m:t>
                    </m:r>
                    <m:r>
                      <a:rPr lang="en-US" sz="3600" b="0" i="1" smtClean="0">
                        <a:latin typeface="Cambria Math" charset="0"/>
                        <a:ea typeface="Cambria Math" charset="0"/>
                        <a:cs typeface="Cambria Math" charset="0"/>
                      </a:rPr>
                      <m:t>,</m:t>
                    </m:r>
                    <m:r>
                      <a:rPr lang="en-US" sz="3600" b="0" i="1" smtClean="0">
                        <a:latin typeface="Cambria Math" charset="0"/>
                        <a:ea typeface="Cambria Math" charset="0"/>
                        <a:cs typeface="Cambria Math" charset="0"/>
                      </a:rPr>
                      <m:t>𝑦</m:t>
                    </m:r>
                    <m:r>
                      <a:rPr lang="en-US" sz="3600" b="0" i="1" smtClean="0">
                        <a:latin typeface="Cambria Math" charset="0"/>
                        <a:ea typeface="Cambria Math" charset="0"/>
                        <a:cs typeface="Cambria Math" charset="0"/>
                      </a:rPr>
                      <m:t>)</m:t>
                    </m:r>
                  </m:oMath>
                </a14:m>
                <a:br>
                  <a:rPr lang="en-US" sz="2800" dirty="0"/>
                </a:br>
                <a:r>
                  <a:rPr lang="en-US" sz="2000" dirty="0">
                    <a:hlinkClick r:id="rId4"/>
                  </a:rPr>
                  <a:t>https://code.google.com/archive/p/word2vec/</a:t>
                </a:r>
                <a:r>
                  <a:rPr lang="en-US" sz="2000" dirty="0"/>
                  <a:t> </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74427" y="188843"/>
                <a:ext cx="11832651" cy="785192"/>
              </a:xfrm>
              <a:blipFill rotWithShape="0">
                <a:blip r:embed="rId5"/>
                <a:stretch>
                  <a:fillRect l="-1546" t="-21705" b="-22481"/>
                </a:stretch>
              </a:blipFill>
            </p:spPr>
            <p:txBody>
              <a:bodyPr/>
              <a:lstStyle/>
              <a:p>
                <a:r>
                  <a:rPr lang="en-US">
                    <a:noFill/>
                  </a:rPr>
                  <a:t> </a:t>
                </a:r>
              </a:p>
            </p:txBody>
          </p:sp>
        </mc:Fallback>
      </mc:AlternateContent>
    </p:spTree>
    <p:extLst>
      <p:ext uri="{BB962C8B-B14F-4D97-AF65-F5344CB8AC3E}">
        <p14:creationId xmlns:p14="http://schemas.microsoft.com/office/powerpoint/2010/main" val="214248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Content Placeholder 7"/>
              <p:cNvSpPr>
                <a:spLocks noGrp="1"/>
              </p:cNvSpPr>
              <p:nvPr>
                <p:ph idx="1"/>
              </p:nvPr>
            </p:nvSpPr>
            <p:spPr>
              <a:xfrm>
                <a:off x="371061" y="156404"/>
                <a:ext cx="10515600" cy="1881118"/>
              </a:xfrm>
            </p:spPr>
            <p:txBody>
              <a:bodyPr>
                <a:normAutofit lnSpcReduction="10000"/>
              </a:bodyPr>
              <a:lstStyle/>
              <a:p>
                <a:r>
                  <a:rPr lang="en-US" dirty="0"/>
                  <a:t>Vector addition &amp; subtraction</a:t>
                </a:r>
              </a:p>
              <a:p>
                <a:pPr lvl="1"/>
                <a14:m>
                  <m:oMath xmlns:m="http://schemas.openxmlformats.org/officeDocument/2006/math">
                    <m:r>
                      <a:rPr lang="en-US" i="1">
                        <a:latin typeface="Cambria Math" charset="0"/>
                      </a:rPr>
                      <m:t>𝑣𝑒𝑐</m:t>
                    </m:r>
                    <m:d>
                      <m:dPr>
                        <m:ctrlPr>
                          <a:rPr lang="en-US" i="1">
                            <a:latin typeface="Cambria Math" panose="02040503050406030204" pitchFamily="18" charset="0"/>
                          </a:rPr>
                        </m:ctrlPr>
                      </m:dPr>
                      <m:e>
                        <m:r>
                          <a:rPr lang="en-US" i="1">
                            <a:latin typeface="Cambria Math" charset="0"/>
                          </a:rPr>
                          <m:t>𝑘𝑖𝑛𝑔</m:t>
                        </m:r>
                        <m:r>
                          <a:rPr lang="en-US" i="1">
                            <a:latin typeface="Cambria Math" charset="0"/>
                          </a:rPr>
                          <m:t>+</m:t>
                        </m:r>
                        <m:r>
                          <a:rPr lang="en-US" i="1">
                            <a:latin typeface="Cambria Math" charset="0"/>
                          </a:rPr>
                          <m:t>𝑤𝑜𝑚𝑎𝑛</m:t>
                        </m:r>
                        <m:r>
                          <a:rPr lang="en-US" i="1">
                            <a:latin typeface="Cambria Math" charset="0"/>
                          </a:rPr>
                          <m:t> −</m:t>
                        </m:r>
                        <m:r>
                          <a:rPr lang="en-US" i="1">
                            <a:latin typeface="Cambria Math" charset="0"/>
                          </a:rPr>
                          <m:t>𝑚𝑎𝑛</m:t>
                        </m:r>
                      </m:e>
                    </m:d>
                    <m:r>
                      <a:rPr lang="en-US" i="1">
                        <a:latin typeface="Cambria Math" charset="0"/>
                      </a:rPr>
                      <m:t>=</m:t>
                    </m:r>
                    <m:r>
                      <a:rPr lang="en-US" i="1">
                        <a:latin typeface="Cambria Math" charset="0"/>
                      </a:rPr>
                      <m:t>𝑣𝑒𝑐</m:t>
                    </m:r>
                    <m:d>
                      <m:dPr>
                        <m:ctrlPr>
                          <a:rPr lang="en-US" i="1">
                            <a:latin typeface="Cambria Math" panose="02040503050406030204" pitchFamily="18" charset="0"/>
                          </a:rPr>
                        </m:ctrlPr>
                      </m:dPr>
                      <m:e>
                        <m:r>
                          <a:rPr lang="en-US" i="1">
                            <a:latin typeface="Cambria Math" charset="0"/>
                          </a:rPr>
                          <m:t>𝑘𝑖𝑛𝑔</m:t>
                        </m:r>
                      </m:e>
                    </m:d>
                    <m:r>
                      <a:rPr lang="en-US" i="1">
                        <a:latin typeface="Cambria Math" charset="0"/>
                      </a:rPr>
                      <m:t>+</m:t>
                    </m:r>
                    <m:r>
                      <a:rPr lang="en-US" i="1">
                        <a:latin typeface="Cambria Math" charset="0"/>
                      </a:rPr>
                      <m:t>𝑣𝑒𝑐</m:t>
                    </m:r>
                    <m:d>
                      <m:dPr>
                        <m:ctrlPr>
                          <a:rPr lang="en-US" i="1">
                            <a:latin typeface="Cambria Math" panose="02040503050406030204" pitchFamily="18" charset="0"/>
                          </a:rPr>
                        </m:ctrlPr>
                      </m:dPr>
                      <m:e>
                        <m:r>
                          <a:rPr lang="en-US" i="1">
                            <a:latin typeface="Cambria Math" charset="0"/>
                          </a:rPr>
                          <m:t>𝑤𝑜𝑚𝑎𝑛</m:t>
                        </m:r>
                      </m:e>
                    </m:d>
                    <m:r>
                      <a:rPr lang="en-US" i="1">
                        <a:latin typeface="Cambria Math" charset="0"/>
                      </a:rPr>
                      <m:t>−</m:t>
                    </m:r>
                    <m:r>
                      <a:rPr lang="en-US" i="1">
                        <a:latin typeface="Cambria Math" charset="0"/>
                      </a:rPr>
                      <m:t>𝑣𝑒𝑐</m:t>
                    </m:r>
                    <m:r>
                      <a:rPr lang="en-US" i="1">
                        <a:latin typeface="Cambria Math" charset="0"/>
                      </a:rPr>
                      <m:t>(</m:t>
                    </m:r>
                    <m:r>
                      <a:rPr lang="en-US" i="1">
                        <a:latin typeface="Cambria Math" charset="0"/>
                      </a:rPr>
                      <m:t>𝑚𝑎𝑛</m:t>
                    </m:r>
                    <m:r>
                      <a:rPr lang="en-US" i="1">
                        <a:latin typeface="Cambria Math" charset="0"/>
                      </a:rPr>
                      <m:t>)</m:t>
                    </m:r>
                  </m:oMath>
                </a14:m>
                <a:endParaRPr lang="en-US" dirty="0"/>
              </a:p>
              <a:p>
                <a:r>
                  <a:rPr lang="en-US" dirty="0"/>
                  <a:t>Analogies</a:t>
                </a:r>
              </a:p>
              <a:p>
                <a:pPr lvl="1"/>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𝑥</m:t>
                        </m:r>
                      </m:e>
                    </m:acc>
                    <m:r>
                      <a:rPr lang="en-US" dirty="0">
                        <a:latin typeface="Cambria Math" charset="0"/>
                        <a:ea typeface="Cambria Math" charset="0"/>
                        <a:cs typeface="Cambria Math" charset="0"/>
                      </a:rPr>
                      <m:t>=</m:t>
                    </m:r>
                    <m:func>
                      <m:funcPr>
                        <m:ctrlPr>
                          <a:rPr lang="mr-IN" i="1" dirty="0" smtClean="0">
                            <a:latin typeface="Cambria Math" panose="02040503050406030204" pitchFamily="18" charset="0"/>
                            <a:ea typeface="Cambria Math" charset="0"/>
                            <a:cs typeface="Cambria Math" charset="0"/>
                          </a:rPr>
                        </m:ctrlPr>
                      </m:funcPr>
                      <m:fName>
                        <m:limLow>
                          <m:limLowPr>
                            <m:ctrlPr>
                              <a:rPr lang="mr-IN" i="1" dirty="0" smtClean="0">
                                <a:latin typeface="Cambria Math" panose="02040503050406030204" pitchFamily="18" charset="0"/>
                                <a:ea typeface="Cambria Math" charset="0"/>
                                <a:cs typeface="Cambria Math" charset="0"/>
                              </a:rPr>
                            </m:ctrlPr>
                          </m:limLowPr>
                          <m:e>
                            <m:r>
                              <m:rPr>
                                <m:sty m:val="p"/>
                              </m:rPr>
                              <a:rPr lang="en-US" b="0" i="0" dirty="0" smtClean="0">
                                <a:latin typeface="Cambria Math" charset="0"/>
                                <a:ea typeface="Cambria Math" charset="0"/>
                                <a:cs typeface="Cambria Math" charset="0"/>
                              </a:rPr>
                              <m:t>ARGMAX</m:t>
                            </m:r>
                          </m:e>
                          <m:lim>
                            <m:r>
                              <a:rPr lang="en-US" b="0" i="1" dirty="0" smtClean="0">
                                <a:latin typeface="Cambria Math" charset="0"/>
                                <a:ea typeface="Cambria Math" charset="0"/>
                                <a:cs typeface="Cambria Math" charset="0"/>
                              </a:rPr>
                              <m:t>𝑥</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𝑉</m:t>
                            </m:r>
                          </m:lim>
                        </m:limLow>
                      </m:fName>
                      <m:e>
                        <m:r>
                          <a:rPr lang="en-US" b="0" i="1" dirty="0" smtClean="0">
                            <a:latin typeface="Cambria Math" charset="0"/>
                            <a:ea typeface="Cambria Math" charset="0"/>
                            <a:cs typeface="Cambria Math" charset="0"/>
                          </a:rPr>
                          <m:t>𝑠𝑖𝑚</m:t>
                        </m:r>
                        <m:r>
                          <a:rPr lang="en-US" b="0" i="1" dirty="0" smtClean="0">
                            <a:latin typeface="Cambria Math" charset="0"/>
                            <a:ea typeface="Cambria Math" charset="0"/>
                            <a:cs typeface="Cambria Math" charset="0"/>
                          </a:rPr>
                          <m:t>(</m:t>
                        </m:r>
                        <m:sSup>
                          <m:sSupPr>
                            <m:ctrlPr>
                              <a:rPr lang="en-US" b="0" i="1" dirty="0" smtClean="0">
                                <a:latin typeface="Cambria Math" panose="02040503050406030204" pitchFamily="18" charset="0"/>
                                <a:ea typeface="Cambria Math" charset="0"/>
                                <a:cs typeface="Cambria Math" charset="0"/>
                              </a:rPr>
                            </m:ctrlPr>
                          </m:sSupPr>
                          <m:e>
                            <m:r>
                              <a:rPr lang="en-US" b="0" i="1" dirty="0" smtClean="0">
                                <a:latin typeface="Cambria Math" charset="0"/>
                                <a:ea typeface="Cambria Math" charset="0"/>
                                <a:cs typeface="Cambria Math" charset="0"/>
                              </a:rPr>
                              <m:t>𝑥</m:t>
                            </m:r>
                          </m:e>
                          <m:sup>
                            <m:r>
                              <a:rPr lang="en-US" b="0" i="1" dirty="0" smtClean="0">
                                <a:latin typeface="Cambria Math" charset="0"/>
                                <a:ea typeface="Cambria Math" charset="0"/>
                                <a:cs typeface="Cambria Math" charset="0"/>
                              </a:rPr>
                              <m:t>′</m:t>
                            </m:r>
                          </m:sup>
                        </m:sSup>
                        <m:r>
                          <a:rPr lang="en-US" b="0" i="1" dirty="0" smtClean="0">
                            <a:latin typeface="Cambria Math" charset="0"/>
                            <a:ea typeface="Cambria Math" charset="0"/>
                            <a:cs typeface="Cambria Math" charset="0"/>
                          </a:rPr>
                          <m:t>, </m:t>
                        </m:r>
                        <m:r>
                          <a:rPr lang="en-US" b="0" i="1" dirty="0" smtClean="0">
                            <a:latin typeface="Cambria Math" charset="0"/>
                            <a:ea typeface="Cambria Math" charset="0"/>
                            <a:cs typeface="Cambria Math" charset="0"/>
                          </a:rPr>
                          <m:t>𝑘𝑖𝑛𝑔</m:t>
                        </m:r>
                        <m:r>
                          <a:rPr lang="en-US" b="0" i="1" dirty="0" smtClean="0">
                            <a:latin typeface="Cambria Math" charset="0"/>
                            <a:ea typeface="Cambria Math" charset="0"/>
                            <a:cs typeface="Cambria Math" charset="0"/>
                          </a:rPr>
                          <m:t>+</m:t>
                        </m:r>
                        <m:r>
                          <a:rPr lang="en-US" b="0" i="1" dirty="0" smtClean="0">
                            <a:latin typeface="Cambria Math" charset="0"/>
                            <a:ea typeface="Cambria Math" charset="0"/>
                            <a:cs typeface="Cambria Math" charset="0"/>
                          </a:rPr>
                          <m:t>𝑤𝑜𝑚𝑎𝑛</m:t>
                        </m:r>
                        <m:r>
                          <a:rPr lang="en-US" b="0" i="1" dirty="0" smtClean="0">
                            <a:latin typeface="Cambria Math" charset="0"/>
                            <a:ea typeface="Cambria Math" charset="0"/>
                            <a:cs typeface="Cambria Math" charset="0"/>
                          </a:rPr>
                          <m:t> −</m:t>
                        </m:r>
                        <m:r>
                          <a:rPr lang="en-US" b="0" i="1" dirty="0" smtClean="0">
                            <a:latin typeface="Cambria Math" charset="0"/>
                            <a:ea typeface="Cambria Math" charset="0"/>
                            <a:cs typeface="Cambria Math" charset="0"/>
                          </a:rPr>
                          <m:t>𝑚𝑎𝑛</m:t>
                        </m:r>
                        <m:r>
                          <a:rPr lang="en-US" b="0" i="1" dirty="0" smtClean="0">
                            <a:latin typeface="Cambria Math" charset="0"/>
                            <a:ea typeface="Cambria Math" charset="0"/>
                            <a:cs typeface="Cambria Math" charset="0"/>
                          </a:rPr>
                          <m:t>)</m:t>
                        </m:r>
                      </m:e>
                    </m:func>
                  </m:oMath>
                </a14:m>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idx="1"/>
              </p:nvPr>
            </p:nvSpPr>
            <p:spPr>
              <a:xfrm>
                <a:off x="371061" y="156404"/>
                <a:ext cx="10515600" cy="1881118"/>
              </a:xfrm>
              <a:blipFill>
                <a:blip r:embed="rId2"/>
                <a:stretch>
                  <a:fillRect l="-1086" t="-8054"/>
                </a:stretch>
              </a:blipFill>
            </p:spPr>
            <p:txBody>
              <a:bodyPr/>
              <a:lstStyle/>
              <a:p>
                <a:r>
                  <a:rPr lang="en-US">
                    <a:noFill/>
                  </a:rPr>
                  <a:t> </a:t>
                </a:r>
              </a:p>
            </p:txBody>
          </p:sp>
        </mc:Fallback>
      </mc:AlternateContent>
      <p:sp>
        <p:nvSpPr>
          <p:cNvPr id="5" name="Date Placeholder 4"/>
          <p:cNvSpPr>
            <a:spLocks noGrp="1"/>
          </p:cNvSpPr>
          <p:nvPr>
            <p:ph type="dt" sz="half" idx="10"/>
          </p:nvPr>
        </p:nvSpPr>
        <p:spPr/>
        <p:txBody>
          <a:bodyPr/>
          <a:lstStyle/>
          <a:p>
            <a:r>
              <a:rPr lang="en-US"/>
              <a:t>9/15/17</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833" y="2037522"/>
            <a:ext cx="5312818" cy="4534289"/>
          </a:xfrm>
          <a:prstGeom prst="rect">
            <a:avLst/>
          </a:prstGeom>
        </p:spPr>
      </p:pic>
      <p:sp>
        <p:nvSpPr>
          <p:cNvPr id="2" name="TextBox 1"/>
          <p:cNvSpPr txBox="1"/>
          <p:nvPr/>
        </p:nvSpPr>
        <p:spPr>
          <a:xfrm>
            <a:off x="8542422" y="0"/>
            <a:ext cx="3565400" cy="523220"/>
          </a:xfrm>
          <a:prstGeom prst="rect">
            <a:avLst/>
          </a:prstGeom>
          <a:solidFill>
            <a:srgbClr val="FFFF00"/>
          </a:solidFill>
          <a:ln w="38100">
            <a:solidFill>
              <a:schemeClr val="tx1"/>
            </a:solidFill>
          </a:ln>
        </p:spPr>
        <p:txBody>
          <a:bodyPr wrap="none" rtlCol="0">
            <a:spAutoFit/>
          </a:bodyPr>
          <a:lstStyle/>
          <a:p>
            <a:r>
              <a:rPr lang="en-US" sz="2800" dirty="0"/>
              <a:t>man : woman :: king : </a:t>
            </a:r>
            <a:r>
              <a:rPr lang="en-US" sz="2800" b="1" i="1" dirty="0"/>
              <a:t>x</a:t>
            </a:r>
          </a:p>
        </p:txBody>
      </p:sp>
    </p:spTree>
    <p:extLst>
      <p:ext uri="{BB962C8B-B14F-4D97-AF65-F5344CB8AC3E}">
        <p14:creationId xmlns:p14="http://schemas.microsoft.com/office/powerpoint/2010/main" val="191338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9/15/17</a:t>
            </a:r>
          </a:p>
        </p:txBody>
      </p:sp>
      <p:sp>
        <p:nvSpPr>
          <p:cNvPr id="10" name="Content Placeholder 9"/>
          <p:cNvSpPr>
            <a:spLocks noGrp="1"/>
          </p:cNvSpPr>
          <p:nvPr>
            <p:ph sz="half" idx="1"/>
          </p:nvPr>
        </p:nvSpPr>
        <p:spPr>
          <a:xfrm>
            <a:off x="266700" y="1423396"/>
            <a:ext cx="4312696" cy="4856163"/>
          </a:xfrm>
        </p:spPr>
        <p:txBody>
          <a:bodyPr/>
          <a:lstStyle/>
          <a:p>
            <a:r>
              <a:rPr lang="en-US" dirty="0"/>
              <a:t>Tweets</a:t>
            </a:r>
          </a:p>
          <a:p>
            <a:pPr lvl="1"/>
            <a:r>
              <a:rPr lang="en-US" dirty="0"/>
              <a:t>RT </a:t>
            </a:r>
            <a:r>
              <a:rPr lang="en-US" dirty="0">
                <a:hlinkClick r:id="rId2"/>
              </a:rPr>
              <a:t>@tallinzen</a:t>
            </a:r>
            <a:r>
              <a:rPr lang="en-US" dirty="0"/>
              <a:t>: sure, </a:t>
            </a:r>
            <a:r>
              <a:rPr lang="en-US" dirty="0" err="1"/>
              <a:t>king:queen</a:t>
            </a:r>
            <a:r>
              <a:rPr lang="en-US" dirty="0"/>
              <a:t> </a:t>
            </a:r>
            <a:r>
              <a:rPr lang="en-US" dirty="0" err="1"/>
              <a:t>etc</a:t>
            </a:r>
            <a:r>
              <a:rPr lang="en-US" dirty="0"/>
              <a:t>, but did you know word2vec gets real SAT analogies right just 1% of the time?</a:t>
            </a:r>
          </a:p>
          <a:p>
            <a:pPr lvl="1"/>
            <a:r>
              <a:rPr lang="en-US" dirty="0"/>
              <a:t>15 copies of this tweet</a:t>
            </a:r>
          </a:p>
          <a:p>
            <a:pPr lvl="2"/>
            <a:r>
              <a:rPr lang="en-US" dirty="0"/>
              <a:t>Some by NLP experts</a:t>
            </a:r>
          </a:p>
          <a:p>
            <a:r>
              <a:rPr lang="en-US" dirty="0"/>
              <a:t>Resources Debate</a:t>
            </a:r>
          </a:p>
          <a:p>
            <a:pPr lvl="1"/>
            <a:r>
              <a:rPr lang="en-US" dirty="0"/>
              <a:t>WordNet &amp;</a:t>
            </a:r>
          </a:p>
          <a:p>
            <a:pPr lvl="1"/>
            <a:r>
              <a:rPr lang="en-US" dirty="0"/>
              <a:t>British National Corpora</a:t>
            </a:r>
          </a:p>
          <a:p>
            <a:pPr lvl="1"/>
            <a:endParaRPr lang="en-US" dirty="0"/>
          </a:p>
        </p:txBody>
      </p:sp>
      <p:pic>
        <p:nvPicPr>
          <p:cNvPr id="11"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4563" y="-1"/>
            <a:ext cx="7487438" cy="6721475"/>
          </a:xfrm>
        </p:spPr>
      </p:pic>
      <p:sp>
        <p:nvSpPr>
          <p:cNvPr id="7" name="Rounded Rectangle 6"/>
          <p:cNvSpPr/>
          <p:nvPr/>
        </p:nvSpPr>
        <p:spPr>
          <a:xfrm>
            <a:off x="4922297" y="6063936"/>
            <a:ext cx="6926803" cy="495928"/>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p:cNvSpPr>
            <a:spLocks noGrp="1"/>
          </p:cNvSpPr>
          <p:nvPr>
            <p:ph type="title"/>
          </p:nvPr>
        </p:nvSpPr>
        <p:spPr>
          <a:xfrm flipH="1">
            <a:off x="330200" y="57793"/>
            <a:ext cx="4013200" cy="1044279"/>
          </a:xfrm>
        </p:spPr>
        <p:txBody>
          <a:bodyPr>
            <a:normAutofit/>
          </a:bodyPr>
          <a:lstStyle/>
          <a:p>
            <a:r>
              <a:rPr lang="en-US" sz="3200" dirty="0"/>
              <a:t>Some analogies are easier than others</a:t>
            </a:r>
          </a:p>
        </p:txBody>
      </p:sp>
    </p:spTree>
    <p:extLst>
      <p:ext uri="{BB962C8B-B14F-4D97-AF65-F5344CB8AC3E}">
        <p14:creationId xmlns:p14="http://schemas.microsoft.com/office/powerpoint/2010/main" val="190385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p:cNvPicPr>
            <a:picLocks noGrp="1" noChangeAspect="1"/>
          </p:cNvPicPr>
          <p:nvPr>
            <p:ph sz="half" idx="1"/>
          </p:nvPr>
        </p:nvPicPr>
        <p:blipFill>
          <a:blip r:embed="rId3"/>
          <a:stretch>
            <a:fillRect/>
          </a:stretch>
        </p:blipFill>
        <p:spPr>
          <a:xfrm>
            <a:off x="567069" y="-38712"/>
            <a:ext cx="4244163" cy="2969775"/>
          </a:xfrm>
          <a:prstGeom prst="rect">
            <a:avLst/>
          </a:prstGeom>
        </p:spPr>
      </p:pic>
      <p:sp>
        <p:nvSpPr>
          <p:cNvPr id="2" name="Title 1"/>
          <p:cNvSpPr>
            <a:spLocks noGrp="1"/>
          </p:cNvSpPr>
          <p:nvPr>
            <p:ph type="title"/>
          </p:nvPr>
        </p:nvSpPr>
        <p:spPr>
          <a:xfrm>
            <a:off x="7028558" y="163107"/>
            <a:ext cx="4967177" cy="1325563"/>
          </a:xfrm>
        </p:spPr>
        <p:txBody>
          <a:bodyPr>
            <a:noAutofit/>
          </a:bodyPr>
          <a:lstStyle/>
          <a:p>
            <a:r>
              <a:rPr lang="en-US" sz="3200" dirty="0"/>
              <a:t>Levy &amp; Goldberg (NIPS-2014)</a:t>
            </a:r>
            <a:br>
              <a:rPr lang="en-US" sz="3200" dirty="0"/>
            </a:br>
            <a:r>
              <a:rPr lang="en-US" sz="2000" dirty="0"/>
              <a:t>Word2Vec ≈ PMI (Pointwise Mutual Info)</a:t>
            </a:r>
          </a:p>
        </p:txBody>
      </p:sp>
      <p:pic>
        <p:nvPicPr>
          <p:cNvPr id="8" name="Content Placeholder 7"/>
          <p:cNvPicPr>
            <a:picLocks noGrp="1" noChangeAspect="1"/>
          </p:cNvPicPr>
          <p:nvPr>
            <p:ph sz="half" idx="2"/>
          </p:nvPr>
        </p:nvPicPr>
        <p:blipFill>
          <a:blip r:embed="rId4"/>
          <a:stretch>
            <a:fillRect/>
          </a:stretch>
        </p:blipFill>
        <p:spPr>
          <a:xfrm>
            <a:off x="6718858" y="1391368"/>
            <a:ext cx="5346407" cy="5330107"/>
          </a:xfrm>
          <a:prstGeom prst="rect">
            <a:avLst/>
          </a:prstGeom>
        </p:spPr>
      </p:pic>
      <p:sp>
        <p:nvSpPr>
          <p:cNvPr id="4" name="Date Placeholder 3"/>
          <p:cNvSpPr>
            <a:spLocks noGrp="1"/>
          </p:cNvSpPr>
          <p:nvPr>
            <p:ph type="dt" sz="half" idx="10"/>
          </p:nvPr>
        </p:nvSpPr>
        <p:spPr/>
        <p:txBody>
          <a:bodyPr/>
          <a:lstStyle/>
          <a:p>
            <a:r>
              <a:rPr lang="en-US"/>
              <a:t>9/15/17</a:t>
            </a:r>
          </a:p>
        </p:txBody>
      </p:sp>
      <p:sp>
        <p:nvSpPr>
          <p:cNvPr id="9" name="Content Placeholder 2"/>
          <p:cNvSpPr txBox="1">
            <a:spLocks/>
          </p:cNvSpPr>
          <p:nvPr/>
        </p:nvSpPr>
        <p:spPr>
          <a:xfrm>
            <a:off x="58479" y="2886740"/>
            <a:ext cx="6970079" cy="355485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ym typeface="Wingdings"/>
              </a:rPr>
              <a:t>Levy &amp; Goldberg (NIPS-2014) is a theoretical </a:t>
            </a:r>
            <a:r>
              <a:rPr lang="en-US" dirty="0" err="1">
                <a:sym typeface="Wingdings"/>
              </a:rPr>
              <a:t>arg</a:t>
            </a:r>
            <a:endParaRPr lang="en-US" dirty="0">
              <a:sym typeface="Wingdings"/>
            </a:endParaRPr>
          </a:p>
          <a:p>
            <a:pPr lvl="1"/>
            <a:r>
              <a:rPr lang="en-US" dirty="0">
                <a:sym typeface="Wingdings"/>
              </a:rPr>
              <a:t>Plots  correlations are large, but far from perfect</a:t>
            </a:r>
          </a:p>
          <a:p>
            <a:r>
              <a:rPr lang="en-US" dirty="0"/>
              <a:t>Materials:</a:t>
            </a:r>
          </a:p>
          <a:p>
            <a:pPr lvl="1"/>
            <a:r>
              <a:rPr lang="en-US" dirty="0"/>
              <a:t>N = 22 words (11 cities + 11 countries)</a:t>
            </a:r>
          </a:p>
          <a:p>
            <a:pPr lvl="1"/>
            <a:r>
              <a:rPr lang="en-US" dirty="0"/>
              <a:t>N (N-1)/2 = 231 pairs of words (points)</a:t>
            </a:r>
          </a:p>
          <a:p>
            <a:pPr lvl="1"/>
            <a:r>
              <a:rPr lang="en-US" dirty="0"/>
              <a:t>type in {city, country}</a:t>
            </a:r>
          </a:p>
          <a:p>
            <a:r>
              <a:rPr lang="en-US" dirty="0"/>
              <a:t>Color:</a:t>
            </a:r>
          </a:p>
          <a:p>
            <a:pPr lvl="1"/>
            <a:r>
              <a:rPr lang="en-US" b="1" dirty="0">
                <a:solidFill>
                  <a:srgbClr val="92D050"/>
                </a:solidFill>
              </a:rPr>
              <a:t>Green</a:t>
            </a:r>
            <a:r>
              <a:rPr lang="en-US" dirty="0"/>
              <a:t> </a:t>
            </a:r>
            <a:r>
              <a:rPr lang="en-US" dirty="0">
                <a:sym typeface="Wingdings"/>
              </a:rPr>
              <a:t> type match</a:t>
            </a:r>
          </a:p>
          <a:p>
            <a:pPr lvl="1"/>
            <a:r>
              <a:rPr lang="en-US" b="1" dirty="0">
                <a:solidFill>
                  <a:srgbClr val="FF0000"/>
                </a:solidFill>
                <a:sym typeface="Wingdings"/>
              </a:rPr>
              <a:t>Red</a:t>
            </a:r>
            <a:r>
              <a:rPr lang="en-US" dirty="0">
                <a:solidFill>
                  <a:srgbClr val="FF0000"/>
                </a:solidFill>
                <a:sym typeface="Wingdings"/>
              </a:rPr>
              <a:t> </a:t>
            </a:r>
            <a:r>
              <a:rPr lang="en-US" dirty="0">
                <a:sym typeface="Wingdings"/>
              </a:rPr>
              <a:t> type mismatch</a:t>
            </a:r>
          </a:p>
        </p:txBody>
      </p:sp>
    </p:spTree>
    <p:extLst>
      <p:ext uri="{BB962C8B-B14F-4D97-AF65-F5344CB8AC3E}">
        <p14:creationId xmlns:p14="http://schemas.microsoft.com/office/powerpoint/2010/main" val="526895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D056D-A2EC-AF5D-3C4B-173DF902CF91}"/>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D05FAF1-75B7-3A46-61CD-C9DCD06DF477}"/>
              </a:ext>
            </a:extLst>
          </p:cNvPr>
          <p:cNvSpPr>
            <a:spLocks noGrp="1"/>
          </p:cNvSpPr>
          <p:nvPr>
            <p:ph sz="half" idx="1"/>
          </p:nvPr>
        </p:nvSpPr>
        <p:spPr/>
        <p:txBody>
          <a:bodyPr>
            <a:normAutofit fontScale="92500" lnSpcReduction="10000"/>
          </a:bodyPr>
          <a:lstStyle/>
          <a:p>
            <a:r>
              <a:rPr lang="en-US" dirty="0"/>
              <a:t>Homework</a:t>
            </a:r>
          </a:p>
          <a:p>
            <a:pPr lvl="1"/>
            <a:r>
              <a:rPr lang="en-US" dirty="0"/>
              <a:t>Assignment 1: </a:t>
            </a:r>
            <a:r>
              <a:rPr lang="en-US" dirty="0">
                <a:hlinkClick r:id="rId2"/>
              </a:rPr>
              <a:t>Better Together</a:t>
            </a:r>
            <a:endParaRPr lang="en-US" dirty="0"/>
          </a:p>
          <a:p>
            <a:pPr lvl="1"/>
            <a:r>
              <a:rPr lang="en-US" dirty="0"/>
              <a:t>Assignment 2: </a:t>
            </a:r>
            <a:r>
              <a:rPr lang="en-US" dirty="0" err="1">
                <a:hlinkClick r:id="rId3"/>
              </a:rPr>
              <a:t>HuggingFace</a:t>
            </a:r>
            <a:r>
              <a:rPr lang="en-US" dirty="0">
                <a:hlinkClick r:id="rId3"/>
              </a:rPr>
              <a:t> Pipelines</a:t>
            </a:r>
            <a:endParaRPr lang="en-US" dirty="0"/>
          </a:p>
          <a:p>
            <a:pPr>
              <a:buFont typeface="Wingdings" pitchFamily="2" charset="2"/>
              <a:buChar char="ü"/>
            </a:pPr>
            <a:r>
              <a:rPr lang="en-US" dirty="0"/>
              <a:t>Background Material</a:t>
            </a:r>
          </a:p>
          <a:p>
            <a:pPr lvl="1">
              <a:buFont typeface="Wingdings" pitchFamily="2" charset="2"/>
              <a:buChar char="ü"/>
            </a:pPr>
            <a:r>
              <a:rPr lang="en-US" dirty="0"/>
              <a:t>Python</a:t>
            </a:r>
          </a:p>
          <a:p>
            <a:pPr lvl="2">
              <a:buFont typeface="Wingdings" pitchFamily="2" charset="2"/>
              <a:buChar char="ü"/>
            </a:pPr>
            <a:r>
              <a:rPr lang="en-US" dirty="0" err="1"/>
              <a:t>numpy</a:t>
            </a:r>
            <a:r>
              <a:rPr lang="en-US" dirty="0"/>
              <a:t>, matplotlib, requests, </a:t>
            </a:r>
            <a:r>
              <a:rPr lang="en-US" dirty="0" err="1"/>
              <a:t>json</a:t>
            </a:r>
            <a:endParaRPr lang="en-US" dirty="0"/>
          </a:p>
          <a:p>
            <a:pPr lvl="2">
              <a:buFont typeface="Wingdings" pitchFamily="2" charset="2"/>
              <a:buChar char="ü"/>
            </a:pPr>
            <a:r>
              <a:rPr lang="en-US" dirty="0" err="1"/>
              <a:t>sklearn</a:t>
            </a:r>
            <a:r>
              <a:rPr lang="en-US" dirty="0"/>
              <a:t>, </a:t>
            </a:r>
            <a:r>
              <a:rPr lang="en-US" dirty="0" err="1"/>
              <a:t>scipy</a:t>
            </a:r>
            <a:endParaRPr lang="en-US" dirty="0"/>
          </a:p>
          <a:p>
            <a:pPr lvl="2">
              <a:buFont typeface="Wingdings" pitchFamily="2" charset="2"/>
              <a:buChar char="ü"/>
            </a:pPr>
            <a:r>
              <a:rPr lang="en-US" dirty="0"/>
              <a:t>requests: APIs (Semantic Scholar)</a:t>
            </a:r>
          </a:p>
          <a:p>
            <a:pPr lvl="1">
              <a:buFont typeface="Wingdings" pitchFamily="2" charset="2"/>
              <a:buChar char="ü"/>
            </a:pPr>
            <a:r>
              <a:rPr lang="en-US" dirty="0"/>
              <a:t>Linear Algebra</a:t>
            </a:r>
          </a:p>
          <a:p>
            <a:pPr lvl="1">
              <a:buFont typeface="Wingdings" pitchFamily="2" charset="2"/>
              <a:buChar char="ü"/>
            </a:pPr>
            <a:r>
              <a:rPr lang="en-US" dirty="0"/>
              <a:t>Graph Algorithms</a:t>
            </a:r>
          </a:p>
          <a:p>
            <a:pPr lvl="1">
              <a:buFont typeface="Wingdings" pitchFamily="2" charset="2"/>
              <a:buChar char="ü"/>
            </a:pPr>
            <a:r>
              <a:rPr lang="en-US" dirty="0"/>
              <a:t>Probability</a:t>
            </a:r>
          </a:p>
          <a:p>
            <a:pPr lvl="1">
              <a:buFont typeface="Wingdings" pitchFamily="2" charset="2"/>
              <a:buChar char="ü"/>
            </a:pPr>
            <a:r>
              <a:rPr lang="en-US" dirty="0"/>
              <a:t>Machine Learning</a:t>
            </a:r>
          </a:p>
        </p:txBody>
      </p:sp>
      <p:sp>
        <p:nvSpPr>
          <p:cNvPr id="7" name="Content Placeholder 6">
            <a:extLst>
              <a:ext uri="{FF2B5EF4-FFF2-40B4-BE49-F238E27FC236}">
                <a16:creationId xmlns:a16="http://schemas.microsoft.com/office/drawing/2014/main" id="{FE280E49-26D2-06D0-9424-C0CD26471035}"/>
              </a:ext>
            </a:extLst>
          </p:cNvPr>
          <p:cNvSpPr>
            <a:spLocks noGrp="1"/>
          </p:cNvSpPr>
          <p:nvPr>
            <p:ph sz="half" idx="2"/>
          </p:nvPr>
        </p:nvSpPr>
        <p:spPr/>
        <p:txBody>
          <a:bodyPr>
            <a:normAutofit fontScale="92500" lnSpcReduction="10000"/>
          </a:bodyPr>
          <a:lstStyle/>
          <a:p>
            <a:pPr>
              <a:buFont typeface="Wingdings" pitchFamily="2" charset="2"/>
              <a:buChar char="ü"/>
            </a:pPr>
            <a:r>
              <a:rPr lang="en-US" dirty="0"/>
              <a:t>Old Business</a:t>
            </a:r>
          </a:p>
          <a:p>
            <a:pPr lvl="1">
              <a:buFont typeface="Wingdings" pitchFamily="2" charset="2"/>
              <a:buChar char="ü"/>
            </a:pPr>
            <a:r>
              <a:rPr lang="en-US" dirty="0"/>
              <a:t>(Nearly) everything </a:t>
            </a:r>
            <a:r>
              <a:rPr lang="en-US" dirty="0">
                <a:sym typeface="Wingdings" pitchFamily="2" charset="2"/>
              </a:rPr>
              <a:t> Vector</a:t>
            </a:r>
            <a:endParaRPr lang="en-US" dirty="0"/>
          </a:p>
          <a:p>
            <a:pPr lvl="2">
              <a:buFont typeface="Wingdings" pitchFamily="2" charset="2"/>
              <a:buChar char="ü"/>
            </a:pPr>
            <a:r>
              <a:rPr lang="en-US" dirty="0"/>
              <a:t>Word2vec</a:t>
            </a:r>
          </a:p>
          <a:p>
            <a:pPr lvl="2">
              <a:buFont typeface="Wingdings" pitchFamily="2" charset="2"/>
              <a:buChar char="ü"/>
            </a:pPr>
            <a:r>
              <a:rPr lang="en-US" dirty="0"/>
              <a:t>Doc2vec</a:t>
            </a:r>
          </a:p>
          <a:p>
            <a:pPr lvl="1">
              <a:buFont typeface="Wingdings" pitchFamily="2" charset="2"/>
              <a:buChar char="ü"/>
            </a:pPr>
            <a:r>
              <a:rPr lang="en-US" dirty="0"/>
              <a:t>Similarity </a:t>
            </a:r>
            <a:r>
              <a:rPr lang="en-US" dirty="0">
                <a:sym typeface="Wingdings" pitchFamily="2" charset="2"/>
              </a:rPr>
              <a:t> Cosine</a:t>
            </a:r>
          </a:p>
          <a:p>
            <a:pPr lvl="1">
              <a:buFont typeface="Wingdings" pitchFamily="2" charset="2"/>
              <a:buChar char="ü"/>
            </a:pPr>
            <a:r>
              <a:rPr lang="en-US" dirty="0"/>
              <a:t>Approximate Nearest Neighbors</a:t>
            </a:r>
          </a:p>
          <a:p>
            <a:r>
              <a:rPr lang="en-US" dirty="0"/>
              <a:t>New Business</a:t>
            </a:r>
          </a:p>
          <a:p>
            <a:pPr lvl="1"/>
            <a:r>
              <a:rPr lang="en-US" dirty="0" err="1">
                <a:hlinkClick r:id="rId4"/>
              </a:rPr>
              <a:t>Colab</a:t>
            </a:r>
            <a:endParaRPr lang="en-US" dirty="0"/>
          </a:p>
          <a:p>
            <a:pPr lvl="1"/>
            <a:r>
              <a:rPr lang="en-US" dirty="0"/>
              <a:t>Deep Nets: Inference</a:t>
            </a:r>
          </a:p>
          <a:p>
            <a:pPr lvl="2"/>
            <a:r>
              <a:rPr lang="en-US" dirty="0"/>
              <a:t>Classification &amp; Regression</a:t>
            </a:r>
          </a:p>
          <a:p>
            <a:pPr lvl="2"/>
            <a:r>
              <a:rPr lang="en-US" dirty="0"/>
              <a:t>Anything </a:t>
            </a:r>
            <a:r>
              <a:rPr lang="en-US" dirty="0">
                <a:sym typeface="Wingdings" pitchFamily="2" charset="2"/>
              </a:rPr>
              <a:t> Vector</a:t>
            </a:r>
          </a:p>
          <a:p>
            <a:pPr lvl="2"/>
            <a:r>
              <a:rPr lang="en-US" dirty="0">
                <a:sym typeface="Wingdings" pitchFamily="2" charset="2"/>
              </a:rPr>
              <a:t>Machine Translation</a:t>
            </a:r>
          </a:p>
          <a:p>
            <a:pPr lvl="2"/>
            <a:r>
              <a:rPr lang="en-US" dirty="0">
                <a:sym typeface="Wingdings" pitchFamily="2" charset="2"/>
              </a:rPr>
              <a:t>Fill Mask</a:t>
            </a:r>
            <a:endParaRPr lang="en-US" dirty="0"/>
          </a:p>
        </p:txBody>
      </p:sp>
      <p:sp>
        <p:nvSpPr>
          <p:cNvPr id="4" name="Date Placeholder 3">
            <a:extLst>
              <a:ext uri="{FF2B5EF4-FFF2-40B4-BE49-F238E27FC236}">
                <a16:creationId xmlns:a16="http://schemas.microsoft.com/office/drawing/2014/main" id="{6522B8B9-EBB1-6301-2A45-410A07FE5BC6}"/>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D527BC96-320E-CF19-77F7-D4016564C8B8}"/>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0512B7A4-301E-C6B3-C847-28ECF2EB8A60}"/>
              </a:ext>
            </a:extLst>
          </p:cNvPr>
          <p:cNvSpPr>
            <a:spLocks noGrp="1"/>
          </p:cNvSpPr>
          <p:nvPr>
            <p:ph type="sldNum" sz="quarter" idx="12"/>
          </p:nvPr>
        </p:nvSpPr>
        <p:spPr/>
        <p:txBody>
          <a:bodyPr/>
          <a:lstStyle/>
          <a:p>
            <a:fld id="{968D9EE9-F5CC-E840-B721-2FE4EA623452}" type="slidenum">
              <a:rPr lang="en-US" smtClean="0"/>
              <a:t>65</a:t>
            </a:fld>
            <a:endParaRPr lang="en-US"/>
          </a:p>
        </p:txBody>
      </p:sp>
    </p:spTree>
    <p:extLst>
      <p:ext uri="{BB962C8B-B14F-4D97-AF65-F5344CB8AC3E}">
        <p14:creationId xmlns:p14="http://schemas.microsoft.com/office/powerpoint/2010/main" val="39148877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EE745F2-EE46-5E4B-37DD-96817FBABD94}"/>
              </a:ext>
            </a:extLst>
          </p:cNvPr>
          <p:cNvSpPr>
            <a:spLocks noGrp="1"/>
          </p:cNvSpPr>
          <p:nvPr>
            <p:ph type="title"/>
          </p:nvPr>
        </p:nvSpPr>
        <p:spPr/>
        <p:txBody>
          <a:bodyPr>
            <a:normAutofit/>
          </a:bodyPr>
          <a:lstStyle/>
          <a:p>
            <a:r>
              <a:rPr lang="en-US" dirty="0" err="1"/>
              <a:t>HuggingFace</a:t>
            </a:r>
            <a:r>
              <a:rPr lang="en-US" dirty="0"/>
              <a:t> Pipelines</a:t>
            </a:r>
            <a:br>
              <a:rPr lang="en-US" dirty="0"/>
            </a:br>
            <a:r>
              <a:rPr lang="en-US" dirty="0">
                <a:hlinkClick r:id="rId2"/>
              </a:rPr>
              <a:t>Colab</a:t>
            </a:r>
            <a:endParaRPr lang="en-US" dirty="0"/>
          </a:p>
        </p:txBody>
      </p:sp>
      <p:sp>
        <p:nvSpPr>
          <p:cNvPr id="9" name="Content Placeholder 8">
            <a:extLst>
              <a:ext uri="{FF2B5EF4-FFF2-40B4-BE49-F238E27FC236}">
                <a16:creationId xmlns:a16="http://schemas.microsoft.com/office/drawing/2014/main" id="{5B7B596D-9FA8-F182-0C26-C59D6B64EA17}"/>
              </a:ext>
            </a:extLst>
          </p:cNvPr>
          <p:cNvSpPr>
            <a:spLocks noGrp="1"/>
          </p:cNvSpPr>
          <p:nvPr>
            <p:ph idx="1"/>
          </p:nvPr>
        </p:nvSpPr>
        <p:spPr/>
        <p:txBody>
          <a:bodyPr>
            <a:normAutofit lnSpcReduction="10000"/>
          </a:bodyPr>
          <a:lstStyle/>
          <a:p>
            <a:pPr algn="l"/>
            <a:r>
              <a:rPr lang="en-US" b="0" i="0" dirty="0">
                <a:solidFill>
                  <a:srgbClr val="212121"/>
                </a:solidFill>
                <a:effectLst/>
                <a:latin typeface="Roboto" panose="02000000000000000000" pitchFamily="2" charset="0"/>
              </a:rPr>
              <a:t>See </a:t>
            </a:r>
            <a:r>
              <a:rPr lang="en-US" b="0" i="0" dirty="0">
                <a:solidFill>
                  <a:srgbClr val="212121"/>
                </a:solidFill>
                <a:effectLst/>
                <a:latin typeface="Roboto" panose="02000000000000000000" pitchFamily="2" charset="0"/>
                <a:hlinkClick r:id="rId3"/>
              </a:rPr>
              <a:t>https://huggingface.co/docs/transformers/main_classes/pipelines#transformers.pipeline.task</a:t>
            </a:r>
            <a:r>
              <a:rPr lang="en-US" b="0" i="0" dirty="0">
                <a:solidFill>
                  <a:srgbClr val="212121"/>
                </a:solidFill>
                <a:effectLst/>
                <a:latin typeface="Roboto" panose="02000000000000000000" pitchFamily="2" charset="0"/>
              </a:rPr>
              <a:t> for a list of currently supported tasks.</a:t>
            </a:r>
          </a:p>
          <a:p>
            <a:pPr lvl="1"/>
            <a:r>
              <a:rPr lang="en-US" b="0" i="0" dirty="0">
                <a:solidFill>
                  <a:srgbClr val="212121"/>
                </a:solidFill>
                <a:effectLst/>
                <a:latin typeface="Roboto" panose="02000000000000000000" pitchFamily="2" charset="0"/>
              </a:rPr>
              <a:t>machine learning: </a:t>
            </a:r>
          </a:p>
          <a:p>
            <a:pPr lvl="2"/>
            <a:r>
              <a:rPr lang="en-US" b="0" i="0" dirty="0">
                <a:solidFill>
                  <a:srgbClr val="212121"/>
                </a:solidFill>
                <a:effectLst/>
                <a:latin typeface="Roboto" panose="02000000000000000000" pitchFamily="2" charset="0"/>
              </a:rPr>
              <a:t>classification, regression, token classification, classify spans, fill mask</a:t>
            </a:r>
          </a:p>
          <a:p>
            <a:pPr lvl="1"/>
            <a:r>
              <a:rPr lang="en-US" b="0" i="0" dirty="0">
                <a:solidFill>
                  <a:srgbClr val="212121"/>
                </a:solidFill>
                <a:effectLst/>
                <a:latin typeface="Roboto" panose="02000000000000000000" pitchFamily="2" charset="0"/>
              </a:rPr>
              <a:t>speech: </a:t>
            </a:r>
          </a:p>
          <a:p>
            <a:pPr lvl="2"/>
            <a:r>
              <a:rPr lang="en-US" b="0" i="0" dirty="0">
                <a:solidFill>
                  <a:srgbClr val="212121"/>
                </a:solidFill>
                <a:effectLst/>
                <a:latin typeface="Roboto" panose="02000000000000000000" pitchFamily="2" charset="0"/>
              </a:rPr>
              <a:t>speech-to-text (automatic speech recognition (ASR), text-to-speech (speech synthesis), audio classification</a:t>
            </a:r>
          </a:p>
          <a:p>
            <a:pPr lvl="1"/>
            <a:r>
              <a:rPr lang="en-US" b="0" i="0" dirty="0">
                <a:solidFill>
                  <a:srgbClr val="212121"/>
                </a:solidFill>
                <a:effectLst/>
                <a:latin typeface="Roboto" panose="02000000000000000000" pitchFamily="2" charset="0"/>
              </a:rPr>
              <a:t>vision: </a:t>
            </a:r>
          </a:p>
          <a:p>
            <a:pPr lvl="2"/>
            <a:r>
              <a:rPr lang="en-US" b="0" i="0" dirty="0">
                <a:solidFill>
                  <a:srgbClr val="212121"/>
                </a:solidFill>
                <a:effectLst/>
                <a:latin typeface="Roboto" panose="02000000000000000000" pitchFamily="2" charset="0"/>
              </a:rPr>
              <a:t>image classification, video classification, image segmentation, image to text, visual question answering</a:t>
            </a:r>
          </a:p>
          <a:p>
            <a:pPr lvl="1"/>
            <a:r>
              <a:rPr lang="en-US" b="0" i="0" dirty="0">
                <a:solidFill>
                  <a:srgbClr val="212121"/>
                </a:solidFill>
                <a:effectLst/>
                <a:latin typeface="Roboto" panose="02000000000000000000" pitchFamily="2" charset="0"/>
              </a:rPr>
              <a:t>natural language: </a:t>
            </a:r>
          </a:p>
          <a:p>
            <a:pPr lvl="2"/>
            <a:r>
              <a:rPr lang="en-US" b="0" i="0" dirty="0">
                <a:solidFill>
                  <a:srgbClr val="212121"/>
                </a:solidFill>
                <a:effectLst/>
                <a:latin typeface="Roboto" panose="02000000000000000000" pitchFamily="2" charset="0"/>
              </a:rPr>
              <a:t>text classification, question answering, fill mask, translation</a:t>
            </a:r>
          </a:p>
          <a:p>
            <a:endParaRPr lang="en-US" dirty="0"/>
          </a:p>
        </p:txBody>
      </p:sp>
      <p:sp>
        <p:nvSpPr>
          <p:cNvPr id="5" name="Date Placeholder 4">
            <a:extLst>
              <a:ext uri="{FF2B5EF4-FFF2-40B4-BE49-F238E27FC236}">
                <a16:creationId xmlns:a16="http://schemas.microsoft.com/office/drawing/2014/main" id="{3AAD152C-B457-C7E1-A9B8-F25497CA57AC}"/>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FC547565-B0B2-C0CB-8868-C93401476962}"/>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D9340B9F-870C-24BF-E4B4-17897BD09817}"/>
              </a:ext>
            </a:extLst>
          </p:cNvPr>
          <p:cNvSpPr>
            <a:spLocks noGrp="1"/>
          </p:cNvSpPr>
          <p:nvPr>
            <p:ph type="sldNum" sz="quarter" idx="12"/>
          </p:nvPr>
        </p:nvSpPr>
        <p:spPr/>
        <p:txBody>
          <a:bodyPr/>
          <a:lstStyle/>
          <a:p>
            <a:fld id="{968D9EE9-F5CC-E840-B721-2FE4EA623452}" type="slidenum">
              <a:rPr lang="en-US" smtClean="0"/>
              <a:t>66</a:t>
            </a:fld>
            <a:endParaRPr lang="en-US"/>
          </a:p>
        </p:txBody>
      </p:sp>
    </p:spTree>
    <p:extLst>
      <p:ext uri="{BB962C8B-B14F-4D97-AF65-F5344CB8AC3E}">
        <p14:creationId xmlns:p14="http://schemas.microsoft.com/office/powerpoint/2010/main" val="182663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E316-10F6-56F7-E816-2B3870856A2B}"/>
              </a:ext>
            </a:extLst>
          </p:cNvPr>
          <p:cNvSpPr>
            <a:spLocks noGrp="1"/>
          </p:cNvSpPr>
          <p:nvPr>
            <p:ph type="title"/>
          </p:nvPr>
        </p:nvSpPr>
        <p:spPr/>
        <p:txBody>
          <a:bodyPr/>
          <a:lstStyle/>
          <a:p>
            <a:r>
              <a:rPr lang="en-US" dirty="0"/>
              <a:t>Back Translation and Conjunction</a:t>
            </a:r>
          </a:p>
        </p:txBody>
      </p:sp>
      <p:sp>
        <p:nvSpPr>
          <p:cNvPr id="8" name="Text Placeholder 7">
            <a:extLst>
              <a:ext uri="{FF2B5EF4-FFF2-40B4-BE49-F238E27FC236}">
                <a16:creationId xmlns:a16="http://schemas.microsoft.com/office/drawing/2014/main" id="{DAEBC713-2E58-BB21-5CE0-E12269C386C1}"/>
              </a:ext>
            </a:extLst>
          </p:cNvPr>
          <p:cNvSpPr>
            <a:spLocks noGrp="1"/>
          </p:cNvSpPr>
          <p:nvPr>
            <p:ph type="body" idx="1"/>
          </p:nvPr>
        </p:nvSpPr>
        <p:spPr/>
        <p:txBody>
          <a:bodyPr/>
          <a:lstStyle/>
          <a:p>
            <a:r>
              <a:rPr lang="en-US" dirty="0"/>
              <a:t>Synonyms (not equivalent)</a:t>
            </a:r>
          </a:p>
        </p:txBody>
      </p:sp>
      <p:sp>
        <p:nvSpPr>
          <p:cNvPr id="3" name="Content Placeholder 2">
            <a:extLst>
              <a:ext uri="{FF2B5EF4-FFF2-40B4-BE49-F238E27FC236}">
                <a16:creationId xmlns:a16="http://schemas.microsoft.com/office/drawing/2014/main" id="{2E6D5685-A059-43A6-A810-5FAFB2538AE2}"/>
              </a:ext>
            </a:extLst>
          </p:cNvPr>
          <p:cNvSpPr>
            <a:spLocks noGrp="1"/>
          </p:cNvSpPr>
          <p:nvPr>
            <p:ph sz="half" idx="2"/>
          </p:nvPr>
        </p:nvSpPr>
        <p:spPr/>
        <p:txBody>
          <a:bodyPr>
            <a:normAutofit fontScale="92500" lnSpcReduction="10000"/>
          </a:bodyPr>
          <a:lstStyle/>
          <a:p>
            <a:r>
              <a:rPr lang="en-US" sz="3200" b="0" i="0" dirty="0">
                <a:solidFill>
                  <a:srgbClr val="212121"/>
                </a:solidFill>
                <a:effectLst/>
              </a:rPr>
              <a:t>celestial and divine</a:t>
            </a:r>
          </a:p>
          <a:p>
            <a:pPr lvl="1"/>
            <a:r>
              <a:rPr lang="ja-JP" altLang="en-US" b="0" i="0">
                <a:solidFill>
                  <a:srgbClr val="212121"/>
                </a:solidFill>
                <a:effectLst/>
              </a:rPr>
              <a:t>天天和天天</a:t>
            </a:r>
            <a:endParaRPr lang="en-US" altLang="ja-JP" dirty="0">
              <a:solidFill>
                <a:srgbClr val="212121"/>
              </a:solidFill>
            </a:endParaRPr>
          </a:p>
          <a:p>
            <a:pPr lvl="1"/>
            <a:r>
              <a:rPr lang="en-US" b="0" i="0" dirty="0">
                <a:solidFill>
                  <a:srgbClr val="212121"/>
                </a:solidFill>
                <a:effectLst/>
              </a:rPr>
              <a:t>Every day and every day</a:t>
            </a:r>
          </a:p>
          <a:p>
            <a:r>
              <a:rPr lang="en-US" sz="3200" b="0" i="0" dirty="0">
                <a:solidFill>
                  <a:srgbClr val="212121"/>
                </a:solidFill>
                <a:effectLst/>
              </a:rPr>
              <a:t>wisdom and erudition</a:t>
            </a:r>
          </a:p>
          <a:p>
            <a:pPr lvl="1"/>
            <a:r>
              <a:rPr lang="ja-JP" altLang="en-US" b="0" i="0">
                <a:solidFill>
                  <a:srgbClr val="212121"/>
                </a:solidFill>
                <a:effectLst/>
              </a:rPr>
              <a:t>智慧和智慧</a:t>
            </a:r>
            <a:endParaRPr lang="en-US" altLang="ja-JP" dirty="0">
              <a:solidFill>
                <a:srgbClr val="212121"/>
              </a:solidFill>
            </a:endParaRPr>
          </a:p>
          <a:p>
            <a:pPr lvl="1"/>
            <a:r>
              <a:rPr lang="en-US" b="0" i="0" dirty="0">
                <a:solidFill>
                  <a:srgbClr val="212121"/>
                </a:solidFill>
                <a:effectLst/>
              </a:rPr>
              <a:t>Wisdom and wisdom</a:t>
            </a:r>
            <a:endParaRPr lang="en-US" dirty="0">
              <a:solidFill>
                <a:srgbClr val="212121"/>
              </a:solidFill>
              <a:latin typeface="Roboto" panose="02000000000000000000" pitchFamily="2" charset="0"/>
            </a:endParaRPr>
          </a:p>
          <a:p>
            <a:r>
              <a:rPr lang="en-US" sz="3200" b="0" i="0" dirty="0">
                <a:solidFill>
                  <a:srgbClr val="212121"/>
                </a:solidFill>
                <a:effectLst/>
              </a:rPr>
              <a:t>mournful and tearful</a:t>
            </a:r>
          </a:p>
          <a:p>
            <a:pPr lvl="1"/>
            <a:r>
              <a:rPr lang="ja-JP" altLang="en-US" sz="2800" b="0" i="0">
                <a:solidFill>
                  <a:srgbClr val="212121"/>
                </a:solidFill>
                <a:effectLst/>
              </a:rPr>
              <a:t>悲伤和悲伤</a:t>
            </a:r>
            <a:endParaRPr lang="en-US" altLang="ja-JP" sz="2800" dirty="0">
              <a:solidFill>
                <a:srgbClr val="212121"/>
              </a:solidFill>
            </a:endParaRPr>
          </a:p>
          <a:p>
            <a:pPr lvl="1"/>
            <a:r>
              <a:rPr lang="en-US" sz="2800" b="0" i="0" dirty="0">
                <a:solidFill>
                  <a:srgbClr val="212121"/>
                </a:solidFill>
                <a:effectLst/>
              </a:rPr>
              <a:t>Sadness and sadness</a:t>
            </a:r>
            <a:endParaRPr lang="en-US" sz="2800" b="0" i="0" dirty="0">
              <a:effectLst/>
            </a:endParaRPr>
          </a:p>
          <a:p>
            <a:endParaRPr lang="en-US" dirty="0"/>
          </a:p>
        </p:txBody>
      </p:sp>
      <p:sp>
        <p:nvSpPr>
          <p:cNvPr id="9" name="Text Placeholder 8">
            <a:extLst>
              <a:ext uri="{FF2B5EF4-FFF2-40B4-BE49-F238E27FC236}">
                <a16:creationId xmlns:a16="http://schemas.microsoft.com/office/drawing/2014/main" id="{7DF09697-C58F-468B-7A34-61F98BB48856}"/>
              </a:ext>
            </a:extLst>
          </p:cNvPr>
          <p:cNvSpPr>
            <a:spLocks noGrp="1"/>
          </p:cNvSpPr>
          <p:nvPr>
            <p:ph type="body" sz="quarter" idx="3"/>
          </p:nvPr>
        </p:nvSpPr>
        <p:spPr/>
        <p:txBody>
          <a:bodyPr/>
          <a:lstStyle/>
          <a:p>
            <a:r>
              <a:rPr lang="en-US" dirty="0"/>
              <a:t>Antonyms</a:t>
            </a:r>
          </a:p>
        </p:txBody>
      </p:sp>
      <p:sp>
        <p:nvSpPr>
          <p:cNvPr id="10" name="Content Placeholder 9">
            <a:extLst>
              <a:ext uri="{FF2B5EF4-FFF2-40B4-BE49-F238E27FC236}">
                <a16:creationId xmlns:a16="http://schemas.microsoft.com/office/drawing/2014/main" id="{65D293D5-4F82-65FA-010F-4861D7F62E3B}"/>
              </a:ext>
            </a:extLst>
          </p:cNvPr>
          <p:cNvSpPr>
            <a:spLocks noGrp="1"/>
          </p:cNvSpPr>
          <p:nvPr>
            <p:ph sz="quarter" idx="4"/>
          </p:nvPr>
        </p:nvSpPr>
        <p:spPr/>
        <p:txBody>
          <a:bodyPr>
            <a:normAutofit fontScale="92500" lnSpcReduction="10000"/>
          </a:bodyPr>
          <a:lstStyle/>
          <a:p>
            <a:r>
              <a:rPr lang="en-US" sz="3000" b="0" i="0" dirty="0">
                <a:solidFill>
                  <a:srgbClr val="212121"/>
                </a:solidFill>
                <a:effectLst/>
              </a:rPr>
              <a:t>coolness and eagerness</a:t>
            </a:r>
          </a:p>
          <a:p>
            <a:pPr lvl="1"/>
            <a:r>
              <a:rPr lang="ja-JP" altLang="en-US" sz="2600" b="0" i="0">
                <a:solidFill>
                  <a:srgbClr val="212121"/>
                </a:solidFill>
                <a:effectLst/>
              </a:rPr>
              <a:t>寒凉和殷勤</a:t>
            </a:r>
            <a:endParaRPr lang="en-US" altLang="ja-JP" sz="2600" dirty="0">
              <a:solidFill>
                <a:srgbClr val="212121"/>
              </a:solidFill>
            </a:endParaRPr>
          </a:p>
          <a:p>
            <a:pPr lvl="1"/>
            <a:r>
              <a:rPr lang="en-US" sz="2600" b="0" i="0" dirty="0">
                <a:solidFill>
                  <a:srgbClr val="212121"/>
                </a:solidFill>
                <a:effectLst/>
              </a:rPr>
              <a:t>The cold and the warmth</a:t>
            </a:r>
          </a:p>
          <a:p>
            <a:r>
              <a:rPr lang="en-US" sz="3000" b="0" i="0" dirty="0">
                <a:solidFill>
                  <a:srgbClr val="212121"/>
                </a:solidFill>
                <a:effectLst/>
              </a:rPr>
              <a:t>fractious and blithesome</a:t>
            </a:r>
          </a:p>
          <a:p>
            <a:pPr lvl="1"/>
            <a:r>
              <a:rPr lang="ja-JP" altLang="en-US" sz="2600" b="0" i="0">
                <a:solidFill>
                  <a:srgbClr val="212121"/>
                </a:solidFill>
                <a:effectLst/>
              </a:rPr>
              <a:t>讨人厌 讨人厌 讨人厌</a:t>
            </a:r>
            <a:endParaRPr lang="en-US" altLang="ja-JP" sz="2600" dirty="0">
              <a:solidFill>
                <a:srgbClr val="212121"/>
              </a:solidFill>
            </a:endParaRPr>
          </a:p>
          <a:p>
            <a:pPr lvl="1"/>
            <a:r>
              <a:rPr lang="en-US" sz="2600" b="0" i="0" dirty="0">
                <a:solidFill>
                  <a:srgbClr val="212121"/>
                </a:solidFill>
                <a:effectLst/>
              </a:rPr>
              <a:t>I'm sick of it. I'm sick of it. I'm sick of it.</a:t>
            </a:r>
            <a:endParaRPr lang="en-US" sz="2600" dirty="0"/>
          </a:p>
        </p:txBody>
      </p:sp>
      <p:sp>
        <p:nvSpPr>
          <p:cNvPr id="5" name="Date Placeholder 4">
            <a:extLst>
              <a:ext uri="{FF2B5EF4-FFF2-40B4-BE49-F238E27FC236}">
                <a16:creationId xmlns:a16="http://schemas.microsoft.com/office/drawing/2014/main" id="{99916CB3-12AC-E2E3-D0C5-4B6D6E0AC6F6}"/>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7A2751B3-3CC7-CD6C-8A17-69C8B6F5BAC0}"/>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573CC14A-D63D-F1DC-5BDB-218DA415AB49}"/>
              </a:ext>
            </a:extLst>
          </p:cNvPr>
          <p:cNvSpPr>
            <a:spLocks noGrp="1"/>
          </p:cNvSpPr>
          <p:nvPr>
            <p:ph type="sldNum" sz="quarter" idx="12"/>
          </p:nvPr>
        </p:nvSpPr>
        <p:spPr/>
        <p:txBody>
          <a:bodyPr/>
          <a:lstStyle/>
          <a:p>
            <a:fld id="{968D9EE9-F5CC-E840-B721-2FE4EA623452}" type="slidenum">
              <a:rPr lang="en-US" smtClean="0"/>
              <a:t>67</a:t>
            </a:fld>
            <a:endParaRPr lang="en-US"/>
          </a:p>
        </p:txBody>
      </p:sp>
    </p:spTree>
    <p:extLst>
      <p:ext uri="{BB962C8B-B14F-4D97-AF65-F5344CB8AC3E}">
        <p14:creationId xmlns:p14="http://schemas.microsoft.com/office/powerpoint/2010/main" val="2980441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E2B25-9AD6-F080-0FB0-3997BC5B5A40}"/>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A12A531D-2FCB-62F8-AAE2-F12E60AFAFC8}"/>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8F86A8B-39EA-E4FC-1328-FFEB881C1D9F}"/>
              </a:ext>
            </a:extLst>
          </p:cNvPr>
          <p:cNvSpPr>
            <a:spLocks noGrp="1"/>
          </p:cNvSpPr>
          <p:nvPr>
            <p:ph sz="half" idx="2"/>
          </p:nvPr>
        </p:nvSpPr>
        <p:spPr/>
        <p:txBody>
          <a:bodyPr/>
          <a:lstStyle/>
          <a:p>
            <a:endParaRPr lang="en-US"/>
          </a:p>
        </p:txBody>
      </p:sp>
      <p:sp>
        <p:nvSpPr>
          <p:cNvPr id="5" name="Date Placeholder 4">
            <a:extLst>
              <a:ext uri="{FF2B5EF4-FFF2-40B4-BE49-F238E27FC236}">
                <a16:creationId xmlns:a16="http://schemas.microsoft.com/office/drawing/2014/main" id="{70886014-54A2-7165-866F-56750EBFFDC1}"/>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1CF1000D-7A16-D307-C2A3-3D2FF6616846}"/>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2054E76A-5B9D-D6A1-15B9-52FD7EE6298C}"/>
              </a:ext>
            </a:extLst>
          </p:cNvPr>
          <p:cNvSpPr>
            <a:spLocks noGrp="1"/>
          </p:cNvSpPr>
          <p:nvPr>
            <p:ph type="sldNum" sz="quarter" idx="12"/>
          </p:nvPr>
        </p:nvSpPr>
        <p:spPr/>
        <p:txBody>
          <a:bodyPr/>
          <a:lstStyle/>
          <a:p>
            <a:fld id="{968D9EE9-F5CC-E840-B721-2FE4EA623452}" type="slidenum">
              <a:rPr lang="en-US" smtClean="0"/>
              <a:t>68</a:t>
            </a:fld>
            <a:endParaRPr lang="en-US"/>
          </a:p>
        </p:txBody>
      </p:sp>
    </p:spTree>
    <p:extLst>
      <p:ext uri="{BB962C8B-B14F-4D97-AF65-F5344CB8AC3E}">
        <p14:creationId xmlns:p14="http://schemas.microsoft.com/office/powerpoint/2010/main" val="263549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B390E-CA3D-9B03-B28D-CDB782BA9DE6}"/>
              </a:ext>
            </a:extLst>
          </p:cNvPr>
          <p:cNvSpPr>
            <a:spLocks noGrp="1"/>
          </p:cNvSpPr>
          <p:nvPr>
            <p:ph type="title"/>
          </p:nvPr>
        </p:nvSpPr>
        <p:spPr/>
        <p:txBody>
          <a:bodyPr/>
          <a:lstStyle/>
          <a:p>
            <a:r>
              <a:rPr lang="en-US" dirty="0" err="1"/>
              <a:t>tf-idf</a:t>
            </a:r>
            <a:r>
              <a:rPr lang="en-US" dirty="0"/>
              <a:t>: Term Weighting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C95E2BE-6CBB-B957-A81C-5B0218450641}"/>
                  </a:ext>
                </a:extLst>
              </p:cNvPr>
              <p:cNvSpPr>
                <a:spLocks noGrp="1"/>
              </p:cNvSpPr>
              <p:nvPr>
                <p:ph idx="1"/>
              </p:nvPr>
            </p:nvSpPr>
            <p:spPr/>
            <p:txBody>
              <a:bodyPr>
                <a:normAutofit lnSpcReduction="10000"/>
              </a:bodyPr>
              <a:lstStyle/>
              <a:p>
                <a:r>
                  <a:rPr lang="en-US" dirty="0"/>
                  <a:t>Words have different importance, overlooked by simple count</a:t>
                </a:r>
              </a:p>
              <a:p>
                <a:r>
                  <a:rPr lang="en-US" dirty="0" err="1"/>
                  <a:t>tf</a:t>
                </a:r>
                <a:r>
                  <a:rPr lang="en-US" dirty="0"/>
                  <a:t>: term frequency: </a:t>
                </a:r>
                <a14:m>
                  <m:oMath xmlns:m="http://schemas.openxmlformats.org/officeDocument/2006/math">
                    <m:r>
                      <m:rPr>
                        <m:sty m:val="p"/>
                      </m:rPr>
                      <a:rPr lang="en-US" i="1" dirty="0" smtClean="0">
                        <a:latin typeface="Cambria Math" panose="02040503050406030204" pitchFamily="18" charset="0"/>
                      </a:rPr>
                      <m:t>Pr</m:t>
                    </m:r>
                    <m:r>
                      <a:rPr lang="en-US" i="1" dirty="0" smtClean="0">
                        <a:latin typeface="Cambria Math" panose="02040503050406030204" pitchFamily="18" charset="0"/>
                      </a:rPr>
                      <m:t>⁡(</m:t>
                    </m:r>
                    <m:r>
                      <a:rPr lang="en-US" i="1" dirty="0" err="1" smtClean="0">
                        <a:latin typeface="Cambria Math" panose="02040503050406030204" pitchFamily="18" charset="0"/>
                      </a:rPr>
                      <m:t>𝑡</m:t>
                    </m:r>
                    <m:r>
                      <a:rPr lang="en-US" i="1" dirty="0" err="1" smtClean="0">
                        <a:latin typeface="Cambria Math" panose="02040503050406030204" pitchFamily="18" charset="0"/>
                      </a:rPr>
                      <m:t>|</m:t>
                    </m:r>
                    <m:r>
                      <a:rPr lang="en-US" i="1" dirty="0" err="1" smtClean="0">
                        <a:latin typeface="Cambria Math" panose="02040503050406030204" pitchFamily="18" charset="0"/>
                      </a:rPr>
                      <m:t>𝑑</m:t>
                    </m:r>
                    <m:r>
                      <a:rPr lang="en-US" i="1" dirty="0" smtClean="0">
                        <a:latin typeface="Cambria Math" panose="02040503050406030204" pitchFamily="18" charset="0"/>
                      </a:rPr>
                      <m:t>)</m:t>
                    </m:r>
                  </m:oMath>
                </a14:m>
                <a:r>
                  <a:rPr lang="en-US" dirty="0"/>
                  <a:t>, where </a:t>
                </a:r>
                <a14:m>
                  <m:oMath xmlns:m="http://schemas.openxmlformats.org/officeDocument/2006/math">
                    <m:r>
                      <a:rPr lang="en-US" i="1" dirty="0" smtClean="0">
                        <a:latin typeface="Cambria Math" panose="02040503050406030204" pitchFamily="18" charset="0"/>
                      </a:rPr>
                      <m:t>𝑡</m:t>
                    </m:r>
                  </m:oMath>
                </a14:m>
                <a:r>
                  <a:rPr lang="en-US" dirty="0"/>
                  <a:t> (terms) are IID events</a:t>
                </a:r>
              </a:p>
              <a:p>
                <a:pPr marL="0" indent="0" algn="ctr">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𝑡𝑓</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𝑐𝑜𝑢𝑛𝑡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𝑡</m:t>
                            </m:r>
                          </m:sub>
                          <m:sup/>
                          <m:e>
                            <m:r>
                              <a:rPr lang="en-US" b="0" i="1" smtClean="0">
                                <a:latin typeface="Cambria Math" panose="02040503050406030204" pitchFamily="18" charset="0"/>
                              </a:rPr>
                              <m:t>𝑐𝑜𝑢𝑛𝑡</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e>
                        </m:nary>
                      </m:den>
                    </m:f>
                  </m:oMath>
                </a14:m>
                <a:r>
                  <a:rPr lang="en-US" dirty="0"/>
                  <a:t> </a:t>
                </a:r>
                <a14:m>
                  <m:oMath xmlns:m="http://schemas.openxmlformats.org/officeDocument/2006/math">
                    <m:r>
                      <a:rPr lang="en-US" i="1" dirty="0" smtClean="0">
                        <a:latin typeface="Cambria Math" panose="02040503050406030204" pitchFamily="18" charset="0"/>
                      </a:rPr>
                      <m:t>=</m:t>
                    </m:r>
                  </m:oMath>
                </a14:m>
                <a:r>
                  <a:rPr lang="en-US" dirty="0"/>
                  <a:t> </a:t>
                </a:r>
                <a14:m>
                  <m:oMath xmlns:m="http://schemas.openxmlformats.org/officeDocument/2006/math">
                    <m:r>
                      <m:rPr>
                        <m:sty m:val="p"/>
                      </m:rPr>
                      <a:rPr lang="en-US" i="1" dirty="0">
                        <a:latin typeface="Cambria Math" panose="02040503050406030204" pitchFamily="18" charset="0"/>
                      </a:rPr>
                      <m:t>Pr</m:t>
                    </m:r>
                    <m:r>
                      <a:rPr lang="en-US" i="1" dirty="0">
                        <a:latin typeface="Cambria Math" panose="02040503050406030204" pitchFamily="18" charset="0"/>
                      </a:rPr>
                      <m:t>⁡(</m:t>
                    </m:r>
                    <m:r>
                      <a:rPr lang="en-US" i="1" dirty="0" err="1">
                        <a:latin typeface="Cambria Math" panose="02040503050406030204" pitchFamily="18" charset="0"/>
                      </a:rPr>
                      <m:t>𝑡</m:t>
                    </m:r>
                    <m:r>
                      <a:rPr lang="en-US" i="1" dirty="0" err="1">
                        <a:latin typeface="Cambria Math" panose="02040503050406030204" pitchFamily="18" charset="0"/>
                      </a:rPr>
                      <m:t>|</m:t>
                    </m:r>
                    <m:r>
                      <a:rPr lang="en-US" i="1" dirty="0" err="1">
                        <a:latin typeface="Cambria Math" panose="02040503050406030204" pitchFamily="18" charset="0"/>
                      </a:rPr>
                      <m:t>𝑑</m:t>
                    </m:r>
                    <m:r>
                      <a:rPr lang="en-US" i="1" dirty="0">
                        <a:latin typeface="Cambria Math" panose="02040503050406030204" pitchFamily="18" charset="0"/>
                      </a:rPr>
                      <m:t>)</m:t>
                    </m:r>
                  </m:oMath>
                </a14:m>
                <a:endParaRPr lang="en-US" dirty="0"/>
              </a:p>
              <a:p>
                <a:r>
                  <a:rPr lang="en-US" dirty="0" err="1"/>
                  <a:t>idf</a:t>
                </a:r>
                <a:r>
                  <a:rPr lang="en-US" dirty="0"/>
                  <a:t>: inverse document frequency</a:t>
                </a:r>
              </a:p>
              <a:p>
                <a:pPr marL="0" indent="0" algn="ctr">
                  <a:buNone/>
                </a:pP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𝑖𝑑𝑓</m:t>
                        </m:r>
                      </m:e>
                      <m:sub>
                        <m:r>
                          <a:rPr lang="en-US" b="0" i="1" smtClean="0">
                            <a:latin typeface="Cambria Math" panose="02040503050406030204" pitchFamily="18" charset="0"/>
                          </a:rPr>
                          <m:t>𝑡</m:t>
                        </m:r>
                      </m:sub>
                    </m:sSub>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log</m:t>
                        </m:r>
                      </m:fName>
                      <m:e>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𝑡𝑜𝑡𝑎𝑙</m:t>
                                </m:r>
                                <m:r>
                                  <a:rPr lang="en-US" b="0" i="1" smtClean="0">
                                    <a:latin typeface="Cambria Math" panose="02040503050406030204" pitchFamily="18" charset="0"/>
                                  </a:rPr>
                                  <m:t> </m:t>
                                </m:r>
                                <m:r>
                                  <a:rPr lang="en-US" b="0" i="1" smtClean="0">
                                    <a:latin typeface="Cambria Math" panose="02040503050406030204" pitchFamily="18" charset="0"/>
                                  </a:rPr>
                                  <m:t>𝑑𝑜𝑐𝑠</m:t>
                                </m:r>
                              </m:num>
                              <m:den>
                                <m:r>
                                  <a:rPr lang="en-US" b="0" i="1" smtClean="0">
                                    <a:latin typeface="Cambria Math" panose="02040503050406030204" pitchFamily="18" charset="0"/>
                                  </a:rPr>
                                  <m:t>#</m:t>
                                </m:r>
                                <m:r>
                                  <a:rPr lang="en-US" b="0" i="1" smtClean="0">
                                    <a:latin typeface="Cambria Math" panose="02040503050406030204" pitchFamily="18" charset="0"/>
                                  </a:rPr>
                                  <m:t>𝑑𝑜𝑐𝑠</m:t>
                                </m:r>
                                <m:r>
                                  <a:rPr lang="en-US" b="0" i="1" smtClean="0">
                                    <a:latin typeface="Cambria Math" panose="02040503050406030204" pitchFamily="18" charset="0"/>
                                  </a:rPr>
                                  <m:t> </m:t>
                                </m:r>
                                <m:r>
                                  <a:rPr lang="en-US" b="0" i="1" smtClean="0">
                                    <a:latin typeface="Cambria Math" panose="02040503050406030204" pitchFamily="18" charset="0"/>
                                  </a:rPr>
                                  <m:t>𝑡h𝑎𝑡</m:t>
                                </m:r>
                                <m:r>
                                  <a:rPr lang="en-US" b="0" i="1" smtClean="0">
                                    <a:latin typeface="Cambria Math" panose="02040503050406030204" pitchFamily="18" charset="0"/>
                                  </a:rPr>
                                  <m:t> </m:t>
                                </m:r>
                                <m:r>
                                  <a:rPr lang="en-US" b="0" i="1" smtClean="0">
                                    <a:latin typeface="Cambria Math" panose="02040503050406030204" pitchFamily="18" charset="0"/>
                                  </a:rPr>
                                  <m:t>h𝑎𝑣𝑒</m:t>
                                </m:r>
                                <m:r>
                                  <a:rPr lang="en-US" b="0" i="1" smtClean="0">
                                    <a:latin typeface="Cambria Math" panose="02040503050406030204" pitchFamily="18" charset="0"/>
                                  </a:rPr>
                                  <m:t> </m:t>
                                </m:r>
                                <m:r>
                                  <a:rPr lang="en-US" b="0" i="1" smtClean="0">
                                    <a:latin typeface="Cambria Math" panose="02040503050406030204" pitchFamily="18" charset="0"/>
                                  </a:rPr>
                                  <m:t>𝑡𝑒𝑟𝑚</m:t>
                                </m:r>
                                <m:r>
                                  <a:rPr lang="en-US" b="0" i="1" smtClean="0">
                                    <a:latin typeface="Cambria Math" panose="02040503050406030204" pitchFamily="18" charset="0"/>
                                  </a:rPr>
                                  <m:t> </m:t>
                                </m:r>
                                <m:r>
                                  <a:rPr lang="en-US" b="0" i="1" smtClean="0">
                                    <a:latin typeface="Cambria Math" panose="02040503050406030204" pitchFamily="18" charset="0"/>
                                  </a:rPr>
                                  <m:t>𝑡</m:t>
                                </m:r>
                              </m:den>
                            </m:f>
                          </m:e>
                        </m:d>
                      </m:e>
                    </m:func>
                  </m:oMath>
                </a14:m>
                <a:r>
                  <a:rPr lang="en-US" dirty="0"/>
                  <a:t> </a:t>
                </a:r>
                <a14:m>
                  <m:oMath xmlns:m="http://schemas.openxmlformats.org/officeDocument/2006/math">
                    <m:r>
                      <a:rPr lang="en-US" i="1" dirty="0" smtClean="0">
                        <a:latin typeface="Cambria Math" panose="02040503050406030204" pitchFamily="18" charset="0"/>
                      </a:rPr>
                      <m:t>=</m:t>
                    </m:r>
                  </m:oMath>
                </a14:m>
                <a:r>
                  <a:rPr lang="en-US" dirty="0"/>
                  <a:t> </a:t>
                </a:r>
                <a14:m>
                  <m:oMath xmlns:m="http://schemas.openxmlformats.org/officeDocument/2006/math">
                    <m:r>
                      <a:rPr lang="en-US" b="0" i="0" smtClean="0">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d>
                          <m:dPr>
                            <m:ctrlPr>
                              <a:rPr lang="en-US" i="1">
                                <a:latin typeface="Cambria Math" panose="02040503050406030204" pitchFamily="18" charset="0"/>
                              </a:rPr>
                            </m:ctrlPr>
                          </m:dPr>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𝑑</m:t>
                            </m:r>
                            <m:r>
                              <a:rPr lang="en-US" b="0" i="1" smtClean="0">
                                <a:latin typeface="Cambria Math" panose="02040503050406030204" pitchFamily="18" charset="0"/>
                              </a:rPr>
                              <m:t>)</m:t>
                            </m:r>
                          </m:e>
                        </m:d>
                      </m:e>
                    </m:func>
                  </m:oMath>
                </a14:m>
                <a:endParaRPr lang="en-US" dirty="0"/>
              </a:p>
              <a:p>
                <a:r>
                  <a:rPr lang="en-US" dirty="0" err="1"/>
                  <a:t>tf-idf</a:t>
                </a:r>
                <a:r>
                  <a:rPr lang="en-US" dirty="0"/>
                  <a:t> for word </a:t>
                </a:r>
                <a14:m>
                  <m:oMath xmlns:m="http://schemas.openxmlformats.org/officeDocument/2006/math">
                    <m:r>
                      <a:rPr lang="en-US" b="0" i="1" smtClean="0">
                        <a:latin typeface="Cambria Math" panose="02040503050406030204" pitchFamily="18" charset="0"/>
                      </a:rPr>
                      <m:t>𝑡</m:t>
                    </m:r>
                  </m:oMath>
                </a14:m>
                <a:r>
                  <a:rPr lang="en-US" dirty="0"/>
                  <a:t> in document </a:t>
                </a:r>
                <a14:m>
                  <m:oMath xmlns:m="http://schemas.openxmlformats.org/officeDocument/2006/math">
                    <m:r>
                      <a:rPr lang="en-US" b="0" i="1" smtClean="0">
                        <a:latin typeface="Cambria Math" panose="02040503050406030204" pitchFamily="18" charset="0"/>
                      </a:rPr>
                      <m:t>𝑑</m:t>
                    </m:r>
                  </m:oMath>
                </a14:m>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𝑡𝑓</m:t>
                        </m:r>
                      </m:e>
                      <m:sub>
                        <m:r>
                          <a:rPr lang="en-US" b="0" i="1" smtClean="0">
                            <a:latin typeface="Cambria Math" panose="02040503050406030204" pitchFamily="18" charset="0"/>
                          </a:rPr>
                          <m:t>𝑡</m:t>
                        </m:r>
                        <m:r>
                          <a:rPr lang="en-US" b="0" i="1" smtClean="0">
                            <a:latin typeface="Cambria Math" panose="02040503050406030204" pitchFamily="18" charset="0"/>
                          </a:rPr>
                          <m:t>,</m:t>
                        </m:r>
                        <m:r>
                          <a:rPr lang="en-US" b="0" i="1" smtClean="0">
                            <a:latin typeface="Cambria Math" panose="02040503050406030204" pitchFamily="18" charset="0"/>
                          </a:rPr>
                          <m:t>𝑑</m:t>
                        </m:r>
                      </m:sub>
                    </m:sSub>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𝑖𝑑𝑓</m:t>
                        </m:r>
                      </m:e>
                      <m:sub>
                        <m:r>
                          <a:rPr lang="en-US" b="0" i="1" smtClean="0">
                            <a:latin typeface="Cambria Math" panose="02040503050406030204" pitchFamily="18" charset="0"/>
                            <a:ea typeface="Cambria Math" panose="02040503050406030204" pitchFamily="18" charset="0"/>
                          </a:rPr>
                          <m:t>𝑡</m:t>
                        </m:r>
                      </m:sub>
                    </m:sSub>
                  </m:oMath>
                </a14:m>
                <a:endParaRPr lang="en-US" dirty="0"/>
              </a:p>
              <a:p>
                <a:pPr lvl="1"/>
                <a:r>
                  <a:rPr lang="en-US" dirty="0"/>
                  <a:t>Interpretation: </a:t>
                </a:r>
              </a:p>
              <a:p>
                <a:pPr lvl="2"/>
                <a:r>
                  <a:rPr lang="en-US" dirty="0"/>
                  <a:t>Entropy: </a:t>
                </a:r>
                <a14:m>
                  <m:oMath xmlns:m="http://schemas.openxmlformats.org/officeDocument/2006/math">
                    <m:r>
                      <a:rPr lang="en-US" i="1" dirty="0" smtClean="0">
                        <a:latin typeface="Cambria Math" panose="02040503050406030204" pitchFamily="18" charset="0"/>
                      </a:rPr>
                      <m:t>𝐻</m:t>
                    </m:r>
                    <m:r>
                      <a:rPr lang="en-US" b="0" i="1" dirty="0" smtClean="0">
                        <a:latin typeface="Cambria Math" panose="02040503050406030204" pitchFamily="18" charset="0"/>
                      </a:rPr>
                      <m:t>=−</m:t>
                    </m:r>
                    <m:r>
                      <m:rPr>
                        <m:sty m:val="p"/>
                      </m:rPr>
                      <a:rPr lang="en-US" b="0" i="0" dirty="0" smtClean="0">
                        <a:latin typeface="Cambria Math" panose="02040503050406030204" pitchFamily="18" charset="0"/>
                      </a:rPr>
                      <m:t>log</m:t>
                    </m:r>
                    <m:r>
                      <a:rPr lang="en-US" b="0" i="1" dirty="0" smtClean="0">
                        <a:latin typeface="Cambria Math" panose="02040503050406030204" pitchFamily="18" charset="0"/>
                      </a:rPr>
                      <m:t>⁡(</m:t>
                    </m:r>
                    <m:r>
                      <a:rPr lang="en-US" b="0" i="1" dirty="0" smtClean="0">
                        <a:latin typeface="Cambria Math" panose="02040503050406030204" pitchFamily="18" charset="0"/>
                      </a:rPr>
                      <m:t>𝑃</m:t>
                    </m:r>
                    <m:r>
                      <a:rPr lang="en-US" b="0" i="1" dirty="0" smtClean="0">
                        <a:latin typeface="Cambria Math" panose="02040503050406030204" pitchFamily="18" charset="0"/>
                      </a:rPr>
                      <m:t>)</m:t>
                    </m:r>
                  </m:oMath>
                </a14:m>
                <a:endParaRPr lang="en-US" dirty="0"/>
              </a:p>
              <a:p>
                <a:pPr lvl="2"/>
                <a:r>
                  <a:rPr lang="en-US" dirty="0"/>
                  <a:t>where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 = </m:t>
                    </m:r>
                    <m:sSup>
                      <m:sSupPr>
                        <m:ctrlPr>
                          <a:rPr lang="en-US" i="1" smtClean="0">
                            <a:latin typeface="Cambria Math" panose="02040503050406030204" pitchFamily="18" charset="0"/>
                          </a:rPr>
                        </m:ctrlPr>
                      </m:sSupPr>
                      <m:e>
                        <m:r>
                          <m:rPr>
                            <m:sty m:val="p"/>
                          </m:rPr>
                          <a:rPr lang="en-US" b="0" i="0" smtClean="0">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𝑑</m:t>
                        </m:r>
                        <m:r>
                          <a:rPr lang="en-US" b="0" i="1" smtClean="0">
                            <a:latin typeface="Cambria Math" panose="02040503050406030204" pitchFamily="18" charset="0"/>
                          </a:rPr>
                          <m:t>)</m:t>
                        </m:r>
                      </m:e>
                      <m:sup>
                        <m:r>
                          <a:rPr lang="en-US" i="1">
                            <a:latin typeface="Cambria Math" panose="02040503050406030204" pitchFamily="18" charset="0"/>
                          </a:rPr>
                          <m:t>𝑐𝑜𝑢𝑛𝑡</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sup>
                    </m:sSup>
                  </m:oMath>
                </a14:m>
                <a:endParaRPr lang="en-US" dirty="0"/>
              </a:p>
            </p:txBody>
          </p:sp>
        </mc:Choice>
        <mc:Fallback xmlns="">
          <p:sp>
            <p:nvSpPr>
              <p:cNvPr id="3" name="Content Placeholder 2">
                <a:extLst>
                  <a:ext uri="{FF2B5EF4-FFF2-40B4-BE49-F238E27FC236}">
                    <a16:creationId xmlns:a16="http://schemas.microsoft.com/office/drawing/2014/main" id="{0C95E2BE-6CBB-B957-A81C-5B0218450641}"/>
                  </a:ext>
                </a:extLst>
              </p:cNvPr>
              <p:cNvSpPr>
                <a:spLocks noGrp="1" noRot="1" noChangeAspect="1" noMove="1" noResize="1" noEditPoints="1" noAdjustHandles="1" noChangeArrowheads="1" noChangeShapeType="1" noTextEdit="1"/>
              </p:cNvSpPr>
              <p:nvPr>
                <p:ph idx="1"/>
              </p:nvPr>
            </p:nvSpPr>
            <p:spPr>
              <a:blipFill>
                <a:blip r:embed="rId2"/>
                <a:stretch>
                  <a:fillRect l="-1086" t="-3198"/>
                </a:stretch>
              </a:blipFill>
            </p:spPr>
            <p:txBody>
              <a:bodyPr/>
              <a:lstStyle/>
              <a:p>
                <a:r>
                  <a:rPr lang="en-US">
                    <a:noFill/>
                  </a:rPr>
                  <a:t> </a:t>
                </a:r>
              </a:p>
            </p:txBody>
          </p:sp>
        </mc:Fallback>
      </mc:AlternateContent>
    </p:spTree>
    <p:extLst>
      <p:ext uri="{BB962C8B-B14F-4D97-AF65-F5344CB8AC3E}">
        <p14:creationId xmlns:p14="http://schemas.microsoft.com/office/powerpoint/2010/main" val="12267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BA462-FA08-21DA-4D6B-82192015620B}"/>
              </a:ext>
            </a:extLst>
          </p:cNvPr>
          <p:cNvSpPr>
            <a:spLocks noGrp="1"/>
          </p:cNvSpPr>
          <p:nvPr>
            <p:ph type="title"/>
          </p:nvPr>
        </p:nvSpPr>
        <p:spPr/>
        <p:txBody>
          <a:bodyPr/>
          <a:lstStyle/>
          <a:p>
            <a:r>
              <a:rPr lang="en-US" dirty="0"/>
              <a:t>Statistics: </a:t>
            </a:r>
            <a:br>
              <a:rPr lang="en-US" dirty="0"/>
            </a:br>
            <a:r>
              <a:rPr lang="en-US" sz="3600" dirty="0"/>
              <a:t>Combining models with observations</a:t>
            </a:r>
            <a:endParaRPr lang="en-US" dirty="0"/>
          </a:p>
        </p:txBody>
      </p:sp>
      <p:sp>
        <p:nvSpPr>
          <p:cNvPr id="3" name="Content Placeholder 2">
            <a:extLst>
              <a:ext uri="{FF2B5EF4-FFF2-40B4-BE49-F238E27FC236}">
                <a16:creationId xmlns:a16="http://schemas.microsoft.com/office/drawing/2014/main" id="{80982267-A133-B857-A48A-518890019356}"/>
              </a:ext>
            </a:extLst>
          </p:cNvPr>
          <p:cNvSpPr>
            <a:spLocks noGrp="1"/>
          </p:cNvSpPr>
          <p:nvPr>
            <p:ph sz="half" idx="1"/>
          </p:nvPr>
        </p:nvSpPr>
        <p:spPr/>
        <p:txBody>
          <a:bodyPr>
            <a:normAutofit fontScale="92500" lnSpcReduction="20000"/>
          </a:bodyPr>
          <a:lstStyle/>
          <a:p>
            <a:r>
              <a:rPr lang="en-US" dirty="0"/>
              <a:t>Models (from Probability)</a:t>
            </a:r>
          </a:p>
          <a:p>
            <a:pPr lvl="1"/>
            <a:r>
              <a:rPr lang="en-US" dirty="0"/>
              <a:t>Binomial</a:t>
            </a:r>
          </a:p>
          <a:p>
            <a:pPr lvl="1"/>
            <a:r>
              <a:rPr lang="en-US" dirty="0"/>
              <a:t>Multinomial</a:t>
            </a:r>
          </a:p>
          <a:p>
            <a:pPr lvl="1"/>
            <a:r>
              <a:rPr lang="en-US" dirty="0"/>
              <a:t>Normal</a:t>
            </a:r>
          </a:p>
          <a:p>
            <a:pPr lvl="1"/>
            <a:r>
              <a:rPr lang="en-US" dirty="0"/>
              <a:t>Poisson</a:t>
            </a:r>
          </a:p>
          <a:p>
            <a:pPr lvl="1"/>
            <a:r>
              <a:rPr lang="en-US" dirty="0"/>
              <a:t>Exponential</a:t>
            </a:r>
          </a:p>
          <a:p>
            <a:r>
              <a:rPr lang="en-US" dirty="0"/>
              <a:t>Observations</a:t>
            </a:r>
          </a:p>
          <a:p>
            <a:pPr lvl="1"/>
            <a:r>
              <a:rPr lang="en-US" dirty="0"/>
              <a:t>Corpora</a:t>
            </a:r>
          </a:p>
          <a:p>
            <a:pPr lvl="1"/>
            <a:r>
              <a:rPr lang="en-US" dirty="0"/>
              <a:t>Data tables</a:t>
            </a:r>
          </a:p>
          <a:p>
            <a:r>
              <a:rPr lang="en-US" dirty="0"/>
              <a:t>Assumptions:</a:t>
            </a:r>
          </a:p>
          <a:p>
            <a:pPr lvl="1"/>
            <a:r>
              <a:rPr lang="en-US" dirty="0"/>
              <a:t>IID: </a:t>
            </a:r>
            <a:r>
              <a:rPr lang="en-US" sz="1900" dirty="0">
                <a:hlinkClick r:id="rId2"/>
              </a:rPr>
              <a:t>https://en.wikipedia.org/wiki/Independent_and_identically_distributed_random_variables</a:t>
            </a:r>
            <a:r>
              <a:rPr lang="en-US" sz="1900" dirty="0"/>
              <a:t> </a:t>
            </a:r>
            <a:endParaRPr 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27FEFD3-AC5E-2A26-CAC8-25CD1BBD0D2A}"/>
                  </a:ext>
                </a:extLst>
              </p:cNvPr>
              <p:cNvSpPr>
                <a:spLocks noGrp="1"/>
              </p:cNvSpPr>
              <p:nvPr>
                <p:ph sz="half" idx="2"/>
              </p:nvPr>
            </p:nvSpPr>
            <p:spPr/>
            <p:txBody>
              <a:bodyPr>
                <a:normAutofit fontScale="92500" lnSpcReduction="20000"/>
              </a:bodyPr>
              <a:lstStyle/>
              <a:p>
                <a:r>
                  <a:rPr lang="en-US" dirty="0"/>
                  <a:t>Example:</a:t>
                </a:r>
              </a:p>
              <a:p>
                <a:pPr lvl="1"/>
                <a:r>
                  <a:rPr lang="en-US" dirty="0"/>
                  <a:t>What is the probability of finding </a:t>
                </a:r>
              </a:p>
              <a:p>
                <a:pPr lvl="2"/>
                <a:r>
                  <a:rPr lang="en-US" dirty="0"/>
                  <a:t>exactly </a:t>
                </a:r>
                <a14:m>
                  <m:oMath xmlns:m="http://schemas.openxmlformats.org/officeDocument/2006/math">
                    <m:r>
                      <a:rPr lang="en-US" i="1" dirty="0" smtClean="0">
                        <a:latin typeface="Cambria Math" panose="02040503050406030204" pitchFamily="18" charset="0"/>
                      </a:rPr>
                      <m:t>𝑘</m:t>
                    </m:r>
                  </m:oMath>
                </a14:m>
                <a:r>
                  <a:rPr lang="en-US" dirty="0"/>
                  <a:t> instances of “Kennedy” </a:t>
                </a:r>
              </a:p>
              <a:p>
                <a:pPr lvl="2"/>
                <a:r>
                  <a:rPr lang="en-US" dirty="0"/>
                  <a:t>in a sample of </a:t>
                </a:r>
                <a14:m>
                  <m:oMath xmlns:m="http://schemas.openxmlformats.org/officeDocument/2006/math">
                    <m:r>
                      <a:rPr lang="en-US" i="1" dirty="0" smtClean="0">
                        <a:latin typeface="Cambria Math" panose="02040503050406030204" pitchFamily="18" charset="0"/>
                      </a:rPr>
                      <m:t>𝑛</m:t>
                    </m:r>
                  </m:oMath>
                </a14:m>
                <a:r>
                  <a:rPr lang="en-US" dirty="0"/>
                  <a:t> words?</a:t>
                </a:r>
              </a:p>
              <a:p>
                <a:pPr lvl="1"/>
                <a:r>
                  <a:rPr lang="en-US" dirty="0"/>
                  <a:t>Model: binomial</a:t>
                </a:r>
              </a:p>
              <a:p>
                <a:pPr lvl="2"/>
                <a14:m>
                  <m:oMath xmlns:m="http://schemas.openxmlformats.org/officeDocument/2006/math">
                    <m:r>
                      <m:rPr>
                        <m:sty m:val="p"/>
                      </m:rPr>
                      <a:rPr lang="en-US" i="1" dirty="0" smtClean="0">
                        <a:latin typeface="Cambria Math" panose="02040503050406030204" pitchFamily="18" charset="0"/>
                      </a:rPr>
                      <m:t>Pr</m:t>
                    </m:r>
                    <m:r>
                      <a:rPr lang="en-US" i="1" dirty="0" smtClean="0">
                        <a:latin typeface="Cambria Math" panose="02040503050406030204" pitchFamily="18" charset="0"/>
                      </a:rPr>
                      <m:t>⁡(</m:t>
                    </m:r>
                    <m:r>
                      <a:rPr lang="en-US" i="1" dirty="0" smtClean="0">
                        <a:latin typeface="Cambria Math" panose="02040503050406030204" pitchFamily="18" charset="0"/>
                      </a:rPr>
                      <m:t>𝑘</m:t>
                    </m:r>
                    <m:r>
                      <a:rPr lang="en-US" i="1" dirty="0" smtClean="0">
                        <a:latin typeface="Cambria Math" panose="02040503050406030204" pitchFamily="18" charset="0"/>
                      </a:rPr>
                      <m:t>) = </m:t>
                    </m:r>
                    <m:d>
                      <m:dPr>
                        <m:ctrlPr>
                          <a:rPr lang="en-US" i="1" dirty="0" smtClean="0">
                            <a:latin typeface="Cambria Math" panose="02040503050406030204" pitchFamily="18" charset="0"/>
                          </a:rPr>
                        </m:ctrlPr>
                      </m:dPr>
                      <m:e>
                        <m:m>
                          <m:mPr>
                            <m:mcs>
                              <m:mc>
                                <m:mcPr>
                                  <m:count m:val="1"/>
                                  <m:mcJc m:val="center"/>
                                </m:mcPr>
                              </m:mc>
                            </m:mcs>
                            <m:ctrlPr>
                              <a:rPr lang="en-US" i="1" dirty="0" smtClean="0">
                                <a:latin typeface="Cambria Math" panose="02040503050406030204" pitchFamily="18" charset="0"/>
                              </a:rPr>
                            </m:ctrlPr>
                          </m:mPr>
                          <m:mr>
                            <m:e>
                              <m:r>
                                <m:rPr>
                                  <m:brk m:alnAt="7"/>
                                </m:rPr>
                                <a:rPr lang="en-US" b="0" i="1" dirty="0" smtClean="0">
                                  <a:latin typeface="Cambria Math" panose="02040503050406030204" pitchFamily="18" charset="0"/>
                                </a:rPr>
                                <m:t>𝑛</m:t>
                              </m:r>
                            </m:e>
                          </m:mr>
                          <m:mr>
                            <m:e>
                              <m:r>
                                <a:rPr lang="en-US" b="0" i="1" dirty="0" smtClean="0">
                                  <a:latin typeface="Cambria Math" panose="02040503050406030204" pitchFamily="18" charset="0"/>
                                </a:rPr>
                                <m:t>𝑘</m:t>
                              </m:r>
                            </m:e>
                          </m:mr>
                        </m:m>
                      </m:e>
                    </m:d>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𝑝</m:t>
                        </m:r>
                      </m:e>
                      <m:sup>
                        <m:r>
                          <a:rPr lang="en-US" b="0" i="1" dirty="0" smtClean="0">
                            <a:latin typeface="Cambria Math" panose="02040503050406030204" pitchFamily="18" charset="0"/>
                          </a:rPr>
                          <m:t>𝑘</m:t>
                        </m:r>
                      </m:sup>
                    </m:sSup>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𝑞</m:t>
                        </m:r>
                      </m:e>
                      <m:sup>
                        <m:r>
                          <a:rPr lang="en-US" b="0" i="1" dirty="0" smtClean="0">
                            <a:latin typeface="Cambria Math" panose="02040503050406030204" pitchFamily="18" charset="0"/>
                          </a:rPr>
                          <m:t>𝑛</m:t>
                        </m:r>
                        <m:r>
                          <a:rPr lang="en-US" b="0" i="1" dirty="0" smtClean="0">
                            <a:latin typeface="Cambria Math" panose="02040503050406030204" pitchFamily="18" charset="0"/>
                          </a:rPr>
                          <m:t>−</m:t>
                        </m:r>
                        <m:r>
                          <a:rPr lang="en-US" b="0" i="1" dirty="0" smtClean="0">
                            <a:latin typeface="Cambria Math" panose="02040503050406030204" pitchFamily="18" charset="0"/>
                          </a:rPr>
                          <m:t>𝑘</m:t>
                        </m:r>
                      </m:sup>
                    </m:sSup>
                  </m:oMath>
                </a14:m>
                <a:endParaRPr lang="en-US" dirty="0"/>
              </a:p>
              <a:p>
                <a:pPr lvl="1"/>
                <a:r>
                  <a:rPr lang="en-US" dirty="0"/>
                  <a:t>Observations: Brown Corpus</a:t>
                </a:r>
              </a:p>
              <a:p>
                <a:pPr lvl="2"/>
                <a:r>
                  <a:rPr lang="en-US" dirty="0"/>
                  <a:t>Sample size: </a:t>
                </a:r>
                <a14:m>
                  <m:oMath xmlns:m="http://schemas.openxmlformats.org/officeDocument/2006/math">
                    <m:r>
                      <a:rPr lang="en-US" i="1" dirty="0" smtClean="0">
                        <a:latin typeface="Cambria Math" panose="02040503050406030204" pitchFamily="18" charset="0"/>
                      </a:rPr>
                      <m:t>𝑁</m:t>
                    </m:r>
                    <m:r>
                      <a:rPr lang="en-US" i="1" dirty="0" smtClean="0">
                        <a:latin typeface="Cambria Math" panose="02040503050406030204" pitchFamily="18" charset="0"/>
                      </a:rPr>
                      <m:t> =</m:t>
                    </m:r>
                  </m:oMath>
                </a14:m>
                <a:r>
                  <a:rPr lang="en-US" dirty="0"/>
                  <a:t> 1M words</a:t>
                </a:r>
              </a:p>
              <a:p>
                <a:pPr lvl="2"/>
                <a:r>
                  <a:rPr lang="en-US" dirty="0" err="1"/>
                  <a:t>freq</a:t>
                </a:r>
                <a:r>
                  <a:rPr lang="en-US" dirty="0"/>
                  <a:t>(“Kennedy”) </a:t>
                </a:r>
                <a14:m>
                  <m:oMath xmlns:m="http://schemas.openxmlformats.org/officeDocument/2006/math">
                    <m:r>
                      <a:rPr lang="en-US" i="1" dirty="0" smtClean="0">
                        <a:latin typeface="Cambria Math" panose="02040503050406030204" pitchFamily="18" charset="0"/>
                      </a:rPr>
                      <m:t>=104</m:t>
                    </m:r>
                  </m:oMath>
                </a14:m>
                <a:endParaRPr lang="en-US" dirty="0"/>
              </a:p>
              <a:p>
                <a:pPr lvl="1"/>
                <a:r>
                  <a:rPr lang="en-US" dirty="0"/>
                  <a:t>Fitting the model</a:t>
                </a:r>
              </a:p>
              <a:p>
                <a:pPr lvl="2"/>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=104/</m:t>
                    </m:r>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−4</m:t>
                        </m:r>
                      </m:sup>
                    </m:sSup>
                  </m:oMath>
                </a14:m>
                <a:endParaRPr lang="en-US" dirty="0"/>
              </a:p>
              <a:p>
                <a:pPr lvl="2"/>
                <a14:m>
                  <m:oMath xmlns:m="http://schemas.openxmlformats.org/officeDocument/2006/math">
                    <m:r>
                      <a:rPr lang="en-US" i="1" dirty="0" smtClean="0">
                        <a:latin typeface="Cambria Math" panose="02040503050406030204" pitchFamily="18" charset="0"/>
                      </a:rPr>
                      <m:t>𝑞</m:t>
                    </m:r>
                    <m:r>
                      <a:rPr lang="en-US" i="1" dirty="0" smtClean="0">
                        <a:latin typeface="Cambria Math" panose="02040503050406030204" pitchFamily="18" charset="0"/>
                      </a:rPr>
                      <m:t>=1−</m:t>
                    </m:r>
                    <m:r>
                      <a:rPr lang="en-US" i="1" dirty="0">
                        <a:latin typeface="Cambria Math" panose="02040503050406030204" pitchFamily="18" charset="0"/>
                      </a:rPr>
                      <m:t>𝑝</m:t>
                    </m:r>
                  </m:oMath>
                </a14:m>
                <a:endParaRPr lang="en-US" dirty="0"/>
              </a:p>
              <a:p>
                <a:pPr lvl="1"/>
                <a:r>
                  <a:rPr lang="en-US" dirty="0"/>
                  <a:t>Challenge(s): IID assumption</a:t>
                </a:r>
              </a:p>
            </p:txBody>
          </p:sp>
        </mc:Choice>
        <mc:Fallback xmlns="">
          <p:sp>
            <p:nvSpPr>
              <p:cNvPr id="4" name="Content Placeholder 3">
                <a:extLst>
                  <a:ext uri="{FF2B5EF4-FFF2-40B4-BE49-F238E27FC236}">
                    <a16:creationId xmlns:a16="http://schemas.microsoft.com/office/drawing/2014/main" id="{527FEFD3-AC5E-2A26-CAC8-25CD1BBD0D2A}"/>
                  </a:ext>
                </a:extLst>
              </p:cNvPr>
              <p:cNvSpPr>
                <a:spLocks noGrp="1" noRot="1" noChangeAspect="1" noMove="1" noResize="1" noEditPoints="1" noAdjustHandles="1" noChangeArrowheads="1" noChangeShapeType="1" noTextEdit="1"/>
              </p:cNvSpPr>
              <p:nvPr>
                <p:ph sz="half" idx="2"/>
              </p:nvPr>
            </p:nvSpPr>
            <p:spPr>
              <a:blipFill>
                <a:blip r:embed="rId3"/>
                <a:stretch>
                  <a:fillRect l="-1956" t="-3488"/>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A52ACE04-BA3B-E23E-A622-E6F3B9287AFF}"/>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591292D5-EF1D-4331-1F97-8D8F8BEFBFAE}"/>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D024F16E-915B-6CD2-E4B2-3FDC2A521121}"/>
              </a:ext>
            </a:extLst>
          </p:cNvPr>
          <p:cNvSpPr>
            <a:spLocks noGrp="1"/>
          </p:cNvSpPr>
          <p:nvPr>
            <p:ph type="sldNum" sz="quarter" idx="12"/>
          </p:nvPr>
        </p:nvSpPr>
        <p:spPr/>
        <p:txBody>
          <a:bodyPr/>
          <a:lstStyle/>
          <a:p>
            <a:fld id="{968D9EE9-F5CC-E840-B721-2FE4EA623452}" type="slidenum">
              <a:rPr lang="en-US" smtClean="0"/>
              <a:t>7</a:t>
            </a:fld>
            <a:endParaRPr lang="en-US"/>
          </a:p>
        </p:txBody>
      </p:sp>
    </p:spTree>
    <p:extLst>
      <p:ext uri="{BB962C8B-B14F-4D97-AF65-F5344CB8AC3E}">
        <p14:creationId xmlns:p14="http://schemas.microsoft.com/office/powerpoint/2010/main" val="17305360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GloVe</a:t>
            </a:r>
            <a:r>
              <a:rPr lang="en-US" sz="4000" dirty="0"/>
              <a:t>: </a:t>
            </a:r>
            <a:r>
              <a:rPr lang="en-US" sz="4000" dirty="0">
                <a:hlinkClick r:id="rId2"/>
              </a:rPr>
              <a:t>https://nlp.stanford.edu/projects/glove/</a:t>
            </a:r>
            <a:endParaRPr lang="en-US" sz="4000" dirty="0"/>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32933" y="1825625"/>
                <a:ext cx="6311042" cy="4351338"/>
              </a:xfrm>
            </p:spPr>
            <p:txBody>
              <a:bodyPr>
                <a:normAutofit fontScale="92500" lnSpcReduction="20000"/>
              </a:bodyPr>
              <a:lstStyle/>
              <a:p>
                <a:r>
                  <a:rPr lang="en-US" dirty="0"/>
                  <a:t>Alternative to Word2vec:</a:t>
                </a:r>
              </a:p>
              <a:p>
                <a:pPr lvl="1"/>
                <a:r>
                  <a:rPr lang="en-US" dirty="0"/>
                  <a:t>Similar performance</a:t>
                </a:r>
              </a:p>
              <a:p>
                <a:pPr lvl="2"/>
                <a:r>
                  <a:rPr lang="en-US" dirty="0"/>
                  <a:t>Both Word2vec &amp; </a:t>
                </a:r>
                <a:r>
                  <a:rPr lang="en-US" dirty="0" err="1"/>
                  <a:t>GloVe</a:t>
                </a:r>
                <a:r>
                  <a:rPr lang="en-US" dirty="0"/>
                  <a:t> ≈ PMI</a:t>
                </a:r>
              </a:p>
              <a:p>
                <a:pPr lvl="1"/>
                <a:r>
                  <a:rPr lang="en-US" dirty="0"/>
                  <a:t>More interpretable:</a:t>
                </a:r>
              </a:p>
              <a:p>
                <a:pPr lvl="2"/>
                <a:r>
                  <a:rPr lang="en-US" dirty="0"/>
                  <a:t>Neural net </a:t>
                </a:r>
                <a:r>
                  <a:rPr lang="en-US" dirty="0">
                    <a:sym typeface="Wingdings"/>
                  </a:rPr>
                  <a:t> SGD minimization of a sensible loss</a:t>
                </a:r>
              </a:p>
              <a:p>
                <a:pPr lvl="1"/>
                <a:r>
                  <a:rPr lang="en-US" dirty="0"/>
                  <a:t>More generous license</a:t>
                </a:r>
              </a:p>
              <a:p>
                <a:r>
                  <a:rPr lang="en-US" dirty="0"/>
                  <a:t>Both methods output embedding </a:t>
                </a:r>
                <a14:m>
                  <m:oMath xmlns:m="http://schemas.openxmlformats.org/officeDocument/2006/math">
                    <m:r>
                      <a:rPr lang="en-US" i="1">
                        <a:latin typeface="Cambria Math" charset="0"/>
                      </a:rPr>
                      <m:t>𝑀</m:t>
                    </m:r>
                    <m:r>
                      <a:rPr lang="en-US" i="1">
                        <a:latin typeface="Cambria Math" charset="0"/>
                      </a:rPr>
                      <m:t> </m:t>
                    </m:r>
                  </m:oMath>
                </a14:m>
                <a:endParaRPr lang="en-US" i="1" dirty="0">
                  <a:latin typeface="Cambria Math" charset="0"/>
                </a:endParaRPr>
              </a:p>
              <a:p>
                <a:pPr lvl="1"/>
                <a14:m>
                  <m:oMath xmlns:m="http://schemas.openxmlformats.org/officeDocument/2006/math">
                    <m:r>
                      <a:rPr lang="en-US" i="1">
                        <a:latin typeface="Cambria Math" charset="0"/>
                      </a:rPr>
                      <m:t>𝑀</m:t>
                    </m:r>
                    <m:r>
                      <a:rPr lang="en-US" b="0" i="1" smtClean="0">
                        <a:latin typeface="Cambria Math" charset="0"/>
                      </a:rPr>
                      <m:t>: </m:t>
                    </m:r>
                    <m:r>
                      <a:rPr lang="en-US" i="1">
                        <a:latin typeface="Cambria Math" charset="0"/>
                      </a:rPr>
                      <m:t>𝑉</m:t>
                    </m:r>
                  </m:oMath>
                </a14:m>
                <a:r>
                  <a:rPr lang="en-US" dirty="0"/>
                  <a:t> by </a:t>
                </a:r>
                <a14:m>
                  <m:oMath xmlns:m="http://schemas.openxmlformats.org/officeDocument/2006/math">
                    <m:r>
                      <a:rPr lang="en-US" i="1">
                        <a:latin typeface="Cambria Math" charset="0"/>
                      </a:rPr>
                      <m:t>𝐾</m:t>
                    </m:r>
                  </m:oMath>
                </a14:m>
                <a:r>
                  <a:rPr lang="en-US" dirty="0"/>
                  <a:t> matrix where </a:t>
                </a:r>
                <a14:m>
                  <m:oMath xmlns:m="http://schemas.openxmlformats.org/officeDocument/2006/math">
                    <m:r>
                      <a:rPr lang="en-US" b="0" i="1" smtClean="0">
                        <a:latin typeface="Cambria Math" charset="0"/>
                      </a:rPr>
                      <m:t>𝑀</m:t>
                    </m:r>
                    <m:r>
                      <a:rPr lang="it-IT" b="0" i="1" smtClean="0">
                        <a:latin typeface="Cambria Math" charset="0"/>
                        <a:ea typeface="Cambria Math" charset="0"/>
                        <a:cs typeface="Cambria Math" charset="0"/>
                      </a:rPr>
                      <m:t>×</m:t>
                    </m:r>
                    <m:sSup>
                      <m:sSupPr>
                        <m:ctrlPr>
                          <a:rPr lang="it-IT"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𝑀</m:t>
                        </m:r>
                      </m:e>
                      <m:sup>
                        <m:r>
                          <a:rPr lang="en-US" b="0" i="1" smtClean="0">
                            <a:latin typeface="Cambria Math" charset="0"/>
                            <a:ea typeface="Cambria Math" charset="0"/>
                            <a:cs typeface="Cambria Math" charset="0"/>
                          </a:rPr>
                          <m:t>𝑇</m:t>
                        </m:r>
                      </m:sup>
                    </m:sSup>
                    <m:r>
                      <a:rPr lang="it-IT"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𝑃</m:t>
                    </m:r>
                  </m:oMath>
                </a14:m>
                <a:endParaRPr lang="en-US" dirty="0"/>
              </a:p>
              <a:p>
                <a:pPr lvl="1"/>
                <a14:m>
                  <m:oMath xmlns:m="http://schemas.openxmlformats.org/officeDocument/2006/math">
                    <m:r>
                      <a:rPr lang="en-US" b="0" i="1" smtClean="0">
                        <a:latin typeface="Cambria Math" charset="0"/>
                      </a:rPr>
                      <m:t>𝑉</m:t>
                    </m:r>
                  </m:oMath>
                </a14:m>
                <a:r>
                  <a:rPr lang="en-US" dirty="0"/>
                  <a:t>: size of vocabulary</a:t>
                </a:r>
              </a:p>
              <a:p>
                <a:pPr lvl="1"/>
                <a14:m>
                  <m:oMath xmlns:m="http://schemas.openxmlformats.org/officeDocument/2006/math">
                    <m:r>
                      <a:rPr lang="en-US" b="0" i="1" smtClean="0">
                        <a:latin typeface="Cambria Math" charset="0"/>
                      </a:rPr>
                      <m:t>𝐾</m:t>
                    </m:r>
                  </m:oMath>
                </a14:m>
                <a:r>
                  <a:rPr lang="en-US" dirty="0"/>
                  <a:t>: # of internal dimensions</a:t>
                </a:r>
              </a:p>
              <a:p>
                <a:pPr lvl="1"/>
                <a14:m>
                  <m:oMath xmlns:m="http://schemas.openxmlformats.org/officeDocument/2006/math">
                    <m:r>
                      <a:rPr lang="en-US" b="0" i="1" smtClean="0">
                        <a:latin typeface="Cambria Math" charset="0"/>
                      </a:rPr>
                      <m:t>𝑃</m:t>
                    </m:r>
                  </m:oMath>
                </a14:m>
                <a:r>
                  <a:rPr lang="en-US" dirty="0"/>
                  <a:t>: </a:t>
                </a:r>
                <a14:m>
                  <m:oMath xmlns:m="http://schemas.openxmlformats.org/officeDocument/2006/math">
                    <m:r>
                      <a:rPr lang="en-US" i="1">
                        <a:latin typeface="Cambria Math" charset="0"/>
                      </a:rPr>
                      <m:t>𝑉</m:t>
                    </m:r>
                  </m:oMath>
                </a14:m>
                <a:r>
                  <a:rPr lang="en-US" dirty="0"/>
                  <a:t> by </a:t>
                </a:r>
                <a14:m>
                  <m:oMath xmlns:m="http://schemas.openxmlformats.org/officeDocument/2006/math">
                    <m:r>
                      <a:rPr lang="en-US" i="1">
                        <a:latin typeface="Cambria Math" charset="0"/>
                      </a:rPr>
                      <m:t>𝑉</m:t>
                    </m:r>
                    <m:r>
                      <a:rPr lang="en-US" b="0" i="1" smtClean="0">
                        <a:latin typeface="Cambria Math" charset="0"/>
                      </a:rPr>
                      <m:t> </m:t>
                    </m:r>
                  </m:oMath>
                </a14:m>
                <a:r>
                  <a:rPr lang="en-US" dirty="0"/>
                  <a:t>matrix of PMI values</a:t>
                </a:r>
              </a:p>
              <a:p>
                <a:r>
                  <a:rPr lang="en-US" dirty="0"/>
                  <a:t>Space: </a:t>
                </a:r>
                <a:r>
                  <a:rPr lang="en-US" dirty="0" err="1"/>
                  <a:t>GloVe</a:t>
                </a:r>
                <a:r>
                  <a:rPr lang="en-US" dirty="0"/>
                  <a:t> materializes a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charset="0"/>
                          </a:rPr>
                          <m:t>𝑉</m:t>
                        </m:r>
                      </m:e>
                      <m:sup>
                        <m:r>
                          <a:rPr lang="en-US" b="0" i="1" dirty="0" smtClean="0">
                            <a:latin typeface="Cambria Math" charset="0"/>
                          </a:rPr>
                          <m:t>2</m:t>
                        </m:r>
                      </m:sup>
                    </m:sSup>
                  </m:oMath>
                </a14:m>
                <a:r>
                  <a:rPr lang="en-US" dirty="0"/>
                  <a:t>matrix while computing </a:t>
                </a:r>
                <a14:m>
                  <m:oMath xmlns:m="http://schemas.openxmlformats.org/officeDocument/2006/math">
                    <m:r>
                      <a:rPr lang="en-US" b="0" i="1" smtClean="0">
                        <a:latin typeface="Cambria Math" charset="0"/>
                      </a:rPr>
                      <m:t>𝑀</m:t>
                    </m:r>
                  </m:oMath>
                </a14:m>
                <a:r>
                  <a:rPr lang="en-US" dirty="0"/>
                  <a:t> (unlike Word2vec)</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32933" y="1825625"/>
                <a:ext cx="6311042" cy="4351338"/>
              </a:xfrm>
              <a:blipFill rotWithShape="0">
                <a:blip r:embed="rId3"/>
                <a:stretch>
                  <a:fillRect l="-1448" t="-3501" r="-965"/>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a:t>9/15/17</a:t>
            </a:r>
          </a:p>
        </p:txBody>
      </p:sp>
      <p:pic>
        <p:nvPicPr>
          <p:cNvPr id="7" name="Content Placeholder 7"/>
          <p:cNvPicPr>
            <a:picLocks noGrp="1" noChangeAspect="1"/>
          </p:cNvPicPr>
          <p:nvPr>
            <p:ph sz="half" idx="2"/>
          </p:nvPr>
        </p:nvPicPr>
        <p:blipFill>
          <a:blip r:embed="rId4"/>
          <a:stretch>
            <a:fillRect/>
          </a:stretch>
        </p:blipFill>
        <p:spPr>
          <a:xfrm>
            <a:off x="6701860" y="1402634"/>
            <a:ext cx="5257800" cy="5241771"/>
          </a:xfrm>
          <a:prstGeom prst="rect">
            <a:avLst/>
          </a:prstGeom>
        </p:spPr>
      </p:pic>
    </p:spTree>
    <p:extLst>
      <p:ext uri="{BB962C8B-B14F-4D97-AF65-F5344CB8AC3E}">
        <p14:creationId xmlns:p14="http://schemas.microsoft.com/office/powerpoint/2010/main" val="9185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667374" y="365125"/>
            <a:ext cx="5686425" cy="1325563"/>
          </a:xfrm>
        </p:spPr>
        <p:txBody>
          <a:bodyPr>
            <a:noAutofit/>
          </a:bodyPr>
          <a:lstStyle/>
          <a:p>
            <a:r>
              <a:rPr lang="en-US" dirty="0"/>
              <a:t>Glass is half-full/empty</a:t>
            </a:r>
            <a:br>
              <a:rPr lang="en-US" sz="2400" dirty="0"/>
            </a:br>
            <a:r>
              <a:rPr lang="en-US" sz="2400" dirty="0"/>
              <a:t>Word2vec is similar to  PMI (but different)</a:t>
            </a:r>
          </a:p>
        </p:txBody>
      </p:sp>
      <p:sp>
        <p:nvSpPr>
          <p:cNvPr id="9" name="Date Placeholder 8"/>
          <p:cNvSpPr>
            <a:spLocks noGrp="1"/>
          </p:cNvSpPr>
          <p:nvPr>
            <p:ph type="dt" sz="half" idx="10"/>
          </p:nvPr>
        </p:nvSpPr>
        <p:spPr/>
        <p:txBody>
          <a:bodyPr/>
          <a:lstStyle/>
          <a:p>
            <a:r>
              <a:rPr lang="en-US"/>
              <a:t>9/15/17</a:t>
            </a:r>
          </a:p>
        </p:txBody>
      </p:sp>
      <p:pic>
        <p:nvPicPr>
          <p:cNvPr id="6" name="Content Placeholder 5"/>
          <p:cNvPicPr>
            <a:picLocks noGrp="1" noChangeAspect="1"/>
          </p:cNvPicPr>
          <p:nvPr>
            <p:ph sz="half" idx="4294967295"/>
          </p:nvPr>
        </p:nvPicPr>
        <p:blipFill>
          <a:blip r:embed="rId3"/>
          <a:stretch>
            <a:fillRect/>
          </a:stretch>
        </p:blipFill>
        <p:spPr>
          <a:xfrm>
            <a:off x="0" y="5081588"/>
            <a:ext cx="5667375" cy="1584325"/>
          </a:xfrm>
          <a:prstGeom prst="rect">
            <a:avLst/>
          </a:prstGeom>
        </p:spPr>
      </p:pic>
      <p:pic>
        <p:nvPicPr>
          <p:cNvPr id="7" name="Content Placeholder 6"/>
          <p:cNvPicPr>
            <a:picLocks noGrp="1" noChangeAspect="1"/>
          </p:cNvPicPr>
          <p:nvPr>
            <p:ph sz="half" idx="4294967295"/>
          </p:nvPr>
        </p:nvPicPr>
        <p:blipFill>
          <a:blip r:embed="rId4"/>
          <a:stretch>
            <a:fillRect/>
          </a:stretch>
        </p:blipFill>
        <p:spPr>
          <a:xfrm>
            <a:off x="5801944" y="1595438"/>
            <a:ext cx="5426037" cy="5714067"/>
          </a:xfrm>
          <a:prstGeom prst="rect">
            <a:avLst/>
          </a:prstGeom>
        </p:spPr>
      </p:pic>
      <p:pic>
        <p:nvPicPr>
          <p:cNvPr id="8" name="Content Placeholder 7"/>
          <p:cNvPicPr>
            <a:picLocks noChangeAspect="1"/>
          </p:cNvPicPr>
          <p:nvPr/>
        </p:nvPicPr>
        <p:blipFill>
          <a:blip r:embed="rId5"/>
          <a:stretch>
            <a:fillRect/>
          </a:stretch>
        </p:blipFill>
        <p:spPr>
          <a:xfrm>
            <a:off x="248971" y="-1"/>
            <a:ext cx="5030951" cy="5015613"/>
          </a:xfrm>
          <a:prstGeom prst="rect">
            <a:avLst/>
          </a:prstGeom>
        </p:spPr>
      </p:pic>
    </p:spTree>
    <p:extLst>
      <p:ext uri="{BB962C8B-B14F-4D97-AF65-F5344CB8AC3E}">
        <p14:creationId xmlns:p14="http://schemas.microsoft.com/office/powerpoint/2010/main" val="21287259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a:xfrm>
            <a:off x="838199" y="413147"/>
            <a:ext cx="5029200" cy="1006475"/>
          </a:xfrm>
        </p:spPr>
        <p:txBody>
          <a:bodyPr>
            <a:normAutofit/>
          </a:bodyPr>
          <a:lstStyle/>
          <a:p>
            <a:r>
              <a:rPr lang="en-US" sz="2800" dirty="0"/>
              <a:t>IMHO: Word2vec &amp; </a:t>
            </a:r>
            <a:r>
              <a:rPr lang="en-US" sz="2800" dirty="0" err="1"/>
              <a:t>GloVe</a:t>
            </a:r>
            <a:r>
              <a:rPr lang="en-US" sz="2800" dirty="0"/>
              <a:t> &gt;&gt; PMI</a:t>
            </a:r>
          </a:p>
        </p:txBody>
      </p:sp>
      <p:sp>
        <p:nvSpPr>
          <p:cNvPr id="6" name="Content Placeholder 5"/>
          <p:cNvSpPr>
            <a:spLocks noGrp="1"/>
          </p:cNvSpPr>
          <p:nvPr>
            <p:ph sz="half" idx="1"/>
          </p:nvPr>
        </p:nvSpPr>
        <p:spPr>
          <a:xfrm>
            <a:off x="838199" y="1257300"/>
            <a:ext cx="5695949" cy="4919663"/>
          </a:xfrm>
        </p:spPr>
        <p:txBody>
          <a:bodyPr>
            <a:normAutofit fontScale="92500" lnSpcReduction="10000"/>
          </a:bodyPr>
          <a:lstStyle/>
          <a:p>
            <a:r>
              <a:rPr lang="en-US" dirty="0"/>
              <a:t>Glass is half full</a:t>
            </a:r>
          </a:p>
          <a:p>
            <a:pPr lvl="1"/>
            <a:r>
              <a:rPr lang="en-US" dirty="0"/>
              <a:t>Levy &amp; Goldberg are correct in pointing out similarities</a:t>
            </a:r>
          </a:p>
          <a:p>
            <a:r>
              <a:rPr lang="en-US" dirty="0"/>
              <a:t>But half empty</a:t>
            </a:r>
          </a:p>
          <a:p>
            <a:pPr lvl="1"/>
            <a:r>
              <a:rPr lang="en-US" dirty="0"/>
              <a:t>Word2vec &amp; </a:t>
            </a:r>
            <a:r>
              <a:rPr lang="en-US" dirty="0" err="1"/>
              <a:t>GloVe</a:t>
            </a:r>
            <a:r>
              <a:rPr lang="en-US" dirty="0"/>
              <a:t> do better in practice</a:t>
            </a:r>
          </a:p>
          <a:p>
            <a:pPr lvl="1"/>
            <a:r>
              <a:rPr lang="en-US" dirty="0"/>
              <a:t>Because of “tricks” for small counts, etc.</a:t>
            </a:r>
          </a:p>
          <a:p>
            <a:pPr lvl="1"/>
            <a:r>
              <a:rPr lang="en-US" dirty="0"/>
              <a:t>Code is not well understood</a:t>
            </a:r>
          </a:p>
          <a:p>
            <a:pPr lvl="2"/>
            <a:r>
              <a:rPr lang="en-US" dirty="0"/>
              <a:t>Even though there isn’t much there</a:t>
            </a:r>
          </a:p>
          <a:p>
            <a:pPr lvl="2"/>
            <a:r>
              <a:rPr lang="en-US" dirty="0"/>
              <a:t>702 lines in word2vec.c; 446 in </a:t>
            </a:r>
            <a:r>
              <a:rPr lang="en-US" dirty="0" err="1"/>
              <a:t>glove.c</a:t>
            </a:r>
            <a:endParaRPr lang="en-US" dirty="0"/>
          </a:p>
          <a:p>
            <a:r>
              <a:rPr lang="en-US" dirty="0"/>
              <a:t>Dimension Reduction</a:t>
            </a:r>
          </a:p>
          <a:p>
            <a:pPr lvl="1"/>
            <a:r>
              <a:rPr lang="en-US" dirty="0"/>
              <a:t>Matrix completion (?!?)</a:t>
            </a:r>
          </a:p>
          <a:p>
            <a:pPr lvl="1"/>
            <a:r>
              <a:rPr lang="en-US" dirty="0"/>
              <a:t>Obvious suggestion, SVD on PMIs</a:t>
            </a:r>
          </a:p>
          <a:p>
            <a:pPr lvl="2"/>
            <a:r>
              <a:rPr lang="en-US" dirty="0"/>
              <a:t>Disappointing in practice</a:t>
            </a:r>
          </a:p>
          <a:p>
            <a:pPr lvl="2"/>
            <a:r>
              <a:rPr lang="en-US" dirty="0"/>
              <a:t>May not want to model PMI too well</a:t>
            </a:r>
          </a:p>
        </p:txBody>
      </p:sp>
      <p:sp>
        <p:nvSpPr>
          <p:cNvPr id="3" name="Date Placeholder 2"/>
          <p:cNvSpPr>
            <a:spLocks noGrp="1"/>
          </p:cNvSpPr>
          <p:nvPr>
            <p:ph type="dt" sz="half" idx="10"/>
          </p:nvPr>
        </p:nvSpPr>
        <p:spPr/>
        <p:txBody>
          <a:bodyPr/>
          <a:lstStyle/>
          <a:p>
            <a:r>
              <a:rPr lang="en-US"/>
              <a:t>9/15/17</a:t>
            </a:r>
          </a:p>
        </p:txBody>
      </p:sp>
      <p:pic>
        <p:nvPicPr>
          <p:cNvPr id="8" name="Content Placeholder 5"/>
          <p:cNvPicPr>
            <a:picLocks noGrp="1" noChangeAspect="1"/>
          </p:cNvPicPr>
          <p:nvPr>
            <p:ph sz="half" idx="2"/>
          </p:nvPr>
        </p:nvPicPr>
        <p:blipFill>
          <a:blip r:embed="rId2"/>
          <a:stretch>
            <a:fillRect/>
          </a:stretch>
        </p:blipFill>
        <p:spPr>
          <a:xfrm>
            <a:off x="6534149" y="142082"/>
            <a:ext cx="5539245" cy="1548606"/>
          </a:xfrm>
          <a:prstGeom prst="rect">
            <a:avLst/>
          </a:prstGeom>
        </p:spPr>
      </p:pic>
      <p:pic>
        <p:nvPicPr>
          <p:cNvPr id="9" name="Content Placeholder 6"/>
          <p:cNvPicPr>
            <a:picLocks noChangeAspect="1"/>
          </p:cNvPicPr>
          <p:nvPr/>
        </p:nvPicPr>
        <p:blipFill>
          <a:blip r:embed="rId3"/>
          <a:stretch>
            <a:fillRect/>
          </a:stretch>
        </p:blipFill>
        <p:spPr>
          <a:xfrm>
            <a:off x="6541520" y="1895174"/>
            <a:ext cx="5205980" cy="5482329"/>
          </a:xfrm>
          <a:prstGeom prst="rect">
            <a:avLst/>
          </a:prstGeom>
        </p:spPr>
      </p:pic>
    </p:spTree>
    <p:extLst>
      <p:ext uri="{BB962C8B-B14F-4D97-AF65-F5344CB8AC3E}">
        <p14:creationId xmlns:p14="http://schemas.microsoft.com/office/powerpoint/2010/main" val="736376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Picture 46.png"/>
          <p:cNvPicPr>
            <a:picLocks noChangeAspect="1"/>
          </p:cNvPicPr>
          <p:nvPr/>
        </p:nvPicPr>
        <p:blipFill>
          <a:blip r:embed="rId2"/>
          <a:stretch>
            <a:fillRect/>
          </a:stretch>
        </p:blipFill>
        <p:spPr>
          <a:xfrm>
            <a:off x="1828800" y="3962401"/>
            <a:ext cx="7696200" cy="2734935"/>
          </a:xfrm>
          <a:prstGeom prst="rect">
            <a:avLst/>
          </a:prstGeom>
        </p:spPr>
      </p:pic>
      <p:sp>
        <p:nvSpPr>
          <p:cNvPr id="2" name="Title 1"/>
          <p:cNvSpPr>
            <a:spLocks noGrp="1"/>
          </p:cNvSpPr>
          <p:nvPr>
            <p:ph type="title"/>
          </p:nvPr>
        </p:nvSpPr>
        <p:spPr>
          <a:xfrm>
            <a:off x="2133600" y="274638"/>
            <a:ext cx="8229600" cy="715962"/>
          </a:xfrm>
        </p:spPr>
        <p:txBody>
          <a:bodyPr>
            <a:normAutofit fontScale="90000"/>
          </a:bodyPr>
          <a:lstStyle/>
          <a:p>
            <a:pPr lvl="1"/>
            <a:r>
              <a:rPr lang="en-US" sz="3200" dirty="0"/>
              <a:t>Estimating PMI (and Contingency Tables)</a:t>
            </a:r>
            <a:br>
              <a:rPr lang="en-US" sz="3200" dirty="0"/>
            </a:br>
            <a:r>
              <a:rPr lang="en-US" sz="2800" dirty="0"/>
              <a:t>Li &amp; Church, Computational Linguistics (2007)</a:t>
            </a:r>
            <a:endParaRPr lang="en-US" sz="3200" i="1" dirty="0"/>
          </a:p>
        </p:txBody>
      </p:sp>
      <p:sp>
        <p:nvSpPr>
          <p:cNvPr id="3" name="Content Placeholder 2"/>
          <p:cNvSpPr>
            <a:spLocks noGrp="1"/>
          </p:cNvSpPr>
          <p:nvPr>
            <p:ph idx="1"/>
          </p:nvPr>
        </p:nvSpPr>
        <p:spPr>
          <a:xfrm>
            <a:off x="1676400" y="1918858"/>
            <a:ext cx="8229600" cy="4329541"/>
          </a:xfrm>
        </p:spPr>
        <p:txBody>
          <a:bodyPr/>
          <a:lstStyle/>
          <a:p>
            <a:pPr>
              <a:buFont typeface="Wingdings" charset="2"/>
              <a:buChar char="Ø"/>
            </a:pPr>
            <a:r>
              <a:rPr lang="en-US" sz="2400" dirty="0">
                <a:latin typeface="Arial" pitchFamily="-65" charset="0"/>
              </a:rPr>
              <a:t>Compute Sample Contingency Table</a:t>
            </a:r>
          </a:p>
          <a:p>
            <a:r>
              <a:rPr lang="en-US" sz="2400" dirty="0">
                <a:latin typeface="Arial" pitchFamily="-65" charset="0"/>
              </a:rPr>
              <a:t>MLE Inference: </a:t>
            </a:r>
          </a:p>
          <a:p>
            <a:pPr lvl="1"/>
            <a:r>
              <a:rPr lang="en-US" sz="1800" dirty="0">
                <a:latin typeface="Arial" pitchFamily="-65" charset="0"/>
              </a:rPr>
              <a:t>What is the most likely original table </a:t>
            </a:r>
          </a:p>
          <a:p>
            <a:pPr lvl="1"/>
            <a:r>
              <a:rPr lang="en-US" sz="1800" dirty="0">
                <a:latin typeface="Arial" pitchFamily="-65" charset="0"/>
              </a:rPr>
              <a:t>Given sample and margins? </a:t>
            </a:r>
          </a:p>
          <a:p>
            <a:r>
              <a:rPr lang="en-US" sz="2400" dirty="0">
                <a:latin typeface="Arial" pitchFamily="-65" charset="0"/>
              </a:rPr>
              <a:t>Evaluation</a:t>
            </a:r>
            <a:endParaRPr lang="en-US" sz="2000" dirty="0"/>
          </a:p>
          <a:p>
            <a:pPr lvl="2"/>
            <a:endParaRPr lang="en-US" sz="1400" dirty="0"/>
          </a:p>
        </p:txBody>
      </p:sp>
      <p:sp>
        <p:nvSpPr>
          <p:cNvPr id="4" name="Date Placeholder 3"/>
          <p:cNvSpPr>
            <a:spLocks noGrp="1"/>
          </p:cNvSpPr>
          <p:nvPr>
            <p:ph type="dt" sz="half" idx="10"/>
          </p:nvPr>
        </p:nvSpPr>
        <p:spPr/>
        <p:txBody>
          <a:bodyPr/>
          <a:lstStyle/>
          <a:p>
            <a:r>
              <a:rPr lang="en-US"/>
              <a:t>9/15/17</a:t>
            </a:r>
          </a:p>
        </p:txBody>
      </p:sp>
      <p:pic>
        <p:nvPicPr>
          <p:cNvPr id="8" name="Picture 7"/>
          <p:cNvPicPr>
            <a:picLocks noChangeAspect="1"/>
          </p:cNvPicPr>
          <p:nvPr/>
        </p:nvPicPr>
        <p:blipFill>
          <a:blip r:embed="rId3"/>
          <a:stretch>
            <a:fillRect/>
          </a:stretch>
        </p:blipFill>
        <p:spPr>
          <a:xfrm>
            <a:off x="9436057" y="0"/>
            <a:ext cx="2700130" cy="3429000"/>
          </a:xfrm>
          <a:prstGeom prst="rect">
            <a:avLst/>
          </a:prstGeom>
        </p:spPr>
      </p:pic>
      <p:sp>
        <p:nvSpPr>
          <p:cNvPr id="5" name="TextBox 4"/>
          <p:cNvSpPr txBox="1"/>
          <p:nvPr/>
        </p:nvSpPr>
        <p:spPr>
          <a:xfrm>
            <a:off x="9333705" y="3446760"/>
            <a:ext cx="2904834" cy="307777"/>
          </a:xfrm>
          <a:prstGeom prst="rect">
            <a:avLst/>
          </a:prstGeom>
          <a:noFill/>
        </p:spPr>
        <p:txBody>
          <a:bodyPr wrap="none" rtlCol="0">
            <a:spAutoFit/>
          </a:bodyPr>
          <a:lstStyle/>
          <a:p>
            <a:r>
              <a:rPr lang="en-US" sz="1400" dirty="0">
                <a:hlinkClick r:id="rId4"/>
              </a:rPr>
              <a:t>http://stat.rutgers.edu/home/pingli/</a:t>
            </a:r>
            <a:r>
              <a:rPr lang="en-US" sz="1400" dirty="0"/>
              <a:t> </a:t>
            </a:r>
          </a:p>
        </p:txBody>
      </p:sp>
      <p:pic>
        <p:nvPicPr>
          <p:cNvPr id="9" name="Content Placeholder 7"/>
          <p:cNvPicPr>
            <a:picLocks noChangeAspect="1"/>
          </p:cNvPicPr>
          <p:nvPr/>
        </p:nvPicPr>
        <p:blipFill>
          <a:blip r:embed="rId5"/>
          <a:stretch>
            <a:fillRect/>
          </a:stretch>
        </p:blipFill>
        <p:spPr>
          <a:xfrm>
            <a:off x="-1" y="-1"/>
            <a:ext cx="1974655" cy="1968635"/>
          </a:xfrm>
          <a:prstGeom prst="rect">
            <a:avLst/>
          </a:prstGeom>
        </p:spPr>
      </p:pic>
      <p:sp>
        <p:nvSpPr>
          <p:cNvPr id="10" name="Rounded Rectangle 9"/>
          <p:cNvSpPr/>
          <p:nvPr/>
        </p:nvSpPr>
        <p:spPr>
          <a:xfrm>
            <a:off x="2841063" y="671281"/>
            <a:ext cx="1040930" cy="411394"/>
          </a:xfrm>
          <a:prstGeom prst="roundRect">
            <a:avLst/>
          </a:prstGeom>
          <a:solidFill>
            <a:schemeClr val="accent4">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2133600" y="692653"/>
            <a:ext cx="430086" cy="390021"/>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1461357" y="1420886"/>
            <a:ext cx="430086" cy="390021"/>
          </a:xfrm>
          <a:prstGeom prst="roundRect">
            <a:avLst/>
          </a:prstGeom>
          <a:solidFill>
            <a:srgbClr val="FFFF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7208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Prior Art: Removing (Near) Duplicate Web Pages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67765"/>
            <a:ext cx="5181600" cy="4067057"/>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03369"/>
            <a:ext cx="5181600" cy="3995850"/>
          </a:xfrm>
        </p:spPr>
      </p:pic>
      <p:sp>
        <p:nvSpPr>
          <p:cNvPr id="4" name="Date Placeholder 3"/>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049056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Picture 44.png"/>
          <p:cNvPicPr>
            <a:picLocks noChangeAspect="1"/>
          </p:cNvPicPr>
          <p:nvPr/>
        </p:nvPicPr>
        <p:blipFill>
          <a:blip r:embed="rId2"/>
          <a:stretch>
            <a:fillRect/>
          </a:stretch>
        </p:blipFill>
        <p:spPr>
          <a:xfrm>
            <a:off x="7315200" y="0"/>
            <a:ext cx="3136508" cy="2400000"/>
          </a:xfrm>
          <a:prstGeom prst="rect">
            <a:avLst/>
          </a:prstGeom>
        </p:spPr>
      </p:pic>
      <p:sp>
        <p:nvSpPr>
          <p:cNvPr id="2" name="Title 1"/>
          <p:cNvSpPr>
            <a:spLocks noGrp="1"/>
          </p:cNvSpPr>
          <p:nvPr>
            <p:ph type="title"/>
          </p:nvPr>
        </p:nvSpPr>
        <p:spPr>
          <a:xfrm>
            <a:off x="2133600" y="274638"/>
            <a:ext cx="5181600" cy="1143000"/>
          </a:xfrm>
        </p:spPr>
        <p:txBody>
          <a:bodyPr/>
          <a:lstStyle/>
          <a:p>
            <a:r>
              <a:rPr lang="en-US" sz="2800" dirty="0"/>
              <a:t>Computing Contingency Tables</a:t>
            </a:r>
            <a:br>
              <a:rPr lang="en-US" sz="2800" dirty="0"/>
            </a:br>
            <a:r>
              <a:rPr lang="en-US" sz="2800" dirty="0"/>
              <a:t>(Brute Force)</a:t>
            </a:r>
          </a:p>
        </p:txBody>
      </p:sp>
      <p:sp>
        <p:nvSpPr>
          <p:cNvPr id="3" name="Content Placeholder 2"/>
          <p:cNvSpPr>
            <a:spLocks noGrp="1"/>
          </p:cNvSpPr>
          <p:nvPr>
            <p:ph idx="1"/>
          </p:nvPr>
        </p:nvSpPr>
        <p:spPr>
          <a:xfrm>
            <a:off x="2198546" y="1387644"/>
            <a:ext cx="8229600" cy="4525963"/>
          </a:xfrm>
        </p:spPr>
        <p:txBody>
          <a:bodyPr/>
          <a:lstStyle/>
          <a:p>
            <a:r>
              <a:rPr lang="en-US" sz="2400" dirty="0"/>
              <a:t>Three constraints</a:t>
            </a:r>
          </a:p>
          <a:p>
            <a:pPr lvl="1"/>
            <a:r>
              <a:rPr lang="en-US" sz="2000" dirty="0"/>
              <a:t>Library: D = </a:t>
            </a:r>
            <a:r>
              <a:rPr lang="en-US" sz="2000" i="1" dirty="0"/>
              <a:t>a + </a:t>
            </a:r>
            <a:r>
              <a:rPr lang="en-US" sz="2000" i="1" dirty="0" err="1"/>
              <a:t>b</a:t>
            </a:r>
            <a:r>
              <a:rPr lang="en-US" sz="2000" i="1" dirty="0"/>
              <a:t> + </a:t>
            </a:r>
            <a:r>
              <a:rPr lang="en-US" sz="2000" i="1" dirty="0" err="1"/>
              <a:t>c</a:t>
            </a:r>
            <a:r>
              <a:rPr lang="en-US" sz="2000" i="1" dirty="0"/>
              <a:t> + </a:t>
            </a:r>
            <a:r>
              <a:rPr lang="en-US" sz="2000" i="1" dirty="0" err="1"/>
              <a:t>d</a:t>
            </a:r>
            <a:r>
              <a:rPr lang="en-US" sz="2000" i="1" dirty="0"/>
              <a:t> </a:t>
            </a:r>
            <a:r>
              <a:rPr lang="en-US" sz="2000" dirty="0"/>
              <a:t>= 36</a:t>
            </a:r>
          </a:p>
          <a:p>
            <a:pPr lvl="1"/>
            <a:r>
              <a:rPr lang="en-US" sz="2000" dirty="0"/>
              <a:t>Margins</a:t>
            </a:r>
          </a:p>
          <a:p>
            <a:pPr lvl="2"/>
            <a:r>
              <a:rPr lang="en-US" sz="1600" dirty="0"/>
              <a:t>f</a:t>
            </a:r>
            <a:r>
              <a:rPr lang="en-US" sz="1600" baseline="-25000" dirty="0"/>
              <a:t>1</a:t>
            </a:r>
            <a:r>
              <a:rPr lang="en-US" sz="1600" dirty="0"/>
              <a:t> = |P</a:t>
            </a:r>
            <a:r>
              <a:rPr lang="en-US" sz="1600" baseline="-25000" dirty="0"/>
              <a:t>1</a:t>
            </a:r>
            <a:r>
              <a:rPr lang="en-US" sz="1600" dirty="0"/>
              <a:t>| = </a:t>
            </a:r>
            <a:r>
              <a:rPr lang="en-US" sz="1600" i="1" dirty="0"/>
              <a:t>a + </a:t>
            </a:r>
            <a:r>
              <a:rPr lang="en-US" sz="1600" i="1" dirty="0" err="1"/>
              <a:t>b</a:t>
            </a:r>
            <a:r>
              <a:rPr lang="en-US" sz="1600" i="1" dirty="0"/>
              <a:t> </a:t>
            </a:r>
            <a:r>
              <a:rPr lang="en-US" sz="1600" dirty="0"/>
              <a:t>= 12</a:t>
            </a:r>
          </a:p>
          <a:p>
            <a:pPr lvl="2"/>
            <a:r>
              <a:rPr lang="en-US" sz="1600" dirty="0"/>
              <a:t>f</a:t>
            </a:r>
            <a:r>
              <a:rPr lang="en-US" sz="1600" baseline="-25000" dirty="0"/>
              <a:t>2</a:t>
            </a:r>
            <a:r>
              <a:rPr lang="en-US" sz="1600" dirty="0"/>
              <a:t> = |P</a:t>
            </a:r>
            <a:r>
              <a:rPr lang="en-US" sz="1600" baseline="-25000" dirty="0"/>
              <a:t>2</a:t>
            </a:r>
            <a:r>
              <a:rPr lang="en-US" sz="1600" dirty="0"/>
              <a:t>| = </a:t>
            </a:r>
            <a:r>
              <a:rPr lang="en-US" sz="1600" i="1" dirty="0"/>
              <a:t>a + </a:t>
            </a:r>
            <a:r>
              <a:rPr lang="en-US" sz="1600" i="1" dirty="0" err="1"/>
              <a:t>c</a:t>
            </a:r>
            <a:r>
              <a:rPr lang="en-US" sz="1600" i="1" dirty="0"/>
              <a:t> </a:t>
            </a:r>
            <a:r>
              <a:rPr lang="en-US" sz="1600" dirty="0"/>
              <a:t>= 12</a:t>
            </a:r>
          </a:p>
          <a:p>
            <a:r>
              <a:rPr lang="en-US" i="1" dirty="0"/>
              <a:t>a</a:t>
            </a:r>
            <a:r>
              <a:rPr lang="en-US" dirty="0"/>
              <a:t> = |P</a:t>
            </a:r>
            <a:r>
              <a:rPr lang="en-US" baseline="-25000" dirty="0"/>
              <a:t>1</a:t>
            </a:r>
            <a:r>
              <a:rPr lang="en-US" dirty="0"/>
              <a:t> &amp; P</a:t>
            </a:r>
            <a:r>
              <a:rPr lang="en-US" baseline="-25000" dirty="0"/>
              <a:t>2</a:t>
            </a:r>
            <a:r>
              <a:rPr lang="en-US" dirty="0"/>
              <a:t>| = |{4,15, 19, 24, 28}| = 5</a:t>
            </a:r>
          </a:p>
          <a:p>
            <a:r>
              <a:rPr lang="en-US" i="1" dirty="0" err="1"/>
              <a:t>b</a:t>
            </a:r>
            <a:r>
              <a:rPr lang="en-US" i="1" dirty="0"/>
              <a:t> = f</a:t>
            </a:r>
            <a:r>
              <a:rPr lang="en-US" i="1" baseline="-25000" dirty="0"/>
              <a:t>1</a:t>
            </a:r>
            <a:r>
              <a:rPr lang="en-US" i="1" dirty="0"/>
              <a:t> – a</a:t>
            </a:r>
            <a:r>
              <a:rPr lang="en-US" dirty="0"/>
              <a:t> = 12 – 5 = 7</a:t>
            </a:r>
            <a:endParaRPr lang="en-US" i="1" dirty="0"/>
          </a:p>
          <a:p>
            <a:r>
              <a:rPr lang="en-US" i="1" dirty="0" err="1"/>
              <a:t>c</a:t>
            </a:r>
            <a:r>
              <a:rPr lang="en-US" i="1" dirty="0"/>
              <a:t> = f</a:t>
            </a:r>
            <a:r>
              <a:rPr lang="en-US" i="1" baseline="-25000" dirty="0"/>
              <a:t>2</a:t>
            </a:r>
            <a:r>
              <a:rPr lang="en-US" i="1" dirty="0"/>
              <a:t> – a = </a:t>
            </a:r>
            <a:r>
              <a:rPr lang="en-US" dirty="0"/>
              <a:t>12 – 5 = 7</a:t>
            </a:r>
            <a:endParaRPr lang="en-US" i="1" dirty="0"/>
          </a:p>
          <a:p>
            <a:r>
              <a:rPr lang="en-US" i="1" dirty="0" err="1"/>
              <a:t>d</a:t>
            </a:r>
            <a:r>
              <a:rPr lang="en-US" i="1" dirty="0"/>
              <a:t> = D – a – </a:t>
            </a:r>
            <a:r>
              <a:rPr lang="en-US" i="1" dirty="0" err="1"/>
              <a:t>b</a:t>
            </a:r>
            <a:r>
              <a:rPr lang="en-US" i="1" dirty="0"/>
              <a:t> – </a:t>
            </a:r>
            <a:r>
              <a:rPr lang="en-US" i="1" dirty="0" err="1"/>
              <a:t>c</a:t>
            </a:r>
            <a:r>
              <a:rPr lang="en-US" i="1" dirty="0"/>
              <a:t> </a:t>
            </a:r>
            <a:r>
              <a:rPr lang="en-US" dirty="0"/>
              <a:t>= 36 – 5 – 7 – 7 = 17</a:t>
            </a:r>
            <a:endParaRPr lang="en-US" i="1" dirty="0"/>
          </a:p>
        </p:txBody>
      </p:sp>
      <p:sp>
        <p:nvSpPr>
          <p:cNvPr id="4" name="Date Placeholder 3"/>
          <p:cNvSpPr>
            <a:spLocks noGrp="1"/>
          </p:cNvSpPr>
          <p:nvPr>
            <p:ph type="dt" sz="half" idx="10"/>
          </p:nvPr>
        </p:nvSpPr>
        <p:spPr/>
        <p:txBody>
          <a:bodyPr/>
          <a:lstStyle/>
          <a:p>
            <a:r>
              <a:rPr lang="en-US"/>
              <a:t>9/15/17</a:t>
            </a:r>
          </a:p>
        </p:txBody>
      </p:sp>
      <p:graphicFrame>
        <p:nvGraphicFramePr>
          <p:cNvPr id="13" name="Table 12"/>
          <p:cNvGraphicFramePr>
            <a:graphicFrameLocks noGrp="1"/>
          </p:cNvGraphicFramePr>
          <p:nvPr/>
        </p:nvGraphicFramePr>
        <p:xfrm>
          <a:off x="1752601" y="5181600"/>
          <a:ext cx="8382003" cy="868776"/>
        </p:xfrm>
        <a:graphic>
          <a:graphicData uri="http://schemas.openxmlformats.org/drawingml/2006/table">
            <a:tbl>
              <a:tblPr/>
              <a:tblGrid>
                <a:gridCol w="495539">
                  <a:extLst>
                    <a:ext uri="{9D8B030D-6E8A-4147-A177-3AD203B41FA5}">
                      <a16:colId xmlns:a16="http://schemas.microsoft.com/office/drawing/2014/main" val="20000"/>
                    </a:ext>
                  </a:extLst>
                </a:gridCol>
                <a:gridCol w="516626">
                  <a:extLst>
                    <a:ext uri="{9D8B030D-6E8A-4147-A177-3AD203B41FA5}">
                      <a16:colId xmlns:a16="http://schemas.microsoft.com/office/drawing/2014/main" val="20001"/>
                    </a:ext>
                  </a:extLst>
                </a:gridCol>
                <a:gridCol w="516626">
                  <a:extLst>
                    <a:ext uri="{9D8B030D-6E8A-4147-A177-3AD203B41FA5}">
                      <a16:colId xmlns:a16="http://schemas.microsoft.com/office/drawing/2014/main" val="20002"/>
                    </a:ext>
                  </a:extLst>
                </a:gridCol>
                <a:gridCol w="516626">
                  <a:extLst>
                    <a:ext uri="{9D8B030D-6E8A-4147-A177-3AD203B41FA5}">
                      <a16:colId xmlns:a16="http://schemas.microsoft.com/office/drawing/2014/main" val="20003"/>
                    </a:ext>
                  </a:extLst>
                </a:gridCol>
                <a:gridCol w="516626">
                  <a:extLst>
                    <a:ext uri="{9D8B030D-6E8A-4147-A177-3AD203B41FA5}">
                      <a16:colId xmlns:a16="http://schemas.microsoft.com/office/drawing/2014/main" val="20004"/>
                    </a:ext>
                  </a:extLst>
                </a:gridCol>
                <a:gridCol w="727495">
                  <a:extLst>
                    <a:ext uri="{9D8B030D-6E8A-4147-A177-3AD203B41FA5}">
                      <a16:colId xmlns:a16="http://schemas.microsoft.com/office/drawing/2014/main" val="20005"/>
                    </a:ext>
                  </a:extLst>
                </a:gridCol>
                <a:gridCol w="727495">
                  <a:extLst>
                    <a:ext uri="{9D8B030D-6E8A-4147-A177-3AD203B41FA5}">
                      <a16:colId xmlns:a16="http://schemas.microsoft.com/office/drawing/2014/main" val="20006"/>
                    </a:ext>
                  </a:extLst>
                </a:gridCol>
                <a:gridCol w="727495">
                  <a:extLst>
                    <a:ext uri="{9D8B030D-6E8A-4147-A177-3AD203B41FA5}">
                      <a16:colId xmlns:a16="http://schemas.microsoft.com/office/drawing/2014/main" val="20007"/>
                    </a:ext>
                  </a:extLst>
                </a:gridCol>
                <a:gridCol w="727495">
                  <a:extLst>
                    <a:ext uri="{9D8B030D-6E8A-4147-A177-3AD203B41FA5}">
                      <a16:colId xmlns:a16="http://schemas.microsoft.com/office/drawing/2014/main" val="20008"/>
                    </a:ext>
                  </a:extLst>
                </a:gridCol>
                <a:gridCol w="727495">
                  <a:extLst>
                    <a:ext uri="{9D8B030D-6E8A-4147-A177-3AD203B41FA5}">
                      <a16:colId xmlns:a16="http://schemas.microsoft.com/office/drawing/2014/main" val="20009"/>
                    </a:ext>
                  </a:extLst>
                </a:gridCol>
                <a:gridCol w="727495">
                  <a:extLst>
                    <a:ext uri="{9D8B030D-6E8A-4147-A177-3AD203B41FA5}">
                      <a16:colId xmlns:a16="http://schemas.microsoft.com/office/drawing/2014/main" val="20010"/>
                    </a:ext>
                  </a:extLst>
                </a:gridCol>
                <a:gridCol w="727495">
                  <a:extLst>
                    <a:ext uri="{9D8B030D-6E8A-4147-A177-3AD203B41FA5}">
                      <a16:colId xmlns:a16="http://schemas.microsoft.com/office/drawing/2014/main" val="20011"/>
                    </a:ext>
                  </a:extLst>
                </a:gridCol>
                <a:gridCol w="727495">
                  <a:extLst>
                    <a:ext uri="{9D8B030D-6E8A-4147-A177-3AD203B41FA5}">
                      <a16:colId xmlns:a16="http://schemas.microsoft.com/office/drawing/2014/main" val="20012"/>
                    </a:ext>
                  </a:extLst>
                </a:gridCol>
              </a:tblGrid>
              <a:tr h="338922">
                <a:tc>
                  <a:txBody>
                    <a:bodyPr/>
                    <a:lstStyle/>
                    <a:p>
                      <a:pPr algn="ctr" fontAlgn="ctr"/>
                      <a:r>
                        <a:rPr lang="en-US" sz="2800" b="1" i="0" u="none" strike="noStrike" dirty="0">
                          <a:latin typeface="Arial"/>
                        </a:rPr>
                        <a:t>P</a:t>
                      </a:r>
                      <a:r>
                        <a:rPr lang="en-US" sz="2800" b="1" i="0" u="none" strike="noStrike" baseline="-25000" dirty="0">
                          <a:latin typeface="Arial"/>
                        </a:rPr>
                        <a:t>1</a:t>
                      </a:r>
                    </a:p>
                  </a:txBody>
                  <a:tcPr marL="7668" marR="7668" marT="7668" marB="0" anchor="ctr">
                    <a:lnL>
                      <a:noFill/>
                    </a:lnL>
                    <a:lnR w="38100" cap="flat" cmpd="sng" algn="ctr">
                      <a:solidFill>
                        <a:scrgbClr r="0" g="0" b="0"/>
                      </a:solidFill>
                      <a:prstDash val="solid"/>
                      <a:round/>
                      <a:headEnd type="none" w="med" len="med"/>
                      <a:tailEnd type="none" w="med" len="med"/>
                    </a:lnR>
                    <a:lnT>
                      <a:noFill/>
                    </a:lnT>
                    <a:lnB>
                      <a:noFill/>
                    </a:lnB>
                  </a:tcPr>
                </a:tc>
                <a:tc>
                  <a:txBody>
                    <a:bodyPr/>
                    <a:lstStyle/>
                    <a:p>
                      <a:pPr algn="ctr" fontAlgn="ctr"/>
                      <a:r>
                        <a:rPr lang="en-US" sz="2800" b="1" i="0" u="none" strike="noStrike" dirty="0">
                          <a:latin typeface="Arial"/>
                        </a:rPr>
                        <a:t>3</a:t>
                      </a:r>
                    </a:p>
                  </a:txBody>
                  <a:tcPr marL="7668" marR="7668" marT="7668" marB="0" anchor="ctr">
                    <a:lnL w="38100" cap="flat" cmpd="sng" algn="ctr">
                      <a:solidFill>
                        <a:scrgbClr r="0" g="0" b="0"/>
                      </a:solid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dirty="0">
                          <a:latin typeface="Arial"/>
                        </a:rPr>
                        <a:t>4</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dirty="0">
                          <a:latin typeface="Arial"/>
                        </a:rPr>
                        <a:t>7</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9</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dirty="0">
                          <a:latin typeface="Arial"/>
                        </a:rPr>
                        <a:t>10</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15</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18</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19</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24</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25</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dirty="0">
                          <a:latin typeface="Arial"/>
                        </a:rPr>
                        <a:t>28</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33</a:t>
                      </a:r>
                    </a:p>
                  </a:txBody>
                  <a:tcPr marL="7668" marR="7668" marT="7668" marB="0" anchor="ctr">
                    <a:lnL>
                      <a:noFill/>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a:noFill/>
                    </a:lnB>
                  </a:tcPr>
                </a:tc>
                <a:extLst>
                  <a:ext uri="{0D108BD9-81ED-4DB2-BD59-A6C34878D82A}">
                    <a16:rowId xmlns:a16="http://schemas.microsoft.com/office/drawing/2014/main" val="10000"/>
                  </a:ext>
                </a:extLst>
              </a:tr>
              <a:tr h="338922">
                <a:tc>
                  <a:txBody>
                    <a:bodyPr/>
                    <a:lstStyle/>
                    <a:p>
                      <a:pPr algn="ctr" fontAlgn="ctr"/>
                      <a:r>
                        <a:rPr lang="en-US" sz="2800" b="1" i="0" u="none" strike="noStrike" dirty="0">
                          <a:latin typeface="Arial"/>
                        </a:rPr>
                        <a:t>P</a:t>
                      </a:r>
                      <a:r>
                        <a:rPr lang="en-US" sz="2800" b="1" i="0" u="none" strike="noStrike" baseline="-25000" dirty="0">
                          <a:latin typeface="Arial"/>
                        </a:rPr>
                        <a:t>2</a:t>
                      </a:r>
                    </a:p>
                  </a:txBody>
                  <a:tcPr marL="7668" marR="7668" marT="7668" marB="0" anchor="ctr">
                    <a:lnL>
                      <a:noFill/>
                    </a:lnL>
                    <a:lnR w="38100" cap="flat" cmpd="sng" algn="ctr">
                      <a:solidFill>
                        <a:scrgbClr r="0" g="0" b="0"/>
                      </a:solidFill>
                      <a:prstDash val="solid"/>
                      <a:round/>
                      <a:headEnd type="none" w="med" len="med"/>
                      <a:tailEnd type="none" w="med" len="med"/>
                    </a:lnR>
                    <a:lnT>
                      <a:noFill/>
                    </a:lnT>
                    <a:lnB>
                      <a:noFill/>
                    </a:lnB>
                  </a:tcPr>
                </a:tc>
                <a:tc>
                  <a:txBody>
                    <a:bodyPr/>
                    <a:lstStyle/>
                    <a:p>
                      <a:pPr algn="ctr" fontAlgn="ctr"/>
                      <a:r>
                        <a:rPr lang="en-US" sz="2800" b="1" i="0" u="none" strike="noStrike">
                          <a:latin typeface="Arial"/>
                        </a:rPr>
                        <a:t>2</a:t>
                      </a:r>
                    </a:p>
                  </a:txBody>
                  <a:tcPr marL="7668" marR="7668" marT="7668" marB="0" anchor="ctr">
                    <a:lnL w="38100" cap="flat" cmpd="sng" algn="ctr">
                      <a:solidFill>
                        <a:scrgbClr r="0" g="0" b="0"/>
                      </a:solidFill>
                      <a:prstDash val="solid"/>
                      <a:round/>
                      <a:headEnd type="none" w="med" len="med"/>
                      <a:tailEnd type="none" w="med" len="med"/>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a:latin typeface="Arial"/>
                        </a:rPr>
                        <a:t>4</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5</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8</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15</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19</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21</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24</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27</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28</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31</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35</a:t>
                      </a:r>
                    </a:p>
                  </a:txBody>
                  <a:tcPr marL="7668" marR="7668" marT="7668" marB="0" anchor="ctr">
                    <a:lnL>
                      <a:noFill/>
                    </a:lnL>
                    <a:lnR w="38100" cap="flat" cmpd="sng" algn="ctr">
                      <a:solidFill>
                        <a:scrgbClr r="0" g="0" b="0"/>
                      </a:solidFill>
                      <a:prstDash val="solid"/>
                      <a:round/>
                      <a:headEnd type="none" w="med" len="med"/>
                      <a:tailEnd type="none" w="med" len="med"/>
                    </a:lnR>
                    <a:lnT>
                      <a:noFill/>
                    </a:lnT>
                    <a:lnB w="381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5" name="AutoShape 43"/>
          <p:cNvSpPr>
            <a:spLocks noChangeArrowheads="1"/>
          </p:cNvSpPr>
          <p:nvPr/>
        </p:nvSpPr>
        <p:spPr bwMode="auto">
          <a:xfrm>
            <a:off x="7181267" y="2514600"/>
            <a:ext cx="583813" cy="369332"/>
          </a:xfrm>
          <a:prstGeom prst="wedgeRectCallout">
            <a:avLst>
              <a:gd name="adj1" fmla="val -51023"/>
              <a:gd name="adj2" fmla="val 97987"/>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crux</a:t>
            </a:r>
            <a:endParaRPr lang="en-US" sz="2400" dirty="0">
              <a:ea typeface="Arial" pitchFamily="-65" charset="0"/>
              <a:cs typeface="Arial" pitchFamily="-65" charset="0"/>
            </a:endParaRPr>
          </a:p>
        </p:txBody>
      </p:sp>
      <p:sp>
        <p:nvSpPr>
          <p:cNvPr id="20" name="Rectangle 19"/>
          <p:cNvSpPr/>
          <p:nvPr/>
        </p:nvSpPr>
        <p:spPr bwMode="auto">
          <a:xfrm>
            <a:off x="2165931" y="1387644"/>
            <a:ext cx="4444089" cy="16985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1200">
              <a:latin typeface="Arial" pitchFamily="-65" charset="0"/>
              <a:ea typeface="Arial" pitchFamily="-65" charset="0"/>
              <a:cs typeface="Arial" pitchFamily="-65" charset="0"/>
            </a:endParaRPr>
          </a:p>
        </p:txBody>
      </p:sp>
      <p:sp>
        <p:nvSpPr>
          <p:cNvPr id="21" name="TextBox 20"/>
          <p:cNvSpPr txBox="1"/>
          <p:nvPr/>
        </p:nvSpPr>
        <p:spPr>
          <a:xfrm>
            <a:off x="8816692" y="457200"/>
            <a:ext cx="327308" cy="400110"/>
          </a:xfrm>
          <a:prstGeom prst="rect">
            <a:avLst/>
          </a:prstGeom>
          <a:noFill/>
        </p:spPr>
        <p:txBody>
          <a:bodyPr wrap="square" rtlCol="0">
            <a:spAutoFit/>
          </a:bodyPr>
          <a:lstStyle/>
          <a:p>
            <a:r>
              <a:rPr lang="en-US" sz="2000" dirty="0"/>
              <a:t>5</a:t>
            </a:r>
          </a:p>
        </p:txBody>
      </p:sp>
      <p:sp>
        <p:nvSpPr>
          <p:cNvPr id="22" name="TextBox 21"/>
          <p:cNvSpPr txBox="1"/>
          <p:nvPr/>
        </p:nvSpPr>
        <p:spPr>
          <a:xfrm>
            <a:off x="9959692" y="457200"/>
            <a:ext cx="327308" cy="400110"/>
          </a:xfrm>
          <a:prstGeom prst="rect">
            <a:avLst/>
          </a:prstGeom>
          <a:noFill/>
        </p:spPr>
        <p:txBody>
          <a:bodyPr wrap="square" rtlCol="0">
            <a:spAutoFit/>
          </a:bodyPr>
          <a:lstStyle/>
          <a:p>
            <a:r>
              <a:rPr lang="en-US" sz="2000" dirty="0"/>
              <a:t>7</a:t>
            </a:r>
          </a:p>
        </p:txBody>
      </p:sp>
      <p:sp>
        <p:nvSpPr>
          <p:cNvPr id="23" name="TextBox 22"/>
          <p:cNvSpPr txBox="1"/>
          <p:nvPr/>
        </p:nvSpPr>
        <p:spPr>
          <a:xfrm>
            <a:off x="9873981" y="1310045"/>
            <a:ext cx="479708" cy="400110"/>
          </a:xfrm>
          <a:prstGeom prst="rect">
            <a:avLst/>
          </a:prstGeom>
          <a:noFill/>
        </p:spPr>
        <p:txBody>
          <a:bodyPr wrap="square" rtlCol="0">
            <a:spAutoFit/>
          </a:bodyPr>
          <a:lstStyle/>
          <a:p>
            <a:r>
              <a:rPr lang="en-US" sz="2000" dirty="0"/>
              <a:t>17</a:t>
            </a:r>
          </a:p>
        </p:txBody>
      </p:sp>
      <p:sp>
        <p:nvSpPr>
          <p:cNvPr id="24" name="TextBox 23"/>
          <p:cNvSpPr txBox="1"/>
          <p:nvPr/>
        </p:nvSpPr>
        <p:spPr>
          <a:xfrm>
            <a:off x="8841494" y="1314510"/>
            <a:ext cx="327308" cy="400110"/>
          </a:xfrm>
          <a:prstGeom prst="rect">
            <a:avLst/>
          </a:prstGeom>
          <a:noFill/>
        </p:spPr>
        <p:txBody>
          <a:bodyPr wrap="square" rtlCol="0">
            <a:spAutoFit/>
          </a:bodyPr>
          <a:lstStyle/>
          <a:p>
            <a:r>
              <a:rPr lang="en-US" sz="2000" dirty="0"/>
              <a:t>7</a:t>
            </a:r>
          </a:p>
        </p:txBody>
      </p:sp>
      <p:sp>
        <p:nvSpPr>
          <p:cNvPr id="25" name="TextBox 24"/>
          <p:cNvSpPr txBox="1"/>
          <p:nvPr/>
        </p:nvSpPr>
        <p:spPr>
          <a:xfrm>
            <a:off x="8377051" y="2237600"/>
            <a:ext cx="479708" cy="400110"/>
          </a:xfrm>
          <a:prstGeom prst="rect">
            <a:avLst/>
          </a:prstGeom>
          <a:noFill/>
        </p:spPr>
        <p:txBody>
          <a:bodyPr wrap="square" rtlCol="0">
            <a:spAutoFit/>
          </a:bodyPr>
          <a:lstStyle/>
          <a:p>
            <a:r>
              <a:rPr lang="en-US" sz="2000" dirty="0"/>
              <a:t>12</a:t>
            </a:r>
          </a:p>
        </p:txBody>
      </p:sp>
      <p:sp>
        <p:nvSpPr>
          <p:cNvPr id="26" name="TextBox 25"/>
          <p:cNvSpPr txBox="1"/>
          <p:nvPr/>
        </p:nvSpPr>
        <p:spPr>
          <a:xfrm>
            <a:off x="10320000" y="657255"/>
            <a:ext cx="479708" cy="400110"/>
          </a:xfrm>
          <a:prstGeom prst="rect">
            <a:avLst/>
          </a:prstGeom>
          <a:noFill/>
        </p:spPr>
        <p:txBody>
          <a:bodyPr wrap="square" rtlCol="0">
            <a:spAutoFit/>
          </a:bodyPr>
          <a:lstStyle/>
          <a:p>
            <a:r>
              <a:rPr lang="en-US" sz="2000" dirty="0"/>
              <a:t>12</a:t>
            </a:r>
          </a:p>
        </p:txBody>
      </p:sp>
      <p:sp>
        <p:nvSpPr>
          <p:cNvPr id="27" name="TextBox 26"/>
          <p:cNvSpPr txBox="1"/>
          <p:nvPr/>
        </p:nvSpPr>
        <p:spPr>
          <a:xfrm>
            <a:off x="10302794" y="2215988"/>
            <a:ext cx="479708" cy="400110"/>
          </a:xfrm>
          <a:prstGeom prst="rect">
            <a:avLst/>
          </a:prstGeom>
          <a:noFill/>
        </p:spPr>
        <p:txBody>
          <a:bodyPr wrap="square" rtlCol="0">
            <a:spAutoFit/>
          </a:bodyPr>
          <a:lstStyle/>
          <a:p>
            <a:r>
              <a:rPr lang="en-US" sz="2000" dirty="0"/>
              <a:t>36</a:t>
            </a:r>
          </a:p>
        </p:txBody>
      </p:sp>
      <p:sp>
        <p:nvSpPr>
          <p:cNvPr id="28" name="Rectangle 27"/>
          <p:cNvSpPr/>
          <p:nvPr/>
        </p:nvSpPr>
        <p:spPr bwMode="auto">
          <a:xfrm>
            <a:off x="1905001" y="3124201"/>
            <a:ext cx="7138736" cy="19206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1200">
              <a:latin typeface="Arial" pitchFamily="-65" charset="0"/>
              <a:ea typeface="Arial" pitchFamily="-65" charset="0"/>
              <a:cs typeface="Arial" pitchFamily="-65" charset="0"/>
            </a:endParaRPr>
          </a:p>
        </p:txBody>
      </p:sp>
    </p:spTree>
    <p:extLst>
      <p:ext uri="{BB962C8B-B14F-4D97-AF65-F5344CB8AC3E}">
        <p14:creationId xmlns:p14="http://schemas.microsoft.com/office/powerpoint/2010/main" val="144227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slide(fromBottom)">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lide(fromBottom)">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lide(fromBottom)">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2" accel="50000" decel="5000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slide(fromBottom)">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slide(fromBottom)">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slide(fromBottom)">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slide(fromBottom)">
                                      <p:cBhvr>
                                        <p:cTn id="5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1" grpId="0"/>
      <p:bldP spid="22" grpId="0"/>
      <p:bldP spid="23" grpId="0"/>
      <p:bldP spid="24" grpId="0"/>
      <p:bldP spid="25" grpId="0"/>
      <p:bldP spid="26" grpId="0"/>
      <p:bldP spid="27" grpId="0"/>
      <p:bldP spid="28"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1467364"/>
            <a:ext cx="8229600" cy="4525963"/>
          </a:xfrm>
        </p:spPr>
        <p:txBody>
          <a:bodyPr/>
          <a:lstStyle/>
          <a:p>
            <a:r>
              <a:rPr lang="en-US" sz="2400" dirty="0"/>
              <a:t>Key: throw out red {19, 21}</a:t>
            </a:r>
          </a:p>
          <a:p>
            <a:pPr lvl="1"/>
            <a:r>
              <a:rPr lang="en-US" sz="1800" i="1" dirty="0"/>
              <a:t>D</a:t>
            </a:r>
            <a:r>
              <a:rPr lang="en-US" sz="1800" i="1" baseline="-25000" dirty="0"/>
              <a:t>s</a:t>
            </a:r>
            <a:r>
              <a:rPr lang="en-US" sz="1800" dirty="0"/>
              <a:t> = min(max(sketch(</a:t>
            </a:r>
            <a:r>
              <a:rPr lang="en-US" sz="1800" i="1" dirty="0"/>
              <a:t>w</a:t>
            </a:r>
            <a:r>
              <a:rPr lang="en-US" sz="1800" i="1" baseline="-25000" dirty="0"/>
              <a:t>1</a:t>
            </a:r>
            <a:r>
              <a:rPr lang="en-US" sz="1800" dirty="0"/>
              <a:t>)), max(sketch(</a:t>
            </a:r>
            <a:r>
              <a:rPr lang="en-US" sz="1800" i="1" dirty="0"/>
              <a:t>w</a:t>
            </a:r>
            <a:r>
              <a:rPr lang="en-US" sz="1800" i="1" baseline="-25000" dirty="0"/>
              <a:t>2</a:t>
            </a:r>
            <a:r>
              <a:rPr lang="en-US" sz="1800" dirty="0"/>
              <a:t>))) = 18</a:t>
            </a:r>
          </a:p>
          <a:p>
            <a:pPr lvl="1"/>
            <a:r>
              <a:rPr lang="en-US" sz="1800" dirty="0"/>
              <a:t>Can’t tell that 19 is in intersection and 21 is not </a:t>
            </a:r>
          </a:p>
          <a:p>
            <a:pPr lvl="2"/>
            <a:r>
              <a:rPr lang="en-US" sz="1400" dirty="0"/>
              <a:t>Without looking outside the sketch</a:t>
            </a:r>
          </a:p>
          <a:p>
            <a:r>
              <a:rPr lang="en-US" sz="2400" dirty="0" err="1"/>
              <a:t>Ω</a:t>
            </a:r>
            <a:r>
              <a:rPr lang="en-US" sz="2400" baseline="-25000" dirty="0" err="1"/>
              <a:t>s</a:t>
            </a:r>
            <a:r>
              <a:rPr lang="en-US" sz="2400" dirty="0"/>
              <a:t> = {1, 2,…,</a:t>
            </a:r>
            <a:r>
              <a:rPr lang="en-US" sz="2400" i="1" dirty="0"/>
              <a:t>D</a:t>
            </a:r>
            <a:r>
              <a:rPr lang="en-US" sz="2400" i="1" baseline="-25000" dirty="0"/>
              <a:t>s</a:t>
            </a:r>
            <a:r>
              <a:rPr lang="en-US" sz="2400" dirty="0"/>
              <a:t>}</a:t>
            </a:r>
          </a:p>
          <a:p>
            <a:pPr lvl="1"/>
            <a:r>
              <a:rPr lang="en-US" sz="1800" i="1" dirty="0"/>
              <a:t>a</a:t>
            </a:r>
            <a:r>
              <a:rPr lang="en-US" sz="1800" i="1" baseline="-25000" dirty="0"/>
              <a:t>s</a:t>
            </a:r>
            <a:r>
              <a:rPr lang="en-US" sz="1800" dirty="0"/>
              <a:t> = sketch(</a:t>
            </a:r>
            <a:r>
              <a:rPr lang="en-US" sz="1800" i="1" dirty="0"/>
              <a:t>w</a:t>
            </a:r>
            <a:r>
              <a:rPr lang="en-US" sz="1800" i="1" baseline="-25000" dirty="0"/>
              <a:t>1</a:t>
            </a:r>
            <a:r>
              <a:rPr lang="en-US" sz="1800" dirty="0"/>
              <a:t>) &amp; sketch(</a:t>
            </a:r>
            <a:r>
              <a:rPr lang="en-US" sz="1800" i="1" dirty="0"/>
              <a:t>w</a:t>
            </a:r>
            <a:r>
              <a:rPr lang="en-US" sz="1800" i="1" baseline="-25000" dirty="0"/>
              <a:t>2</a:t>
            </a:r>
            <a:r>
              <a:rPr lang="en-US" sz="1800" dirty="0"/>
              <a:t>) &amp; </a:t>
            </a:r>
            <a:r>
              <a:rPr lang="en-US" sz="1800" dirty="0" err="1"/>
              <a:t>Ω</a:t>
            </a:r>
            <a:r>
              <a:rPr lang="en-US" sz="1800" baseline="-25000" dirty="0" err="1"/>
              <a:t>s</a:t>
            </a:r>
            <a:r>
              <a:rPr lang="en-US" sz="1800" dirty="0"/>
              <a:t> = |{4,15}| = 2</a:t>
            </a:r>
          </a:p>
          <a:p>
            <a:pPr lvl="1"/>
            <a:r>
              <a:rPr lang="en-US" sz="1800" i="1" dirty="0" err="1"/>
              <a:t>b</a:t>
            </a:r>
            <a:r>
              <a:rPr lang="en-US" sz="1800" i="1" baseline="-25000" dirty="0" err="1"/>
              <a:t>s</a:t>
            </a:r>
            <a:r>
              <a:rPr lang="en-US" sz="1800" i="1" dirty="0"/>
              <a:t> = |</a:t>
            </a:r>
            <a:r>
              <a:rPr lang="en-US" sz="1800" dirty="0"/>
              <a:t>sketch(</a:t>
            </a:r>
            <a:r>
              <a:rPr lang="en-US" sz="1800" i="1" dirty="0"/>
              <a:t>w</a:t>
            </a:r>
            <a:r>
              <a:rPr lang="en-US" sz="1800" i="1" baseline="-25000" dirty="0"/>
              <a:t>1</a:t>
            </a:r>
            <a:r>
              <a:rPr lang="en-US" sz="1800" dirty="0"/>
              <a:t>) &amp; </a:t>
            </a:r>
            <a:r>
              <a:rPr lang="en-US" sz="1800" dirty="0" err="1"/>
              <a:t>Ω</a:t>
            </a:r>
            <a:r>
              <a:rPr lang="en-US" sz="1800" baseline="-25000" dirty="0" err="1"/>
              <a:t>s</a:t>
            </a:r>
            <a:r>
              <a:rPr lang="en-US" sz="1800" dirty="0"/>
              <a:t>| –  </a:t>
            </a:r>
            <a:r>
              <a:rPr lang="en-US" sz="1800" i="1" dirty="0"/>
              <a:t>a</a:t>
            </a:r>
            <a:r>
              <a:rPr lang="en-US" sz="1800" i="1" baseline="-25000" dirty="0"/>
              <a:t>s</a:t>
            </a:r>
            <a:r>
              <a:rPr lang="en-US" sz="1800" dirty="0"/>
              <a:t>  = 7 – 2  = 5</a:t>
            </a:r>
          </a:p>
          <a:p>
            <a:pPr lvl="1"/>
            <a:r>
              <a:rPr lang="en-US" sz="1800" i="1" dirty="0" err="1"/>
              <a:t>c</a:t>
            </a:r>
            <a:r>
              <a:rPr lang="en-US" sz="1800" i="1" baseline="-25000" dirty="0" err="1"/>
              <a:t>s</a:t>
            </a:r>
            <a:r>
              <a:rPr lang="en-US" sz="1800" i="1" dirty="0"/>
              <a:t> = |</a:t>
            </a:r>
            <a:r>
              <a:rPr lang="en-US" sz="1800" dirty="0"/>
              <a:t>sketch(</a:t>
            </a:r>
            <a:r>
              <a:rPr lang="en-US" sz="1800" i="1" dirty="0"/>
              <a:t>w</a:t>
            </a:r>
            <a:r>
              <a:rPr lang="en-US" sz="1800" i="1" baseline="-25000" dirty="0"/>
              <a:t>2</a:t>
            </a:r>
            <a:r>
              <a:rPr lang="en-US" sz="1800" dirty="0"/>
              <a:t>) &amp; </a:t>
            </a:r>
            <a:r>
              <a:rPr lang="en-US" sz="1800" dirty="0" err="1"/>
              <a:t>Ω</a:t>
            </a:r>
            <a:r>
              <a:rPr lang="en-US" sz="1800" baseline="-25000" dirty="0" err="1"/>
              <a:t>s</a:t>
            </a:r>
            <a:r>
              <a:rPr lang="en-US" sz="1800" dirty="0"/>
              <a:t>| –  </a:t>
            </a:r>
            <a:r>
              <a:rPr lang="en-US" sz="1800" i="1" dirty="0"/>
              <a:t>a</a:t>
            </a:r>
            <a:r>
              <a:rPr lang="en-US" sz="1800" i="1" baseline="-25000" dirty="0"/>
              <a:t>s</a:t>
            </a:r>
            <a:r>
              <a:rPr lang="en-US" sz="1800" dirty="0"/>
              <a:t>  = 5 – 2  = 3</a:t>
            </a:r>
            <a:endParaRPr lang="en-US" sz="1800" i="1" baseline="-25000" dirty="0"/>
          </a:p>
          <a:p>
            <a:pPr lvl="1"/>
            <a:r>
              <a:rPr lang="en-US" sz="1800" i="1" dirty="0" err="1"/>
              <a:t>d</a:t>
            </a:r>
            <a:r>
              <a:rPr lang="en-US" sz="1800" i="1" baseline="-25000" dirty="0" err="1"/>
              <a:t>s</a:t>
            </a:r>
            <a:r>
              <a:rPr lang="en-US" sz="1800" i="1" dirty="0"/>
              <a:t> </a:t>
            </a:r>
            <a:r>
              <a:rPr lang="en-US" sz="1800" dirty="0"/>
              <a:t>= </a:t>
            </a:r>
            <a:r>
              <a:rPr lang="en-US" sz="1800" i="1" dirty="0"/>
              <a:t>Ds</a:t>
            </a:r>
            <a:r>
              <a:rPr lang="en-US" sz="1800" dirty="0"/>
              <a:t> – </a:t>
            </a:r>
            <a:r>
              <a:rPr lang="en-US" sz="1800" i="1" dirty="0"/>
              <a:t>a</a:t>
            </a:r>
            <a:r>
              <a:rPr lang="en-US" sz="1800" i="1" baseline="-25000" dirty="0"/>
              <a:t>s </a:t>
            </a:r>
            <a:r>
              <a:rPr lang="en-US" sz="1800" dirty="0"/>
              <a:t>– </a:t>
            </a:r>
            <a:r>
              <a:rPr lang="en-US" sz="1800" i="1" dirty="0" err="1"/>
              <a:t>b</a:t>
            </a:r>
            <a:r>
              <a:rPr lang="en-US" sz="1800" i="1" baseline="-25000" dirty="0" err="1"/>
              <a:t>s</a:t>
            </a:r>
            <a:r>
              <a:rPr lang="en-US" sz="1800" i="1" baseline="-25000" dirty="0"/>
              <a:t> </a:t>
            </a:r>
            <a:r>
              <a:rPr lang="en-US" sz="1800" dirty="0"/>
              <a:t>– </a:t>
            </a:r>
            <a:r>
              <a:rPr lang="en-US" sz="1800" i="1" dirty="0" err="1"/>
              <a:t>c</a:t>
            </a:r>
            <a:r>
              <a:rPr lang="en-US" sz="1800" i="1" baseline="-25000" dirty="0" err="1"/>
              <a:t>s</a:t>
            </a:r>
            <a:r>
              <a:rPr lang="en-US" sz="1800" i="1" baseline="-25000" dirty="0"/>
              <a:t> </a:t>
            </a:r>
            <a:r>
              <a:rPr lang="en-US" sz="1800" dirty="0"/>
              <a:t> = 18 – 2 – 5 – 3 = 8</a:t>
            </a:r>
            <a:r>
              <a:rPr lang="en-US" sz="1800" i="1" baseline="-25000" dirty="0"/>
              <a:t> </a:t>
            </a:r>
            <a:endParaRPr lang="en-US" sz="1800" dirty="0"/>
          </a:p>
        </p:txBody>
      </p:sp>
      <p:sp>
        <p:nvSpPr>
          <p:cNvPr id="2" name="Title 1"/>
          <p:cNvSpPr>
            <a:spLocks noGrp="1"/>
          </p:cNvSpPr>
          <p:nvPr>
            <p:ph type="title"/>
          </p:nvPr>
        </p:nvSpPr>
        <p:spPr/>
        <p:txBody>
          <a:bodyPr/>
          <a:lstStyle/>
          <a:p>
            <a:r>
              <a:rPr lang="en-US" sz="3600" dirty="0"/>
              <a:t>Computing Sample Contingency Table</a:t>
            </a:r>
            <a:br>
              <a:rPr lang="en-US" sz="3200" dirty="0"/>
            </a:br>
            <a:r>
              <a:rPr lang="en-US" sz="3200" dirty="0"/>
              <a:t>(Using Sketches, An Approximation: Yellow)</a:t>
            </a:r>
          </a:p>
        </p:txBody>
      </p:sp>
      <p:sp>
        <p:nvSpPr>
          <p:cNvPr id="4" name="Date Placeholder 3"/>
          <p:cNvSpPr>
            <a:spLocks noGrp="1"/>
          </p:cNvSpPr>
          <p:nvPr>
            <p:ph type="dt" sz="half" idx="10"/>
          </p:nvPr>
        </p:nvSpPr>
        <p:spPr/>
        <p:txBody>
          <a:bodyPr/>
          <a:lstStyle/>
          <a:p>
            <a:r>
              <a:rPr lang="en-US"/>
              <a:t>9/15/17</a:t>
            </a:r>
          </a:p>
        </p:txBody>
      </p:sp>
      <p:sp>
        <p:nvSpPr>
          <p:cNvPr id="10" name="AutoShape 43"/>
          <p:cNvSpPr>
            <a:spLocks noChangeArrowheads="1"/>
          </p:cNvSpPr>
          <p:nvPr/>
        </p:nvSpPr>
        <p:spPr bwMode="auto">
          <a:xfrm>
            <a:off x="542857" y="1919288"/>
            <a:ext cx="1713674" cy="369332"/>
          </a:xfrm>
          <a:prstGeom prst="wedgeRectCallout">
            <a:avLst>
              <a:gd name="adj1" fmla="val 69719"/>
              <a:gd name="adj2" fmla="val -21114"/>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a:ea typeface="Arial" pitchFamily="-65" charset="0"/>
                <a:cs typeface="Arial" pitchFamily="-65" charset="0"/>
              </a:rPr>
              <a:t>D</a:t>
            </a:r>
            <a:r>
              <a:rPr lang="en-US" baseline="-25000">
                <a:ea typeface="Arial" pitchFamily="-65" charset="0"/>
                <a:cs typeface="Arial" pitchFamily="-65" charset="0"/>
              </a:rPr>
              <a:t>s</a:t>
            </a:r>
            <a:r>
              <a:rPr lang="en-US">
                <a:ea typeface="Arial" pitchFamily="-65" charset="0"/>
                <a:cs typeface="Arial" pitchFamily="-65" charset="0"/>
              </a:rPr>
              <a:t> = Sample Size</a:t>
            </a:r>
            <a:endParaRPr lang="en-US" sz="2400" dirty="0">
              <a:ea typeface="Arial" pitchFamily="-65" charset="0"/>
              <a:cs typeface="Arial" pitchFamily="-65" charset="0"/>
            </a:endParaRPr>
          </a:p>
        </p:txBody>
      </p:sp>
      <p:graphicFrame>
        <p:nvGraphicFramePr>
          <p:cNvPr id="11" name="Table 10"/>
          <p:cNvGraphicFramePr>
            <a:graphicFrameLocks noGrp="1"/>
          </p:cNvGraphicFramePr>
          <p:nvPr/>
        </p:nvGraphicFramePr>
        <p:xfrm>
          <a:off x="1752601" y="5181600"/>
          <a:ext cx="8382003" cy="868776"/>
        </p:xfrm>
        <a:graphic>
          <a:graphicData uri="http://schemas.openxmlformats.org/drawingml/2006/table">
            <a:tbl>
              <a:tblPr/>
              <a:tblGrid>
                <a:gridCol w="495539">
                  <a:extLst>
                    <a:ext uri="{9D8B030D-6E8A-4147-A177-3AD203B41FA5}">
                      <a16:colId xmlns:a16="http://schemas.microsoft.com/office/drawing/2014/main" val="20000"/>
                    </a:ext>
                  </a:extLst>
                </a:gridCol>
                <a:gridCol w="516626">
                  <a:extLst>
                    <a:ext uri="{9D8B030D-6E8A-4147-A177-3AD203B41FA5}">
                      <a16:colId xmlns:a16="http://schemas.microsoft.com/office/drawing/2014/main" val="20001"/>
                    </a:ext>
                  </a:extLst>
                </a:gridCol>
                <a:gridCol w="516626">
                  <a:extLst>
                    <a:ext uri="{9D8B030D-6E8A-4147-A177-3AD203B41FA5}">
                      <a16:colId xmlns:a16="http://schemas.microsoft.com/office/drawing/2014/main" val="20002"/>
                    </a:ext>
                  </a:extLst>
                </a:gridCol>
                <a:gridCol w="516626">
                  <a:extLst>
                    <a:ext uri="{9D8B030D-6E8A-4147-A177-3AD203B41FA5}">
                      <a16:colId xmlns:a16="http://schemas.microsoft.com/office/drawing/2014/main" val="20003"/>
                    </a:ext>
                  </a:extLst>
                </a:gridCol>
                <a:gridCol w="516626">
                  <a:extLst>
                    <a:ext uri="{9D8B030D-6E8A-4147-A177-3AD203B41FA5}">
                      <a16:colId xmlns:a16="http://schemas.microsoft.com/office/drawing/2014/main" val="20004"/>
                    </a:ext>
                  </a:extLst>
                </a:gridCol>
                <a:gridCol w="727495">
                  <a:extLst>
                    <a:ext uri="{9D8B030D-6E8A-4147-A177-3AD203B41FA5}">
                      <a16:colId xmlns:a16="http://schemas.microsoft.com/office/drawing/2014/main" val="20005"/>
                    </a:ext>
                  </a:extLst>
                </a:gridCol>
                <a:gridCol w="727495">
                  <a:extLst>
                    <a:ext uri="{9D8B030D-6E8A-4147-A177-3AD203B41FA5}">
                      <a16:colId xmlns:a16="http://schemas.microsoft.com/office/drawing/2014/main" val="20006"/>
                    </a:ext>
                  </a:extLst>
                </a:gridCol>
                <a:gridCol w="727495">
                  <a:extLst>
                    <a:ext uri="{9D8B030D-6E8A-4147-A177-3AD203B41FA5}">
                      <a16:colId xmlns:a16="http://schemas.microsoft.com/office/drawing/2014/main" val="20007"/>
                    </a:ext>
                  </a:extLst>
                </a:gridCol>
                <a:gridCol w="727495">
                  <a:extLst>
                    <a:ext uri="{9D8B030D-6E8A-4147-A177-3AD203B41FA5}">
                      <a16:colId xmlns:a16="http://schemas.microsoft.com/office/drawing/2014/main" val="20008"/>
                    </a:ext>
                  </a:extLst>
                </a:gridCol>
                <a:gridCol w="727495">
                  <a:extLst>
                    <a:ext uri="{9D8B030D-6E8A-4147-A177-3AD203B41FA5}">
                      <a16:colId xmlns:a16="http://schemas.microsoft.com/office/drawing/2014/main" val="20009"/>
                    </a:ext>
                  </a:extLst>
                </a:gridCol>
                <a:gridCol w="727495">
                  <a:extLst>
                    <a:ext uri="{9D8B030D-6E8A-4147-A177-3AD203B41FA5}">
                      <a16:colId xmlns:a16="http://schemas.microsoft.com/office/drawing/2014/main" val="20010"/>
                    </a:ext>
                  </a:extLst>
                </a:gridCol>
                <a:gridCol w="727495">
                  <a:extLst>
                    <a:ext uri="{9D8B030D-6E8A-4147-A177-3AD203B41FA5}">
                      <a16:colId xmlns:a16="http://schemas.microsoft.com/office/drawing/2014/main" val="20011"/>
                    </a:ext>
                  </a:extLst>
                </a:gridCol>
                <a:gridCol w="727495">
                  <a:extLst>
                    <a:ext uri="{9D8B030D-6E8A-4147-A177-3AD203B41FA5}">
                      <a16:colId xmlns:a16="http://schemas.microsoft.com/office/drawing/2014/main" val="20012"/>
                    </a:ext>
                  </a:extLst>
                </a:gridCol>
              </a:tblGrid>
              <a:tr h="338922">
                <a:tc>
                  <a:txBody>
                    <a:bodyPr/>
                    <a:lstStyle/>
                    <a:p>
                      <a:pPr algn="ctr" fontAlgn="ctr"/>
                      <a:r>
                        <a:rPr lang="en-US" sz="2800" b="1" i="0" u="none" strike="noStrike" dirty="0">
                          <a:latin typeface="Arial"/>
                        </a:rPr>
                        <a:t>P</a:t>
                      </a:r>
                      <a:r>
                        <a:rPr lang="en-US" sz="2800" b="1" i="0" u="none" strike="noStrike" baseline="-25000" dirty="0">
                          <a:latin typeface="Arial"/>
                        </a:rPr>
                        <a:t>1</a:t>
                      </a:r>
                    </a:p>
                  </a:txBody>
                  <a:tcPr marL="7668" marR="7668" marT="7668" marB="0" anchor="ctr">
                    <a:lnL>
                      <a:noFill/>
                    </a:lnL>
                    <a:lnR w="38100" cap="flat" cmpd="sng" algn="ctr">
                      <a:solidFill>
                        <a:scrgbClr r="0" g="0" b="0"/>
                      </a:solidFill>
                      <a:prstDash val="solid"/>
                      <a:round/>
                      <a:headEnd type="none" w="med" len="med"/>
                      <a:tailEnd type="none" w="med" len="med"/>
                    </a:lnR>
                    <a:lnT>
                      <a:noFill/>
                    </a:lnT>
                    <a:lnB>
                      <a:noFill/>
                    </a:lnB>
                  </a:tcPr>
                </a:tc>
                <a:tc>
                  <a:txBody>
                    <a:bodyPr/>
                    <a:lstStyle/>
                    <a:p>
                      <a:pPr algn="ctr" fontAlgn="ctr"/>
                      <a:r>
                        <a:rPr lang="en-US" sz="2800" b="1" i="0" u="none" strike="noStrike" dirty="0">
                          <a:latin typeface="Arial"/>
                        </a:rPr>
                        <a:t>3</a:t>
                      </a:r>
                    </a:p>
                  </a:txBody>
                  <a:tcPr marL="7668" marR="7668" marT="7668" marB="0" anchor="ctr">
                    <a:lnL w="38100" cap="flat" cmpd="sng" algn="ctr">
                      <a:solidFill>
                        <a:scrgbClr r="0" g="0" b="0"/>
                      </a:solidFill>
                      <a:prstDash val="solid"/>
                      <a:round/>
                      <a:headEnd type="none" w="med" len="med"/>
                      <a:tailEnd type="none" w="med" len="med"/>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dirty="0">
                          <a:latin typeface="Arial"/>
                        </a:rPr>
                        <a:t>4</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dirty="0">
                          <a:latin typeface="Arial"/>
                        </a:rPr>
                        <a:t>7</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a:latin typeface="Arial"/>
                        </a:rPr>
                        <a:t>9</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a:latin typeface="Arial"/>
                        </a:rPr>
                        <a:t>10</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a:latin typeface="Arial"/>
                        </a:rPr>
                        <a:t>15</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a:latin typeface="Arial"/>
                        </a:rPr>
                        <a:t>18</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solidFill>
                      <a:srgbClr val="FFFF00"/>
                    </a:solidFill>
                  </a:tcPr>
                </a:tc>
                <a:tc>
                  <a:txBody>
                    <a:bodyPr/>
                    <a:lstStyle/>
                    <a:p>
                      <a:pPr algn="ctr" fontAlgn="ctr"/>
                      <a:r>
                        <a:rPr lang="en-US" sz="2800" b="1" i="0" u="none" strike="noStrike">
                          <a:latin typeface="Arial"/>
                        </a:rPr>
                        <a:t>19</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24</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25</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28</a:t>
                      </a:r>
                    </a:p>
                  </a:txBody>
                  <a:tcPr marL="7668" marR="7668" marT="7668" marB="0" anchor="ctr">
                    <a:lnL>
                      <a:noFill/>
                    </a:lnL>
                    <a:lnR>
                      <a:noFill/>
                    </a:lnR>
                    <a:lnT w="38100" cap="flat" cmpd="sng" algn="ctr">
                      <a:solidFill>
                        <a:scrgbClr r="0" g="0" b="0"/>
                      </a:solidFill>
                      <a:prstDash val="solid"/>
                      <a:round/>
                      <a:headEnd type="none" w="med" len="med"/>
                      <a:tailEnd type="none" w="med" len="med"/>
                    </a:lnT>
                    <a:lnB>
                      <a:noFill/>
                    </a:lnB>
                  </a:tcPr>
                </a:tc>
                <a:tc>
                  <a:txBody>
                    <a:bodyPr/>
                    <a:lstStyle/>
                    <a:p>
                      <a:pPr algn="ctr" fontAlgn="ctr"/>
                      <a:r>
                        <a:rPr lang="en-US" sz="2800" b="1" i="0" u="none" strike="noStrike">
                          <a:latin typeface="Arial"/>
                        </a:rPr>
                        <a:t>33</a:t>
                      </a:r>
                    </a:p>
                  </a:txBody>
                  <a:tcPr marL="7668" marR="7668" marT="7668" marB="0" anchor="ctr">
                    <a:lnL>
                      <a:noFill/>
                    </a:lnL>
                    <a:lnR w="38100" cap="flat" cmpd="sng" algn="ctr">
                      <a:solidFill>
                        <a:scrgbClr r="0" g="0" b="0"/>
                      </a:solidFill>
                      <a:prstDash val="solid"/>
                      <a:round/>
                      <a:headEnd type="none" w="med" len="med"/>
                      <a:tailEnd type="none" w="med" len="med"/>
                    </a:lnR>
                    <a:lnT w="38100" cap="flat" cmpd="sng" algn="ctr">
                      <a:solidFill>
                        <a:scrgbClr r="0" g="0" b="0"/>
                      </a:solidFill>
                      <a:prstDash val="solid"/>
                      <a:round/>
                      <a:headEnd type="none" w="med" len="med"/>
                      <a:tailEnd type="none" w="med" len="med"/>
                    </a:lnT>
                    <a:lnB>
                      <a:noFill/>
                    </a:lnB>
                  </a:tcPr>
                </a:tc>
                <a:extLst>
                  <a:ext uri="{0D108BD9-81ED-4DB2-BD59-A6C34878D82A}">
                    <a16:rowId xmlns:a16="http://schemas.microsoft.com/office/drawing/2014/main" val="10000"/>
                  </a:ext>
                </a:extLst>
              </a:tr>
              <a:tr h="338922">
                <a:tc>
                  <a:txBody>
                    <a:bodyPr/>
                    <a:lstStyle/>
                    <a:p>
                      <a:pPr algn="ctr" fontAlgn="ctr"/>
                      <a:r>
                        <a:rPr lang="en-US" sz="2800" b="1" i="0" u="none" strike="noStrike" dirty="0">
                          <a:latin typeface="Arial"/>
                        </a:rPr>
                        <a:t>P</a:t>
                      </a:r>
                      <a:r>
                        <a:rPr lang="en-US" sz="2800" b="1" i="0" u="none" strike="noStrike" baseline="-25000" dirty="0">
                          <a:latin typeface="Arial"/>
                        </a:rPr>
                        <a:t>2</a:t>
                      </a:r>
                    </a:p>
                  </a:txBody>
                  <a:tcPr marL="7668" marR="7668" marT="7668" marB="0" anchor="ctr">
                    <a:lnL>
                      <a:noFill/>
                    </a:lnL>
                    <a:lnR w="38100" cap="flat" cmpd="sng" algn="ctr">
                      <a:solidFill>
                        <a:scrgbClr r="0" g="0" b="0"/>
                      </a:solidFill>
                      <a:prstDash val="solid"/>
                      <a:round/>
                      <a:headEnd type="none" w="med" len="med"/>
                      <a:tailEnd type="none" w="med" len="med"/>
                    </a:lnR>
                    <a:lnT>
                      <a:noFill/>
                    </a:lnT>
                    <a:lnB>
                      <a:noFill/>
                    </a:lnB>
                  </a:tcPr>
                </a:tc>
                <a:tc>
                  <a:txBody>
                    <a:bodyPr/>
                    <a:lstStyle/>
                    <a:p>
                      <a:pPr algn="ctr" fontAlgn="ctr"/>
                      <a:r>
                        <a:rPr lang="en-US" sz="2800" b="1" i="0" u="none" strike="noStrike">
                          <a:latin typeface="Arial"/>
                        </a:rPr>
                        <a:t>2</a:t>
                      </a:r>
                    </a:p>
                  </a:txBody>
                  <a:tcPr marL="7668" marR="7668" marT="7668" marB="0" anchor="ctr">
                    <a:lnL w="38100" cap="flat" cmpd="sng" algn="ctr">
                      <a:solidFill>
                        <a:scrgbClr r="0" g="0" b="0"/>
                      </a:solidFill>
                      <a:prstDash val="solid"/>
                      <a:round/>
                      <a:headEnd type="none" w="med" len="med"/>
                      <a:tailEnd type="none" w="med" len="med"/>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a:latin typeface="Arial"/>
                        </a:rPr>
                        <a:t>4</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5</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8</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15</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19</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21</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solidFill>
                      <a:srgbClr val="FFFF00"/>
                    </a:solidFill>
                  </a:tcPr>
                </a:tc>
                <a:tc>
                  <a:txBody>
                    <a:bodyPr/>
                    <a:lstStyle/>
                    <a:p>
                      <a:pPr algn="ctr" fontAlgn="ctr"/>
                      <a:r>
                        <a:rPr lang="en-US" sz="2800" b="1" i="0" u="none" strike="noStrike" dirty="0">
                          <a:latin typeface="Arial"/>
                        </a:rPr>
                        <a:t>24</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27</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28</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31</a:t>
                      </a:r>
                    </a:p>
                  </a:txBody>
                  <a:tcPr marL="7668" marR="7668" marT="7668" marB="0" anchor="ctr">
                    <a:lnL>
                      <a:noFill/>
                    </a:lnL>
                    <a:lnR>
                      <a:noFill/>
                    </a:lnR>
                    <a:lnT>
                      <a:noFill/>
                    </a:lnT>
                    <a:lnB w="38100" cap="flat" cmpd="sng" algn="ctr">
                      <a:solidFill>
                        <a:scrgbClr r="0" g="0" b="0"/>
                      </a:solidFill>
                      <a:prstDash val="solid"/>
                      <a:round/>
                      <a:headEnd type="none" w="med" len="med"/>
                      <a:tailEnd type="none" w="med" len="med"/>
                    </a:lnB>
                  </a:tcPr>
                </a:tc>
                <a:tc>
                  <a:txBody>
                    <a:bodyPr/>
                    <a:lstStyle/>
                    <a:p>
                      <a:pPr algn="ctr" fontAlgn="ctr"/>
                      <a:r>
                        <a:rPr lang="en-US" sz="2800" b="1" i="0" u="none" strike="noStrike" dirty="0">
                          <a:latin typeface="Arial"/>
                        </a:rPr>
                        <a:t>35</a:t>
                      </a:r>
                    </a:p>
                  </a:txBody>
                  <a:tcPr marL="7668" marR="7668" marT="7668" marB="0" anchor="ctr">
                    <a:lnL>
                      <a:noFill/>
                    </a:lnL>
                    <a:lnR w="38100" cap="flat" cmpd="sng" algn="ctr">
                      <a:solidFill>
                        <a:scrgbClr r="0" g="0" b="0"/>
                      </a:solidFill>
                      <a:prstDash val="solid"/>
                      <a:round/>
                      <a:headEnd type="none" w="med" len="med"/>
                      <a:tailEnd type="none" w="med" len="med"/>
                    </a:lnR>
                    <a:lnT>
                      <a:noFill/>
                    </a:lnT>
                    <a:lnB w="381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cxnSp>
        <p:nvCxnSpPr>
          <p:cNvPr id="13" name="Straight Connector 12"/>
          <p:cNvCxnSpPr/>
          <p:nvPr/>
        </p:nvCxnSpPr>
        <p:spPr bwMode="auto">
          <a:xfrm rot="5400000">
            <a:off x="5715000" y="5562600"/>
            <a:ext cx="1524000" cy="1588"/>
          </a:xfrm>
          <a:prstGeom prst="line">
            <a:avLst/>
          </a:prstGeom>
          <a:solidFill>
            <a:srgbClr val="FFFF00"/>
          </a:solidFill>
          <a:ln w="76200" cap="flat" cmpd="sng" algn="ctr">
            <a:solidFill>
              <a:schemeClr val="tx1"/>
            </a:solidFill>
            <a:prstDash val="solid"/>
            <a:round/>
            <a:headEnd type="none" w="med" len="med"/>
            <a:tailEnd type="none" w="med" len="med"/>
          </a:ln>
          <a:effectLst/>
        </p:spPr>
      </p:cxnSp>
      <p:sp>
        <p:nvSpPr>
          <p:cNvPr id="14" name="AutoShape 43"/>
          <p:cNvSpPr>
            <a:spLocks noChangeArrowheads="1"/>
          </p:cNvSpPr>
          <p:nvPr/>
        </p:nvSpPr>
        <p:spPr bwMode="auto">
          <a:xfrm>
            <a:off x="7867067" y="2743200"/>
            <a:ext cx="583813" cy="369332"/>
          </a:xfrm>
          <a:prstGeom prst="wedgeRectCallout">
            <a:avLst>
              <a:gd name="adj1" fmla="val -135518"/>
              <a:gd name="adj2" fmla="val 70840"/>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crux</a:t>
            </a:r>
            <a:endParaRPr lang="en-US" sz="2400" dirty="0">
              <a:ea typeface="Arial" pitchFamily="-65" charset="0"/>
              <a:cs typeface="Arial" pitchFamily="-65" charset="0"/>
            </a:endParaRPr>
          </a:p>
        </p:txBody>
      </p:sp>
      <p:sp>
        <p:nvSpPr>
          <p:cNvPr id="15" name="AutoShape 43"/>
          <p:cNvSpPr>
            <a:spLocks noChangeArrowheads="1"/>
          </p:cNvSpPr>
          <p:nvPr/>
        </p:nvSpPr>
        <p:spPr bwMode="auto">
          <a:xfrm>
            <a:off x="7165060" y="4583668"/>
            <a:ext cx="2588978" cy="369332"/>
          </a:xfrm>
          <a:prstGeom prst="wedgeRectCallout">
            <a:avLst>
              <a:gd name="adj1" fmla="val -62821"/>
              <a:gd name="adj2" fmla="val 78149"/>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Sketch = Front of Postings</a:t>
            </a:r>
            <a:endParaRPr lang="en-US" sz="2400" dirty="0">
              <a:ea typeface="Arial" pitchFamily="-65" charset="0"/>
              <a:cs typeface="Arial" pitchFamily="-65" charset="0"/>
            </a:endParaRPr>
          </a:p>
        </p:txBody>
      </p:sp>
      <p:sp>
        <p:nvSpPr>
          <p:cNvPr id="16" name="Rectangle 15"/>
          <p:cNvSpPr/>
          <p:nvPr/>
        </p:nvSpPr>
        <p:spPr bwMode="auto">
          <a:xfrm>
            <a:off x="1850735" y="2700671"/>
            <a:ext cx="6863710" cy="180750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fontAlgn="base">
              <a:spcBef>
                <a:spcPct val="0"/>
              </a:spcBef>
              <a:spcAft>
                <a:spcPct val="0"/>
              </a:spcAft>
            </a:pPr>
            <a:endParaRPr lang="en-US" sz="1200">
              <a:latin typeface="Arial" pitchFamily="-65" charset="0"/>
              <a:ea typeface="Arial" pitchFamily="-65" charset="0"/>
              <a:cs typeface="Arial" pitchFamily="-65" charset="0"/>
            </a:endParaRPr>
          </a:p>
        </p:txBody>
      </p:sp>
      <p:sp>
        <p:nvSpPr>
          <p:cNvPr id="17" name="AutoShape 43"/>
          <p:cNvSpPr>
            <a:spLocks noChangeArrowheads="1"/>
          </p:cNvSpPr>
          <p:nvPr/>
        </p:nvSpPr>
        <p:spPr bwMode="auto">
          <a:xfrm>
            <a:off x="7369754" y="6172200"/>
            <a:ext cx="2746008" cy="369332"/>
          </a:xfrm>
          <a:prstGeom prst="wedgeRectCallout">
            <a:avLst>
              <a:gd name="adj1" fmla="val -44145"/>
              <a:gd name="adj2" fmla="val -64842"/>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Doc IDs need to be random</a:t>
            </a:r>
            <a:endParaRPr lang="en-US" sz="2400" dirty="0">
              <a:ea typeface="Arial" pitchFamily="-65" charset="0"/>
              <a:cs typeface="Arial" pitchFamily="-65" charset="0"/>
            </a:endParaRPr>
          </a:p>
        </p:txBody>
      </p:sp>
      <p:sp>
        <p:nvSpPr>
          <p:cNvPr id="5" name="Rounded Rectangle 4"/>
          <p:cNvSpPr/>
          <p:nvPr/>
        </p:nvSpPr>
        <p:spPr>
          <a:xfrm>
            <a:off x="5133474" y="5662863"/>
            <a:ext cx="1231231" cy="348916"/>
          </a:xfrm>
          <a:prstGeom prst="roundRect">
            <a:avLst/>
          </a:prstGeom>
          <a:solidFill>
            <a:srgbClr val="FF0000">
              <a:alpha val="44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07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6"/>
                                        </p:tgtEl>
                                        <p:attrNameLst>
                                          <p:attrName>ppt_y</p:attrName>
                                        </p:attrNameLst>
                                      </p:cBhvr>
                                      <p:tavLst>
                                        <p:tav tm="0">
                                          <p:val>
                                            <p:strVal val="#ppt_y"/>
                                          </p:val>
                                        </p:tav>
                                        <p:tav tm="100000">
                                          <p:val>
                                            <p:strVal val="#ppt_y+#ppt_h*1.125000"/>
                                          </p:val>
                                        </p:tav>
                                      </p:tavLst>
                                    </p:anim>
                                    <p:animEffect transition="out" filter="wipe(down)">
                                      <p:cBhvr>
                                        <p:cTn id="7" dur="500"/>
                                        <p:tgtEl>
                                          <p:spTgt spid="16"/>
                                        </p:tgtEl>
                                      </p:cBhvr>
                                    </p:animEffect>
                                    <p:set>
                                      <p:cBhvr>
                                        <p:cTn id="8" dur="1" fill="hold">
                                          <p:stCondLst>
                                            <p:cond delay="4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slide(fromBottom)">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 name="AutoShape 43"/>
          <p:cNvSpPr>
            <a:spLocks noChangeArrowheads="1"/>
          </p:cNvSpPr>
          <p:nvPr/>
        </p:nvSpPr>
        <p:spPr bwMode="auto">
          <a:xfrm>
            <a:off x="2245812" y="1219200"/>
            <a:ext cx="2177647" cy="369332"/>
          </a:xfrm>
          <a:prstGeom prst="wedgeRectCallout">
            <a:avLst>
              <a:gd name="adj1" fmla="val 87270"/>
              <a:gd name="adj2" fmla="val 58188"/>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D</a:t>
            </a:r>
            <a:r>
              <a:rPr lang="en-US" baseline="-25000" dirty="0">
                <a:ea typeface="Arial" pitchFamily="-65" charset="0"/>
                <a:cs typeface="Arial" pitchFamily="-65" charset="0"/>
              </a:rPr>
              <a:t>s</a:t>
            </a:r>
            <a:r>
              <a:rPr lang="en-US" dirty="0">
                <a:ea typeface="Arial" pitchFamily="-65" charset="0"/>
                <a:cs typeface="Arial" pitchFamily="-65" charset="0"/>
              </a:rPr>
              <a:t>/D = Sampling Rate</a:t>
            </a:r>
            <a:endParaRPr lang="en-US" sz="2400" dirty="0">
              <a:ea typeface="Arial" pitchFamily="-65" charset="0"/>
              <a:cs typeface="Arial" pitchFamily="-65" charset="0"/>
            </a:endParaRPr>
          </a:p>
        </p:txBody>
      </p:sp>
      <p:pic>
        <p:nvPicPr>
          <p:cNvPr id="16" name="Picture 15" descr="Picture 44.png"/>
          <p:cNvPicPr>
            <a:picLocks noChangeAspect="1"/>
          </p:cNvPicPr>
          <p:nvPr/>
        </p:nvPicPr>
        <p:blipFill>
          <a:blip r:embed="rId3"/>
          <a:stretch>
            <a:fillRect/>
          </a:stretch>
        </p:blipFill>
        <p:spPr>
          <a:xfrm>
            <a:off x="7531492" y="0"/>
            <a:ext cx="3136508" cy="2400000"/>
          </a:xfrm>
          <a:prstGeom prst="rect">
            <a:avLst/>
          </a:prstGeom>
        </p:spPr>
      </p:pic>
      <p:sp>
        <p:nvSpPr>
          <p:cNvPr id="11" name="Date Placeholder 5"/>
          <p:cNvSpPr>
            <a:spLocks noGrp="1"/>
          </p:cNvSpPr>
          <p:nvPr>
            <p:ph type="dt" sz="half" idx="10"/>
          </p:nvPr>
        </p:nvSpPr>
        <p:spPr/>
        <p:txBody>
          <a:bodyPr/>
          <a:lstStyle/>
          <a:p>
            <a:r>
              <a:rPr lang="en-US"/>
              <a:t>9/15/17</a:t>
            </a:r>
          </a:p>
        </p:txBody>
      </p:sp>
      <p:sp>
        <p:nvSpPr>
          <p:cNvPr id="127010" name="Rectangle 34"/>
          <p:cNvSpPr>
            <a:spLocks noGrp="1" noChangeArrowheads="1"/>
          </p:cNvSpPr>
          <p:nvPr>
            <p:ph type="title"/>
          </p:nvPr>
        </p:nvSpPr>
        <p:spPr>
          <a:xfrm>
            <a:off x="1524001" y="0"/>
            <a:ext cx="5045075" cy="1066800"/>
          </a:xfrm>
          <a:solidFill>
            <a:schemeClr val="bg1"/>
          </a:solidFill>
        </p:spPr>
        <p:txBody>
          <a:bodyPr>
            <a:noAutofit/>
          </a:bodyPr>
          <a:lstStyle/>
          <a:p>
            <a:r>
              <a:rPr lang="en-US" sz="3600" dirty="0">
                <a:latin typeface="Arial" pitchFamily="-65" charset="0"/>
              </a:rPr>
              <a:t>MLE Inference: </a:t>
            </a:r>
            <a:br>
              <a:rPr lang="en-US" sz="2400" dirty="0">
                <a:latin typeface="Arial" pitchFamily="-65" charset="0"/>
              </a:rPr>
            </a:br>
            <a:r>
              <a:rPr lang="en-US" sz="2400" dirty="0">
                <a:latin typeface="Arial" pitchFamily="-65" charset="0"/>
              </a:rPr>
              <a:t>What is the most likely table </a:t>
            </a:r>
            <a:br>
              <a:rPr lang="en-US" sz="2400" dirty="0">
                <a:latin typeface="Arial" pitchFamily="-65" charset="0"/>
              </a:rPr>
            </a:br>
            <a:r>
              <a:rPr lang="en-US" sz="2400" dirty="0">
                <a:latin typeface="Arial" pitchFamily="-65" charset="0"/>
              </a:rPr>
              <a:t>Given sample and margins? </a:t>
            </a:r>
          </a:p>
        </p:txBody>
      </p:sp>
      <p:sp>
        <p:nvSpPr>
          <p:cNvPr id="127011" name="Rectangle 35"/>
          <p:cNvSpPr>
            <a:spLocks noGrp="1" noChangeArrowheads="1"/>
          </p:cNvSpPr>
          <p:nvPr>
            <p:ph type="body" sz="half" idx="1"/>
          </p:nvPr>
        </p:nvSpPr>
        <p:spPr>
          <a:xfrm>
            <a:off x="1524000" y="1600200"/>
            <a:ext cx="2971800" cy="4876800"/>
          </a:xfrm>
        </p:spPr>
        <p:txBody>
          <a:bodyPr/>
          <a:lstStyle/>
          <a:p>
            <a:pPr>
              <a:lnSpc>
                <a:spcPct val="90000"/>
              </a:lnSpc>
            </a:pPr>
            <a:r>
              <a:rPr lang="en-US"/>
              <a:t>Consider all possible contingency tables: </a:t>
            </a:r>
          </a:p>
          <a:p>
            <a:pPr lvl="1">
              <a:lnSpc>
                <a:spcPct val="90000"/>
              </a:lnSpc>
            </a:pPr>
            <a:r>
              <a:rPr lang="en-US" i="1"/>
              <a:t>a, b, c </a:t>
            </a:r>
            <a:r>
              <a:rPr lang="en-US"/>
              <a:t>&amp;</a:t>
            </a:r>
            <a:r>
              <a:rPr lang="en-US" i="1"/>
              <a:t> d</a:t>
            </a:r>
          </a:p>
          <a:p>
            <a:pPr>
              <a:lnSpc>
                <a:spcPct val="90000"/>
              </a:lnSpc>
            </a:pPr>
            <a:r>
              <a:rPr lang="en-US"/>
              <a:t>Select the table that maximizes the probability of observations</a:t>
            </a:r>
          </a:p>
          <a:p>
            <a:pPr lvl="1">
              <a:lnSpc>
                <a:spcPct val="90000"/>
              </a:lnSpc>
            </a:pPr>
            <a:r>
              <a:rPr lang="en-US" i="1"/>
              <a:t>a</a:t>
            </a:r>
            <a:r>
              <a:rPr lang="en-US" i="1" baseline="-25000"/>
              <a:t>s</a:t>
            </a:r>
            <a:r>
              <a:rPr lang="en-US" i="1"/>
              <a:t>, b</a:t>
            </a:r>
            <a:r>
              <a:rPr lang="en-US" i="1" baseline="-25000"/>
              <a:t>s</a:t>
            </a:r>
            <a:r>
              <a:rPr lang="en-US" i="1"/>
              <a:t>, c</a:t>
            </a:r>
            <a:r>
              <a:rPr lang="en-US" i="1" baseline="-25000"/>
              <a:t>s</a:t>
            </a:r>
            <a:r>
              <a:rPr lang="en-US" i="1"/>
              <a:t> </a:t>
            </a:r>
            <a:r>
              <a:rPr lang="en-US"/>
              <a:t>&amp;</a:t>
            </a:r>
            <a:r>
              <a:rPr lang="en-US" i="1"/>
              <a:t> d</a:t>
            </a:r>
            <a:r>
              <a:rPr lang="en-US" i="1" baseline="-25000"/>
              <a:t>s</a:t>
            </a:r>
          </a:p>
        </p:txBody>
      </p:sp>
      <p:graphicFrame>
        <p:nvGraphicFramePr>
          <p:cNvPr id="127001" name="Object 25"/>
          <p:cNvGraphicFramePr>
            <a:graphicFrameLocks noGrp="1" noChangeAspect="1"/>
          </p:cNvGraphicFramePr>
          <p:nvPr>
            <p:ph sz="quarter" idx="2"/>
          </p:nvPr>
        </p:nvGraphicFramePr>
        <p:xfrm>
          <a:off x="4857165" y="3488531"/>
          <a:ext cx="6019800" cy="2471738"/>
        </p:xfrm>
        <a:graphic>
          <a:graphicData uri="http://schemas.openxmlformats.org/presentationml/2006/ole">
            <mc:AlternateContent xmlns:mc="http://schemas.openxmlformats.org/markup-compatibility/2006">
              <mc:Choice xmlns:v="urn:schemas-microsoft-com:vml" Requires="v">
                <p:oleObj name="Equation" r:id="rId4" imgW="2908080" imgH="1193760" progId="Equation.3">
                  <p:embed/>
                </p:oleObj>
              </mc:Choice>
              <mc:Fallback>
                <p:oleObj name="Equation" r:id="rId4" imgW="2908080" imgH="1193760" progId="Equation.3">
                  <p:embed/>
                  <p:pic>
                    <p:nvPicPr>
                      <p:cNvPr id="127001" name="Object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165" y="3488531"/>
                        <a:ext cx="6019800" cy="2471738"/>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7013" name="Object 37"/>
          <p:cNvGraphicFramePr>
            <a:graphicFrameLocks noGrp="1" noChangeAspect="1"/>
          </p:cNvGraphicFramePr>
          <p:nvPr>
            <p:ph sz="quarter" idx="3"/>
          </p:nvPr>
        </p:nvGraphicFramePr>
        <p:xfrm>
          <a:off x="4419600" y="2514600"/>
          <a:ext cx="5029200" cy="679450"/>
        </p:xfrm>
        <a:graphic>
          <a:graphicData uri="http://schemas.openxmlformats.org/presentationml/2006/ole">
            <mc:AlternateContent xmlns:mc="http://schemas.openxmlformats.org/markup-compatibility/2006">
              <mc:Choice xmlns:v="urn:schemas-microsoft-com:vml" Requires="v">
                <p:oleObj name="Equation" r:id="rId6" imgW="2260440" imgH="304560" progId="Equation.3">
                  <p:embed/>
                </p:oleObj>
              </mc:Choice>
              <mc:Fallback>
                <p:oleObj name="Equation" r:id="rId6" imgW="2260440" imgH="304560" progId="Equation.3">
                  <p:embed/>
                  <p:pic>
                    <p:nvPicPr>
                      <p:cNvPr id="127013" name="Object 3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514600"/>
                        <a:ext cx="5029200" cy="67945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7015" name="Object 39"/>
          <p:cNvGraphicFramePr>
            <a:graphicFrameLocks noChangeAspect="1"/>
          </p:cNvGraphicFramePr>
          <p:nvPr/>
        </p:nvGraphicFramePr>
        <p:xfrm>
          <a:off x="4495801" y="1176338"/>
          <a:ext cx="2193925" cy="1338262"/>
        </p:xfrm>
        <a:graphic>
          <a:graphicData uri="http://schemas.openxmlformats.org/presentationml/2006/ole">
            <mc:AlternateContent xmlns:mc="http://schemas.openxmlformats.org/markup-compatibility/2006">
              <mc:Choice xmlns:v="urn:schemas-microsoft-com:vml" Requires="v">
                <p:oleObj name="Equation" r:id="rId8" imgW="761760" imgH="431640" progId="Equation.3">
                  <p:embed/>
                </p:oleObj>
              </mc:Choice>
              <mc:Fallback>
                <p:oleObj name="Equation" r:id="rId8" imgW="761760" imgH="431640" progId="Equation.3">
                  <p:embed/>
                  <p:pic>
                    <p:nvPicPr>
                      <p:cNvPr id="127015" name="Object 3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1" y="1176338"/>
                        <a:ext cx="2193925" cy="1338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7016" name="Line 40"/>
          <p:cNvSpPr>
            <a:spLocks noChangeShapeType="1"/>
          </p:cNvSpPr>
          <p:nvPr/>
        </p:nvSpPr>
        <p:spPr bwMode="auto">
          <a:xfrm>
            <a:off x="4495801" y="1219200"/>
            <a:ext cx="2193925" cy="114300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127017" name="Line 41"/>
          <p:cNvSpPr>
            <a:spLocks noChangeShapeType="1"/>
          </p:cNvSpPr>
          <p:nvPr/>
        </p:nvSpPr>
        <p:spPr bwMode="auto">
          <a:xfrm flipH="1">
            <a:off x="4495800" y="1219200"/>
            <a:ext cx="2209800" cy="1143000"/>
          </a:xfrm>
          <a:prstGeom prst="line">
            <a:avLst/>
          </a:prstGeom>
          <a:noFill/>
          <a:ln w="38100">
            <a:solidFill>
              <a:srgbClr val="FF0000"/>
            </a:solidFill>
            <a:round/>
            <a:headEnd/>
            <a:tailEnd/>
          </a:ln>
          <a:effectLst/>
        </p:spPr>
        <p:txBody>
          <a:bodyPr>
            <a:prstTxWarp prst="textNoShape">
              <a:avLst/>
            </a:prstTxWarp>
          </a:bodyPr>
          <a:lstStyle/>
          <a:p>
            <a:endParaRPr lang="en-US"/>
          </a:p>
        </p:txBody>
      </p:sp>
      <p:sp>
        <p:nvSpPr>
          <p:cNvPr id="127019" name="AutoShape 43"/>
          <p:cNvSpPr>
            <a:spLocks noChangeArrowheads="1"/>
          </p:cNvSpPr>
          <p:nvPr/>
        </p:nvSpPr>
        <p:spPr bwMode="auto">
          <a:xfrm>
            <a:off x="6751305" y="1"/>
            <a:ext cx="2868927" cy="646331"/>
          </a:xfrm>
          <a:prstGeom prst="wedgeRectCallout">
            <a:avLst>
              <a:gd name="adj1" fmla="val -48091"/>
              <a:gd name="adj2" fmla="val 110431"/>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When we know the margins,</a:t>
            </a:r>
          </a:p>
          <a:p>
            <a:pPr algn="ctr"/>
            <a:r>
              <a:rPr lang="en-US" dirty="0">
                <a:ea typeface="Arial" pitchFamily="-65" charset="0"/>
                <a:cs typeface="Arial" pitchFamily="-65" charset="0"/>
              </a:rPr>
              <a:t>We ought to use them</a:t>
            </a:r>
            <a:endParaRPr lang="en-US" sz="2400" dirty="0">
              <a:ea typeface="Arial" pitchFamily="-65" charset="0"/>
              <a:cs typeface="Arial" pitchFamily="-65" charset="0"/>
            </a:endParaRPr>
          </a:p>
        </p:txBody>
      </p:sp>
      <p:sp>
        <p:nvSpPr>
          <p:cNvPr id="127020" name="Rectangle 44"/>
          <p:cNvSpPr>
            <a:spLocks noChangeArrowheads="1"/>
          </p:cNvSpPr>
          <p:nvPr/>
        </p:nvSpPr>
        <p:spPr bwMode="auto">
          <a:xfrm>
            <a:off x="4419600" y="4953000"/>
            <a:ext cx="6248400" cy="11430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aphicFrame>
        <p:nvGraphicFramePr>
          <p:cNvPr id="41989" name="Object 5"/>
          <p:cNvGraphicFramePr>
            <a:graphicFrameLocks noChangeAspect="1"/>
          </p:cNvGraphicFramePr>
          <p:nvPr/>
        </p:nvGraphicFramePr>
        <p:xfrm>
          <a:off x="4896436" y="5111750"/>
          <a:ext cx="6048375" cy="1143000"/>
        </p:xfrm>
        <a:graphic>
          <a:graphicData uri="http://schemas.openxmlformats.org/presentationml/2006/ole">
            <mc:AlternateContent xmlns:mc="http://schemas.openxmlformats.org/markup-compatibility/2006">
              <mc:Choice xmlns:v="urn:schemas-microsoft-com:vml" Requires="v">
                <p:oleObj name="Equation" r:id="rId10" imgW="5206680" imgH="838080" progId="">
                  <p:embed/>
                </p:oleObj>
              </mc:Choice>
              <mc:Fallback>
                <p:oleObj name="Equation" r:id="rId10" imgW="5206680" imgH="838080" progId="">
                  <p:embed/>
                  <p:pic>
                    <p:nvPicPr>
                      <p:cNvPr id="4198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6436" y="5111750"/>
                        <a:ext cx="6048375" cy="1143000"/>
                      </a:xfrm>
                      <a:prstGeom prst="rect">
                        <a:avLst/>
                      </a:prstGeom>
                      <a:solidFill>
                        <a:srgbClr val="F8F8F8"/>
                      </a:solidFill>
                      <a:ln w="25400">
                        <a:solidFill>
                          <a:srgbClr val="FF00FF"/>
                        </a:solidFill>
                        <a:miter lim="800000"/>
                        <a:headEnd/>
                        <a:tailEnd/>
                      </a:ln>
                    </p:spPr>
                  </p:pic>
                </p:oleObj>
              </mc:Fallback>
            </mc:AlternateContent>
          </a:graphicData>
        </a:graphic>
      </p:graphicFrame>
    </p:spTree>
    <p:extLst>
      <p:ext uri="{BB962C8B-B14F-4D97-AF65-F5344CB8AC3E}">
        <p14:creationId xmlns:p14="http://schemas.microsoft.com/office/powerpoint/2010/main" val="706052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70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127019"/>
                                        </p:tgtEl>
                                        <p:attrNameLst>
                                          <p:attrName>style.visibility</p:attrName>
                                        </p:attrNameLst>
                                      </p:cBhvr>
                                      <p:to>
                                        <p:strVal val="visible"/>
                                      </p:to>
                                    </p:set>
                                    <p:animEffect transition="in" filter="slide(fromRight)">
                                      <p:cBhvr>
                                        <p:cTn id="16" dur="500"/>
                                        <p:tgtEl>
                                          <p:spTgt spid="127019"/>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127017"/>
                                        </p:tgtEl>
                                        <p:attrNameLst>
                                          <p:attrName>style.visibility</p:attrName>
                                        </p:attrNameLst>
                                      </p:cBhvr>
                                      <p:to>
                                        <p:strVal val="visible"/>
                                      </p:to>
                                    </p:set>
                                    <p:animEffect transition="in" filter="slide(fromLeft)">
                                      <p:cBhvr>
                                        <p:cTn id="20" dur="500"/>
                                        <p:tgtEl>
                                          <p:spTgt spid="127017"/>
                                        </p:tgtEl>
                                      </p:cBhvr>
                                    </p:animEffect>
                                  </p:childTnLst>
                                </p:cTn>
                              </p:par>
                              <p:par>
                                <p:cTn id="21" presetID="12" presetClass="entr" presetSubtype="8" fill="hold" grpId="0" nodeType="withEffect">
                                  <p:stCondLst>
                                    <p:cond delay="0"/>
                                  </p:stCondLst>
                                  <p:childTnLst>
                                    <p:set>
                                      <p:cBhvr>
                                        <p:cTn id="22" dur="1" fill="hold">
                                          <p:stCondLst>
                                            <p:cond delay="0"/>
                                          </p:stCondLst>
                                        </p:cTn>
                                        <p:tgtEl>
                                          <p:spTgt spid="127016"/>
                                        </p:tgtEl>
                                        <p:attrNameLst>
                                          <p:attrName>style.visibility</p:attrName>
                                        </p:attrNameLst>
                                      </p:cBhvr>
                                      <p:to>
                                        <p:strVal val="visible"/>
                                      </p:to>
                                    </p:set>
                                    <p:animEffect transition="in" filter="slide(fromLeft)">
                                      <p:cBhvr>
                                        <p:cTn id="23" dur="500"/>
                                        <p:tgtEl>
                                          <p:spTgt spid="1270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7011">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7011">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7011">
                                            <p:txEl>
                                              <p:pRg st="2" end="2"/>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7011">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70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700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0" nodeType="clickEffect">
                                  <p:stCondLst>
                                    <p:cond delay="0"/>
                                  </p:stCondLst>
                                  <p:childTnLst>
                                    <p:set>
                                      <p:cBhvr>
                                        <p:cTn id="47" dur="1" fill="hold">
                                          <p:stCondLst>
                                            <p:cond delay="0"/>
                                          </p:stCondLst>
                                        </p:cTn>
                                        <p:tgtEl>
                                          <p:spTgt spid="1270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41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7016" grpId="0" animBg="1"/>
      <p:bldP spid="127017" grpId="0" animBg="1"/>
      <p:bldP spid="127019" grpId="0" animBg="1"/>
      <p:bldP spid="127020"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3352800" y="274638"/>
            <a:ext cx="7010400" cy="1143000"/>
          </a:xfrm>
        </p:spPr>
        <p:txBody>
          <a:bodyPr>
            <a:normAutofit fontScale="90000"/>
          </a:bodyPr>
          <a:lstStyle/>
          <a:p>
            <a:r>
              <a:rPr lang="en-US" sz="4800" dirty="0"/>
              <a:t>Empirical Evaluation</a:t>
            </a:r>
            <a:br>
              <a:rPr lang="en-US" sz="4000" dirty="0"/>
            </a:br>
            <a:r>
              <a:rPr lang="en-US" sz="4000" dirty="0"/>
              <a:t>MLE &gt;&gt; MF &gt;&gt; Independence</a:t>
            </a:r>
          </a:p>
        </p:txBody>
      </p:sp>
      <p:pic>
        <p:nvPicPr>
          <p:cNvPr id="8" name="Picture 7" descr="Picture 38.png"/>
          <p:cNvPicPr>
            <a:picLocks noChangeAspect="1"/>
          </p:cNvPicPr>
          <p:nvPr/>
        </p:nvPicPr>
        <p:blipFill>
          <a:blip r:embed="rId2"/>
          <a:stretch>
            <a:fillRect/>
          </a:stretch>
        </p:blipFill>
        <p:spPr>
          <a:xfrm>
            <a:off x="1524000" y="1525394"/>
            <a:ext cx="13487400" cy="7865595"/>
          </a:xfrm>
          <a:prstGeom prst="rect">
            <a:avLst/>
          </a:prstGeom>
        </p:spPr>
      </p:pic>
      <p:sp>
        <p:nvSpPr>
          <p:cNvPr id="9" name="AutoShape 82"/>
          <p:cNvSpPr>
            <a:spLocks noChangeArrowheads="1"/>
          </p:cNvSpPr>
          <p:nvPr/>
        </p:nvSpPr>
        <p:spPr bwMode="auto">
          <a:xfrm>
            <a:off x="1676400" y="4876801"/>
            <a:ext cx="1371600" cy="830997"/>
          </a:xfrm>
          <a:prstGeom prst="wedgeRectCallout">
            <a:avLst>
              <a:gd name="adj1" fmla="val 8164"/>
              <a:gd name="adj2" fmla="val -87676"/>
            </a:avLst>
          </a:prstGeom>
          <a:solidFill>
            <a:srgbClr val="FFFF00"/>
          </a:solidFill>
          <a:ln w="9525">
            <a:solidFill>
              <a:schemeClr val="tx1"/>
            </a:solidFill>
            <a:miter lim="800000"/>
            <a:headEnd/>
            <a:tailEnd/>
          </a:ln>
          <a:effectLst/>
        </p:spPr>
        <p:txBody>
          <a:bodyPr wrap="square">
            <a:prstTxWarp prst="textNoShape">
              <a:avLst/>
            </a:prstTxWarp>
            <a:spAutoFit/>
          </a:bodyPr>
          <a:lstStyle/>
          <a:p>
            <a:pPr algn="ctr"/>
            <a:r>
              <a:rPr lang="en-US" sz="1600" dirty="0">
                <a:ea typeface="Arial" pitchFamily="-65" charset="0"/>
                <a:cs typeface="Arial" pitchFamily="-65" charset="0"/>
              </a:rPr>
              <a:t>Target: minimize effort &amp; error</a:t>
            </a:r>
          </a:p>
        </p:txBody>
      </p:sp>
      <p:sp>
        <p:nvSpPr>
          <p:cNvPr id="5" name="Date Placeholder 4"/>
          <p:cNvSpPr>
            <a:spLocks noGrp="1"/>
          </p:cNvSpPr>
          <p:nvPr>
            <p:ph type="dt" sz="half" idx="10"/>
          </p:nvPr>
        </p:nvSpPr>
        <p:spPr/>
        <p:txBody>
          <a:bodyPr/>
          <a:lstStyle/>
          <a:p>
            <a:r>
              <a:rPr lang="en-US"/>
              <a:t>9/15/17</a:t>
            </a:r>
          </a:p>
        </p:txBody>
      </p:sp>
      <p:sp>
        <p:nvSpPr>
          <p:cNvPr id="11" name="AutoShape 82"/>
          <p:cNvSpPr>
            <a:spLocks noChangeArrowheads="1"/>
          </p:cNvSpPr>
          <p:nvPr/>
        </p:nvSpPr>
        <p:spPr bwMode="auto">
          <a:xfrm>
            <a:off x="1524000" y="228601"/>
            <a:ext cx="1676400" cy="830997"/>
          </a:xfrm>
          <a:prstGeom prst="wedgeRectCallout">
            <a:avLst>
              <a:gd name="adj1" fmla="val 34446"/>
              <a:gd name="adj2" fmla="val 121274"/>
            </a:avLst>
          </a:prstGeom>
          <a:solidFill>
            <a:srgbClr val="FFFF00"/>
          </a:solidFill>
          <a:ln w="9525">
            <a:solidFill>
              <a:schemeClr val="tx1"/>
            </a:solidFill>
            <a:miter lim="800000"/>
            <a:headEnd/>
            <a:tailEnd/>
          </a:ln>
          <a:effectLst/>
        </p:spPr>
        <p:txBody>
          <a:bodyPr wrap="square">
            <a:prstTxWarp prst="textNoShape">
              <a:avLst/>
            </a:prstTxWarp>
            <a:spAutoFit/>
          </a:bodyPr>
          <a:lstStyle/>
          <a:p>
            <a:pPr algn="ctr"/>
            <a:r>
              <a:rPr lang="en-US" sz="1600" dirty="0">
                <a:ea typeface="Arial" pitchFamily="-65" charset="0"/>
                <a:cs typeface="Arial" pitchFamily="-65" charset="0"/>
              </a:rPr>
              <a:t>IND (assume independence):</a:t>
            </a:r>
          </a:p>
          <a:p>
            <a:pPr algn="ctr"/>
            <a:r>
              <a:rPr lang="en-US" sz="1600" dirty="0">
                <a:ea typeface="Arial" pitchFamily="-65" charset="0"/>
                <a:cs typeface="Arial" pitchFamily="-65" charset="0"/>
              </a:rPr>
              <a:t>too much error</a:t>
            </a:r>
          </a:p>
        </p:txBody>
      </p:sp>
      <p:sp>
        <p:nvSpPr>
          <p:cNvPr id="12" name="AutoShape 82"/>
          <p:cNvSpPr>
            <a:spLocks noChangeArrowheads="1"/>
          </p:cNvSpPr>
          <p:nvPr/>
        </p:nvSpPr>
        <p:spPr bwMode="auto">
          <a:xfrm>
            <a:off x="3200400" y="3200400"/>
            <a:ext cx="2286000" cy="338554"/>
          </a:xfrm>
          <a:prstGeom prst="wedgeRectCallout">
            <a:avLst>
              <a:gd name="adj1" fmla="val -44555"/>
              <a:gd name="adj2" fmla="val 96384"/>
            </a:avLst>
          </a:prstGeom>
          <a:solidFill>
            <a:srgbClr val="FFFF00"/>
          </a:solidFill>
          <a:ln w="9525">
            <a:solidFill>
              <a:schemeClr val="tx1"/>
            </a:solidFill>
            <a:miter lim="800000"/>
            <a:headEnd/>
            <a:tailEnd/>
          </a:ln>
          <a:effectLst/>
        </p:spPr>
        <p:txBody>
          <a:bodyPr wrap="square">
            <a:prstTxWarp prst="textNoShape">
              <a:avLst/>
            </a:prstTxWarp>
            <a:spAutoFit/>
          </a:bodyPr>
          <a:lstStyle/>
          <a:p>
            <a:pPr algn="ctr"/>
            <a:r>
              <a:rPr lang="en-US" sz="1600" dirty="0">
                <a:ea typeface="Arial" pitchFamily="-65" charset="0"/>
                <a:cs typeface="Arial" pitchFamily="-65" charset="0"/>
              </a:rPr>
              <a:t>MF (Margin-Free)</a:t>
            </a:r>
          </a:p>
        </p:txBody>
      </p:sp>
      <p:sp>
        <p:nvSpPr>
          <p:cNvPr id="14" name="AutoShape 43"/>
          <p:cNvSpPr>
            <a:spLocks noChangeArrowheads="1"/>
          </p:cNvSpPr>
          <p:nvPr/>
        </p:nvSpPr>
        <p:spPr bwMode="auto">
          <a:xfrm>
            <a:off x="5091748" y="4876800"/>
            <a:ext cx="2898486" cy="369332"/>
          </a:xfrm>
          <a:prstGeom prst="wedgeRectCallout">
            <a:avLst>
              <a:gd name="adj1" fmla="val -54477"/>
              <a:gd name="adj2" fmla="val -100675"/>
            </a:avLst>
          </a:prstGeom>
          <a:solidFill>
            <a:srgbClr val="FFFF00"/>
          </a:solidFill>
          <a:ln w="9525">
            <a:solidFill>
              <a:schemeClr val="tx1"/>
            </a:solidFill>
            <a:miter lim="800000"/>
            <a:headEnd/>
            <a:tailEnd/>
          </a:ln>
          <a:effectLst/>
        </p:spPr>
        <p:txBody>
          <a:bodyPr wrap="none">
            <a:prstTxWarp prst="textNoShape">
              <a:avLst/>
            </a:prstTxWarp>
            <a:spAutoFit/>
          </a:bodyPr>
          <a:lstStyle/>
          <a:p>
            <a:pPr algn="ctr"/>
            <a:r>
              <a:rPr lang="en-US" dirty="0">
                <a:ea typeface="Arial" pitchFamily="-65" charset="0"/>
                <a:cs typeface="Arial" pitchFamily="-65" charset="0"/>
              </a:rPr>
              <a:t>D</a:t>
            </a:r>
            <a:r>
              <a:rPr lang="en-US" baseline="-25000" dirty="0">
                <a:ea typeface="Arial" pitchFamily="-65" charset="0"/>
                <a:cs typeface="Arial" pitchFamily="-65" charset="0"/>
              </a:rPr>
              <a:t>s</a:t>
            </a:r>
            <a:r>
              <a:rPr lang="en-US" dirty="0">
                <a:ea typeface="Arial" pitchFamily="-65" charset="0"/>
                <a:cs typeface="Arial" pitchFamily="-65" charset="0"/>
              </a:rPr>
              <a:t>/D = Sampling Rate (effort)</a:t>
            </a:r>
            <a:endParaRPr lang="en-US" sz="2400" dirty="0">
              <a:ea typeface="Arial" pitchFamily="-65" charset="0"/>
              <a:cs typeface="Arial" pitchFamily="-65" charset="0"/>
            </a:endParaRPr>
          </a:p>
        </p:txBody>
      </p:sp>
    </p:spTree>
    <p:extLst>
      <p:ext uri="{BB962C8B-B14F-4D97-AF65-F5344CB8AC3E}">
        <p14:creationId xmlns:p14="http://schemas.microsoft.com/office/powerpoint/2010/main" val="1499992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Bottom)">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lide(fromTo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lide(fromTo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9/15/17</a:t>
            </a:r>
          </a:p>
        </p:txBody>
      </p:sp>
      <p:sp>
        <p:nvSpPr>
          <p:cNvPr id="240642" name="AutoShape 2"/>
          <p:cNvSpPr>
            <a:spLocks noGrp="1" noChangeAspect="1" noChangeArrowheads="1"/>
          </p:cNvSpPr>
          <p:nvPr>
            <p:ph type="title"/>
          </p:nvPr>
        </p:nvSpPr>
        <p:spPr/>
        <p:txBody>
          <a:bodyPr/>
          <a:lstStyle/>
          <a:p>
            <a:r>
              <a:rPr lang="en-US" dirty="0"/>
              <a:t>Non-Empirical Evaluation</a:t>
            </a:r>
            <a:br>
              <a:rPr lang="en-US" dirty="0"/>
            </a:br>
            <a:r>
              <a:rPr lang="en-US" sz="3200" dirty="0"/>
              <a:t>(Closed Form)</a:t>
            </a:r>
            <a:endParaRPr lang="en-US" dirty="0"/>
          </a:p>
        </p:txBody>
      </p:sp>
      <p:sp>
        <p:nvSpPr>
          <p:cNvPr id="240644" name="Rectangle 4"/>
          <p:cNvSpPr>
            <a:spLocks noGrp="1" noChangeArrowheads="1"/>
          </p:cNvSpPr>
          <p:nvPr>
            <p:ph type="body" idx="1"/>
          </p:nvPr>
        </p:nvSpPr>
        <p:spPr>
          <a:xfrm>
            <a:off x="1752600" y="4648200"/>
            <a:ext cx="8915400" cy="1905000"/>
          </a:xfrm>
        </p:spPr>
        <p:txBody>
          <a:bodyPr>
            <a:normAutofit fontScale="92500" lnSpcReduction="10000"/>
          </a:bodyPr>
          <a:lstStyle/>
          <a:p>
            <a:pPr>
              <a:lnSpc>
                <a:spcPct val="80000"/>
              </a:lnSpc>
            </a:pPr>
            <a:r>
              <a:rPr lang="en-US" sz="2400" dirty="0"/>
              <a:t>Non-Empirical Evaluation:</a:t>
            </a:r>
            <a:endParaRPr lang="en-US" sz="2000" dirty="0"/>
          </a:p>
          <a:p>
            <a:pPr lvl="1">
              <a:lnSpc>
                <a:spcPct val="80000"/>
              </a:lnSpc>
            </a:pPr>
            <a:r>
              <a:rPr lang="en-US" sz="2000" dirty="0"/>
              <a:t>MLE has smaller variance than Margin Free (MF) baseline</a:t>
            </a:r>
          </a:p>
          <a:p>
            <a:pPr>
              <a:lnSpc>
                <a:spcPct val="80000"/>
              </a:lnSpc>
            </a:pPr>
            <a:r>
              <a:rPr lang="en-US" sz="2400" dirty="0"/>
              <a:t>Confirms Empirical Evaluation: </a:t>
            </a:r>
          </a:p>
          <a:p>
            <a:pPr lvl="1">
              <a:lnSpc>
                <a:spcPct val="80000"/>
              </a:lnSpc>
            </a:pPr>
            <a:r>
              <a:rPr lang="en-US" sz="2000" dirty="0"/>
              <a:t>MLE has less error than MF</a:t>
            </a:r>
          </a:p>
          <a:p>
            <a:pPr>
              <a:lnSpc>
                <a:spcPct val="80000"/>
              </a:lnSpc>
            </a:pPr>
            <a:r>
              <a:rPr lang="en-US" sz="2400" dirty="0"/>
              <a:t>When we have margins, we should use them</a:t>
            </a:r>
          </a:p>
          <a:p>
            <a:pPr lvl="1">
              <a:lnSpc>
                <a:spcPct val="80000"/>
              </a:lnSpc>
            </a:pPr>
            <a:r>
              <a:rPr lang="en-US" sz="2000" dirty="0"/>
              <a:t>Improves accuracy as well as consistency</a:t>
            </a:r>
          </a:p>
        </p:txBody>
      </p:sp>
      <p:pic>
        <p:nvPicPr>
          <p:cNvPr id="240646" name="Picture 6"/>
          <p:cNvPicPr>
            <a:picLocks noChangeAspect="1" noChangeArrowheads="1"/>
          </p:cNvPicPr>
          <p:nvPr/>
        </p:nvPicPr>
        <p:blipFill>
          <a:blip r:embed="rId3"/>
          <a:srcRect l="11714" t="63715" r="34570" b="18761"/>
          <a:stretch>
            <a:fillRect/>
          </a:stretch>
        </p:blipFill>
        <p:spPr bwMode="auto">
          <a:xfrm>
            <a:off x="2133600" y="3276600"/>
            <a:ext cx="4953000" cy="1211262"/>
          </a:xfrm>
          <a:prstGeom prst="rect">
            <a:avLst/>
          </a:prstGeom>
          <a:noFill/>
          <a:ln w="9525">
            <a:noFill/>
            <a:miter lim="800000"/>
            <a:headEnd/>
            <a:tailEnd/>
          </a:ln>
          <a:effectLst/>
        </p:spPr>
      </p:pic>
      <p:pic>
        <p:nvPicPr>
          <p:cNvPr id="240645" name="Picture 5"/>
          <p:cNvPicPr>
            <a:picLocks noChangeAspect="1" noChangeArrowheads="1"/>
          </p:cNvPicPr>
          <p:nvPr/>
        </p:nvPicPr>
        <p:blipFill>
          <a:blip r:embed="rId4"/>
          <a:srcRect l="7715" t="50000" r="19853" b="30952"/>
          <a:stretch>
            <a:fillRect/>
          </a:stretch>
        </p:blipFill>
        <p:spPr bwMode="auto">
          <a:xfrm>
            <a:off x="1524000" y="1600201"/>
            <a:ext cx="8001000" cy="1577975"/>
          </a:xfrm>
          <a:prstGeom prst="rect">
            <a:avLst/>
          </a:prstGeom>
          <a:noFill/>
          <a:ln w="9525">
            <a:noFill/>
            <a:miter lim="800000"/>
            <a:headEnd/>
            <a:tailEnd/>
          </a:ln>
          <a:effectLst/>
        </p:spPr>
      </p:pic>
      <p:sp>
        <p:nvSpPr>
          <p:cNvPr id="240647" name="Rectangle 7"/>
          <p:cNvSpPr>
            <a:spLocks noChangeArrowheads="1"/>
          </p:cNvSpPr>
          <p:nvPr/>
        </p:nvSpPr>
        <p:spPr bwMode="auto">
          <a:xfrm>
            <a:off x="4876800" y="2438400"/>
            <a:ext cx="2222500" cy="609600"/>
          </a:xfrm>
          <a:prstGeom prst="rect">
            <a:avLst/>
          </a:prstGeom>
          <a:noFill/>
          <a:ln w="38100">
            <a:solidFill>
              <a:srgbClr val="00FF00"/>
            </a:solidFill>
            <a:miter lim="800000"/>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059818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tLang="x-none" sz="4000">
                <a:ea typeface="ＭＳ Ｐゴシック" charset="-128"/>
              </a:rPr>
              <a:t>Interestingness Metrics:</a:t>
            </a:r>
            <a:br>
              <a:rPr lang="en-US" altLang="x-none" sz="4000">
                <a:ea typeface="ＭＳ Ｐゴシック" charset="-128"/>
              </a:rPr>
            </a:br>
            <a:r>
              <a:rPr lang="en-US" altLang="x-none" sz="4000">
                <a:ea typeface="ＭＳ Ｐゴシック" charset="-128"/>
              </a:rPr>
              <a:t>Deviations from Independence</a:t>
            </a:r>
          </a:p>
        </p:txBody>
      </p:sp>
      <p:sp>
        <p:nvSpPr>
          <p:cNvPr id="204803" name="Rectangle 3"/>
          <p:cNvSpPr>
            <a:spLocks noGrp="1" noChangeArrowheads="1"/>
          </p:cNvSpPr>
          <p:nvPr>
            <p:ph type="body" idx="1"/>
          </p:nvPr>
        </p:nvSpPr>
        <p:spPr/>
        <p:txBody>
          <a:bodyPr/>
          <a:lstStyle/>
          <a:p>
            <a:pPr eaLnBrk="1" hangingPunct="1"/>
            <a:r>
              <a:rPr lang="en-US" altLang="x-none" dirty="0">
                <a:ea typeface="ＭＳ Ｐゴシック" charset="-128"/>
              </a:rPr>
              <a:t>Poisson (and other independence assumptions)</a:t>
            </a:r>
          </a:p>
          <a:p>
            <a:pPr lvl="1" eaLnBrk="1" hangingPunct="1"/>
            <a:r>
              <a:rPr lang="en-US" altLang="x-none" dirty="0">
                <a:ea typeface="ＭＳ Ｐゴシック" charset="-128"/>
              </a:rPr>
              <a:t>Not bad for meaningless random strings</a:t>
            </a:r>
          </a:p>
          <a:p>
            <a:pPr eaLnBrk="1" hangingPunct="1"/>
            <a:r>
              <a:rPr lang="en-US" altLang="x-none" dirty="0">
                <a:ea typeface="ＭＳ Ｐゴシック" charset="-128"/>
              </a:rPr>
              <a:t>Deviations from Poisson are clues for hidden variables</a:t>
            </a:r>
          </a:p>
          <a:p>
            <a:pPr lvl="1" eaLnBrk="1" hangingPunct="1"/>
            <a:r>
              <a:rPr lang="en-US" altLang="x-none" dirty="0">
                <a:ea typeface="ＭＳ Ｐゴシック" charset="-128"/>
              </a:rPr>
              <a:t>Meaning, content, genre, topic, author, etc.</a:t>
            </a:r>
          </a:p>
          <a:p>
            <a:pPr eaLnBrk="1" hangingPunct="1"/>
            <a:r>
              <a:rPr lang="en-US" altLang="x-none" dirty="0">
                <a:ea typeface="ＭＳ Ｐゴシック" charset="-128"/>
              </a:rPr>
              <a:t>Analogous to pointwise mutual information (Hanks)</a:t>
            </a:r>
          </a:p>
          <a:p>
            <a:pPr lvl="1" eaLnBrk="1" hangingPunct="1"/>
            <a:r>
              <a:rPr lang="en-US" altLang="x-none" dirty="0" err="1">
                <a:ea typeface="ＭＳ Ｐゴシック" charset="-128"/>
              </a:rPr>
              <a:t>Pr</a:t>
            </a:r>
            <a:r>
              <a:rPr lang="en-US" altLang="x-none" dirty="0">
                <a:ea typeface="ＭＳ Ｐゴシック" charset="-128"/>
              </a:rPr>
              <a:t>(doctor…nurse) &gt;&gt; </a:t>
            </a:r>
            <a:r>
              <a:rPr lang="en-US" altLang="x-none" dirty="0" err="1">
                <a:ea typeface="ＭＳ Ｐゴシック" charset="-128"/>
              </a:rPr>
              <a:t>Pr</a:t>
            </a:r>
            <a:r>
              <a:rPr lang="en-US" altLang="x-none" dirty="0">
                <a:ea typeface="ＭＳ Ｐゴシック" charset="-128"/>
              </a:rPr>
              <a:t>(doctor) </a:t>
            </a:r>
            <a:r>
              <a:rPr lang="en-US" altLang="x-none" dirty="0" err="1">
                <a:ea typeface="ＭＳ Ｐゴシック" charset="-128"/>
              </a:rPr>
              <a:t>Pr</a:t>
            </a:r>
            <a:r>
              <a:rPr lang="en-US" altLang="x-none" dirty="0">
                <a:ea typeface="ＭＳ Ｐゴシック" charset="-128"/>
              </a:rPr>
              <a:t>(nurse)</a:t>
            </a:r>
          </a:p>
          <a:p>
            <a:pPr eaLnBrk="1" hangingPunct="1"/>
            <a:endParaRPr lang="en-US" altLang="x-none" dirty="0">
              <a:ea typeface="ＭＳ Ｐゴシック" charset="-128"/>
            </a:endParaRPr>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319319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0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0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0480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0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7"/>
          <p:cNvPicPr>
            <a:picLocks noGrp="1" noChangeAspect="1"/>
          </p:cNvPicPr>
          <p:nvPr>
            <p:ph sz="half" idx="2"/>
          </p:nvPr>
        </p:nvPicPr>
        <p:blipFill>
          <a:blip r:embed="rId2"/>
          <a:stretch>
            <a:fillRect/>
          </a:stretch>
        </p:blipFill>
        <p:spPr>
          <a:xfrm>
            <a:off x="5276161" y="72928"/>
            <a:ext cx="6668878" cy="6648547"/>
          </a:xfrm>
          <a:prstGeom prst="rect">
            <a:avLst/>
          </a:prstGeom>
        </p:spPr>
      </p:pic>
      <p:sp>
        <p:nvSpPr>
          <p:cNvPr id="2" name="Title 1"/>
          <p:cNvSpPr>
            <a:spLocks noGrp="1"/>
          </p:cNvSpPr>
          <p:nvPr>
            <p:ph type="title"/>
          </p:nvPr>
        </p:nvSpPr>
        <p:spPr>
          <a:xfrm>
            <a:off x="325369" y="346992"/>
            <a:ext cx="5318106" cy="1325563"/>
          </a:xfrm>
        </p:spPr>
        <p:txBody>
          <a:bodyPr/>
          <a:lstStyle/>
          <a:p>
            <a:r>
              <a:rPr lang="en-US" dirty="0"/>
              <a:t>Sketches vs. Word2Vec</a:t>
            </a:r>
            <a:br>
              <a:rPr lang="en-US" dirty="0"/>
            </a:br>
            <a:r>
              <a:rPr lang="en-US" dirty="0"/>
              <a:t>(as estimates of PMI)</a:t>
            </a:r>
          </a:p>
        </p:txBody>
      </p:sp>
      <p:sp>
        <p:nvSpPr>
          <p:cNvPr id="3" name="Content Placeholder 2"/>
          <p:cNvSpPr>
            <a:spLocks noGrp="1"/>
          </p:cNvSpPr>
          <p:nvPr>
            <p:ph sz="half" idx="1"/>
          </p:nvPr>
        </p:nvSpPr>
        <p:spPr>
          <a:xfrm>
            <a:off x="398297" y="1904916"/>
            <a:ext cx="4870845" cy="1719025"/>
          </a:xfrm>
        </p:spPr>
        <p:txBody>
          <a:bodyPr>
            <a:noAutofit/>
          </a:bodyPr>
          <a:lstStyle/>
          <a:p>
            <a:r>
              <a:rPr lang="en-US" dirty="0"/>
              <a:t>It is said that word2vec is fast</a:t>
            </a:r>
          </a:p>
          <a:p>
            <a:pPr lvl="1"/>
            <a:r>
              <a:rPr lang="en-US" sz="2000" dirty="0"/>
              <a:t>But sketches are also fast</a:t>
            </a:r>
          </a:p>
          <a:p>
            <a:pPr lvl="1"/>
            <a:r>
              <a:rPr lang="en-US" sz="2000" dirty="0"/>
              <a:t>and closer to PMI</a:t>
            </a:r>
          </a:p>
          <a:p>
            <a:r>
              <a:rPr lang="en-US" dirty="0"/>
              <a:t>But is closer to PMI better?</a:t>
            </a:r>
          </a:p>
        </p:txBody>
      </p:sp>
      <p:sp>
        <p:nvSpPr>
          <p:cNvPr id="5" name="Date Placeholder 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187761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 Plan</a:t>
            </a:r>
          </a:p>
        </p:txBody>
      </p:sp>
      <p:sp>
        <p:nvSpPr>
          <p:cNvPr id="3" name="Content Placeholder 2"/>
          <p:cNvSpPr>
            <a:spLocks noGrp="1"/>
          </p:cNvSpPr>
          <p:nvPr>
            <p:ph idx="1"/>
          </p:nvPr>
        </p:nvSpPr>
        <p:spPr>
          <a:xfrm>
            <a:off x="838200" y="1825625"/>
            <a:ext cx="6033940" cy="4351338"/>
          </a:xfrm>
        </p:spPr>
        <p:txBody>
          <a:bodyPr>
            <a:normAutofit fontScale="77500" lnSpcReduction="20000"/>
          </a:bodyPr>
          <a:lstStyle/>
          <a:p>
            <a:r>
              <a:rPr lang="en-US" dirty="0"/>
              <a:t>Summarize main points of paper</a:t>
            </a:r>
          </a:p>
          <a:p>
            <a:r>
              <a:rPr lang="en-US" dirty="0"/>
              <a:t>Call out</a:t>
            </a:r>
          </a:p>
          <a:p>
            <a:pPr lvl="1"/>
            <a:r>
              <a:rPr lang="en-US" dirty="0"/>
              <a:t>some highlights of subsequent literature</a:t>
            </a:r>
          </a:p>
          <a:p>
            <a:pPr lvl="2"/>
            <a:r>
              <a:rPr lang="en-US" dirty="0"/>
              <a:t>Word2vec ≈ PMI (with factoring)</a:t>
            </a:r>
          </a:p>
          <a:p>
            <a:pPr lvl="2"/>
            <a:r>
              <a:rPr lang="en-US" dirty="0"/>
              <a:t>Word2vec ≈ LSA / SVD (similar factoring)</a:t>
            </a:r>
          </a:p>
          <a:p>
            <a:pPr lvl="2"/>
            <a:r>
              <a:rPr lang="en-US" dirty="0"/>
              <a:t>Are there better ways to approximate PMI?  Sketches?</a:t>
            </a:r>
          </a:p>
          <a:p>
            <a:pPr lvl="1"/>
            <a:r>
              <a:rPr lang="en-US" dirty="0"/>
              <a:t>suggestions for future work</a:t>
            </a:r>
          </a:p>
          <a:p>
            <a:pPr lvl="2"/>
            <a:r>
              <a:rPr lang="en-US" dirty="0"/>
              <a:t>If the matrix that we are factoring isn't positive definite, </a:t>
            </a:r>
          </a:p>
          <a:p>
            <a:pPr lvl="3"/>
            <a:r>
              <a:rPr lang="en-US" dirty="0"/>
              <a:t>then the optimization might be looking for a solution that may not exist.</a:t>
            </a:r>
          </a:p>
          <a:p>
            <a:pPr lvl="3"/>
            <a:r>
              <a:rPr lang="en-US" dirty="0"/>
              <a:t>It might be useful to generalize the optimization to consider solutions where the left eigenvector need not be the same as the right eigenvector, or where the solution can make use of imaginary numbers.</a:t>
            </a:r>
          </a:p>
          <a:p>
            <a:pPr lvl="2"/>
            <a:r>
              <a:rPr lang="en-US" dirty="0"/>
              <a:t>It is common for </a:t>
            </a:r>
            <a:r>
              <a:rPr lang="en-US" dirty="0" err="1"/>
              <a:t>embeddings</a:t>
            </a:r>
            <a:r>
              <a:rPr lang="en-US" dirty="0"/>
              <a:t> to use K=300 dimensions, </a:t>
            </a:r>
          </a:p>
          <a:p>
            <a:pPr lvl="3"/>
            <a:r>
              <a:rPr lang="en-US" dirty="0"/>
              <a:t>but most words don't appear K times in the corpus.</a:t>
            </a:r>
          </a:p>
          <a:p>
            <a:pPr lvl="3"/>
            <a:r>
              <a:rPr lang="en-US" dirty="0"/>
              <a:t>It is hard to justify K parameters for a word that doesn't appear K times.</a:t>
            </a:r>
          </a:p>
          <a:p>
            <a:pPr lvl="1"/>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238" y="241921"/>
            <a:ext cx="5272286" cy="31674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2140" y="3532532"/>
            <a:ext cx="3471549" cy="3448672"/>
          </a:xfrm>
          <a:prstGeom prst="rect">
            <a:avLst/>
          </a:prstGeom>
        </p:spPr>
      </p:pic>
      <p:sp>
        <p:nvSpPr>
          <p:cNvPr id="8" name="Date Placeholder 7"/>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8891066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5DEA-3ABA-827A-8700-63445ED27DAC}"/>
              </a:ext>
            </a:extLst>
          </p:cNvPr>
          <p:cNvSpPr>
            <a:spLocks noGrp="1"/>
          </p:cNvSpPr>
          <p:nvPr>
            <p:ph type="title"/>
          </p:nvPr>
        </p:nvSpPr>
        <p:spPr/>
        <p:txBody>
          <a:bodyPr/>
          <a:lstStyle/>
          <a:p>
            <a:r>
              <a:rPr lang="en-US" dirty="0"/>
              <a:t>One use case: Word Analogy</a:t>
            </a:r>
          </a:p>
        </p:txBody>
      </p:sp>
      <p:sp>
        <p:nvSpPr>
          <p:cNvPr id="3" name="Content Placeholder 2">
            <a:extLst>
              <a:ext uri="{FF2B5EF4-FFF2-40B4-BE49-F238E27FC236}">
                <a16:creationId xmlns:a16="http://schemas.microsoft.com/office/drawing/2014/main" id="{1BCE67A0-BDA4-51A3-EDFD-35BCDEAFDC62}"/>
              </a:ext>
            </a:extLst>
          </p:cNvPr>
          <p:cNvSpPr>
            <a:spLocks noGrp="1"/>
          </p:cNvSpPr>
          <p:nvPr>
            <p:ph idx="1"/>
          </p:nvPr>
        </p:nvSpPr>
        <p:spPr/>
        <p:txBody>
          <a:bodyPr/>
          <a:lstStyle/>
          <a:p>
            <a:r>
              <a:rPr lang="en-US" dirty="0"/>
              <a:t>Allows us to use linear algebra</a:t>
            </a:r>
          </a:p>
          <a:p>
            <a:r>
              <a:rPr lang="en-US" dirty="0"/>
              <a:t>Man to woman is like king to </a:t>
            </a:r>
            <a:r>
              <a:rPr lang="en-US" dirty="0">
                <a:solidFill>
                  <a:srgbClr val="FF0000"/>
                </a:solidFill>
              </a:rPr>
              <a:t>?</a:t>
            </a:r>
          </a:p>
        </p:txBody>
      </p:sp>
      <p:grpSp>
        <p:nvGrpSpPr>
          <p:cNvPr id="4" name="Group 3">
            <a:extLst>
              <a:ext uri="{FF2B5EF4-FFF2-40B4-BE49-F238E27FC236}">
                <a16:creationId xmlns:a16="http://schemas.microsoft.com/office/drawing/2014/main" id="{409B47D4-310D-9692-CB14-D940184D3375}"/>
              </a:ext>
            </a:extLst>
          </p:cNvPr>
          <p:cNvGrpSpPr/>
          <p:nvPr/>
        </p:nvGrpSpPr>
        <p:grpSpPr>
          <a:xfrm>
            <a:off x="4460240" y="2880082"/>
            <a:ext cx="3271520" cy="1722398"/>
            <a:chOff x="3169920" y="2353548"/>
            <a:chExt cx="3271520" cy="1722398"/>
          </a:xfrm>
        </p:grpSpPr>
        <p:cxnSp>
          <p:nvCxnSpPr>
            <p:cNvPr id="5" name="Straight Arrow Connector 4">
              <a:extLst>
                <a:ext uri="{FF2B5EF4-FFF2-40B4-BE49-F238E27FC236}">
                  <a16:creationId xmlns:a16="http://schemas.microsoft.com/office/drawing/2014/main" id="{C01FC50F-994A-536E-4E25-33C2832467BA}"/>
                </a:ext>
              </a:extLst>
            </p:cNvPr>
            <p:cNvCxnSpPr>
              <a:cxnSpLocks/>
            </p:cNvCxnSpPr>
            <p:nvPr/>
          </p:nvCxnSpPr>
          <p:spPr>
            <a:xfrm flipV="1">
              <a:off x="3169920" y="2722880"/>
              <a:ext cx="1381760" cy="70612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E995383-6335-FE1F-F504-E0B19C68F5AB}"/>
                </a:ext>
              </a:extLst>
            </p:cNvPr>
            <p:cNvCxnSpPr/>
            <p:nvPr/>
          </p:nvCxnSpPr>
          <p:spPr>
            <a:xfrm>
              <a:off x="3169920" y="3429000"/>
              <a:ext cx="1798320" cy="762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B9F0FB8-B170-2BD2-05DA-3C7831F7D236}"/>
                </a:ext>
              </a:extLst>
            </p:cNvPr>
            <p:cNvCxnSpPr>
              <a:cxnSpLocks/>
            </p:cNvCxnSpPr>
            <p:nvPr/>
          </p:nvCxnSpPr>
          <p:spPr>
            <a:xfrm flipV="1">
              <a:off x="3169920" y="3075940"/>
              <a:ext cx="2072640" cy="3530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551B7E2-A62B-F4CA-C25A-B09A8D14869C}"/>
                </a:ext>
              </a:extLst>
            </p:cNvPr>
            <p:cNvCxnSpPr/>
            <p:nvPr/>
          </p:nvCxnSpPr>
          <p:spPr>
            <a:xfrm>
              <a:off x="3169920" y="3429000"/>
              <a:ext cx="2346960" cy="4622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366990-1D15-66FD-9212-D4179442544C}"/>
                </a:ext>
              </a:extLst>
            </p:cNvPr>
            <p:cNvSpPr txBox="1"/>
            <p:nvPr/>
          </p:nvSpPr>
          <p:spPr>
            <a:xfrm>
              <a:off x="4297680" y="2353548"/>
              <a:ext cx="924560" cy="369332"/>
            </a:xfrm>
            <a:prstGeom prst="rect">
              <a:avLst/>
            </a:prstGeom>
            <a:noFill/>
          </p:spPr>
          <p:txBody>
            <a:bodyPr wrap="square" rtlCol="0">
              <a:spAutoFit/>
            </a:bodyPr>
            <a:lstStyle/>
            <a:p>
              <a:r>
                <a:rPr lang="en-US" dirty="0"/>
                <a:t>woman</a:t>
              </a:r>
            </a:p>
          </p:txBody>
        </p:sp>
        <p:sp>
          <p:nvSpPr>
            <p:cNvPr id="15" name="TextBox 14">
              <a:extLst>
                <a:ext uri="{FF2B5EF4-FFF2-40B4-BE49-F238E27FC236}">
                  <a16:creationId xmlns:a16="http://schemas.microsoft.com/office/drawing/2014/main" id="{28A864F7-F788-7254-84CE-101C593FCB82}"/>
                </a:ext>
              </a:extLst>
            </p:cNvPr>
            <p:cNvSpPr txBox="1"/>
            <p:nvPr/>
          </p:nvSpPr>
          <p:spPr>
            <a:xfrm>
              <a:off x="4917440" y="3290808"/>
              <a:ext cx="924560" cy="369332"/>
            </a:xfrm>
            <a:prstGeom prst="rect">
              <a:avLst/>
            </a:prstGeom>
            <a:noFill/>
          </p:spPr>
          <p:txBody>
            <a:bodyPr wrap="square" rtlCol="0">
              <a:spAutoFit/>
            </a:bodyPr>
            <a:lstStyle/>
            <a:p>
              <a:r>
                <a:rPr lang="en-US" dirty="0"/>
                <a:t>man</a:t>
              </a:r>
            </a:p>
          </p:txBody>
        </p:sp>
        <p:sp>
          <p:nvSpPr>
            <p:cNvPr id="16" name="TextBox 15">
              <a:extLst>
                <a:ext uri="{FF2B5EF4-FFF2-40B4-BE49-F238E27FC236}">
                  <a16:creationId xmlns:a16="http://schemas.microsoft.com/office/drawing/2014/main" id="{2A2AD605-0677-1CB9-BCAC-0927ED4AFD1D}"/>
                </a:ext>
              </a:extLst>
            </p:cNvPr>
            <p:cNvSpPr txBox="1"/>
            <p:nvPr/>
          </p:nvSpPr>
          <p:spPr>
            <a:xfrm>
              <a:off x="5516880" y="3706614"/>
              <a:ext cx="924560" cy="369332"/>
            </a:xfrm>
            <a:prstGeom prst="rect">
              <a:avLst/>
            </a:prstGeom>
            <a:noFill/>
          </p:spPr>
          <p:txBody>
            <a:bodyPr wrap="square" rtlCol="0">
              <a:spAutoFit/>
            </a:bodyPr>
            <a:lstStyle/>
            <a:p>
              <a:r>
                <a:rPr lang="en-US" dirty="0">
                  <a:solidFill>
                    <a:srgbClr val="FF0000"/>
                  </a:solidFill>
                </a:rPr>
                <a:t>king</a:t>
              </a:r>
            </a:p>
          </p:txBody>
        </p:sp>
        <p:sp>
          <p:nvSpPr>
            <p:cNvPr id="17" name="TextBox 16">
              <a:extLst>
                <a:ext uri="{FF2B5EF4-FFF2-40B4-BE49-F238E27FC236}">
                  <a16:creationId xmlns:a16="http://schemas.microsoft.com/office/drawing/2014/main" id="{85E9549E-ACDD-2FEF-C51D-F1D4D1E161B7}"/>
                </a:ext>
              </a:extLst>
            </p:cNvPr>
            <p:cNvSpPr txBox="1"/>
            <p:nvPr/>
          </p:nvSpPr>
          <p:spPr>
            <a:xfrm>
              <a:off x="5242560" y="2836088"/>
              <a:ext cx="924560" cy="369332"/>
            </a:xfrm>
            <a:prstGeom prst="rect">
              <a:avLst/>
            </a:prstGeom>
            <a:noFill/>
          </p:spPr>
          <p:txBody>
            <a:bodyPr wrap="square" rtlCol="0">
              <a:spAutoFit/>
            </a:bodyPr>
            <a:lstStyle/>
            <a:p>
              <a:r>
                <a:rPr lang="en-US" dirty="0">
                  <a:solidFill>
                    <a:srgbClr val="FF0000"/>
                  </a:solidFill>
                </a:rPr>
                <a:t>?</a:t>
              </a:r>
            </a:p>
          </p:txBody>
        </p:sp>
      </p:grpSp>
      <p:sp>
        <p:nvSpPr>
          <p:cNvPr id="18" name="TextBox 17">
            <a:extLst>
              <a:ext uri="{FF2B5EF4-FFF2-40B4-BE49-F238E27FC236}">
                <a16:creationId xmlns:a16="http://schemas.microsoft.com/office/drawing/2014/main" id="{2A9EEED7-EB5F-FFAA-7CED-BA776D14B7B8}"/>
              </a:ext>
            </a:extLst>
          </p:cNvPr>
          <p:cNvSpPr txBox="1"/>
          <p:nvPr/>
        </p:nvSpPr>
        <p:spPr>
          <a:xfrm>
            <a:off x="1097280" y="4450080"/>
            <a:ext cx="5781040" cy="923330"/>
          </a:xfrm>
          <a:prstGeom prst="rect">
            <a:avLst/>
          </a:prstGeom>
          <a:noFill/>
        </p:spPr>
        <p:txBody>
          <a:bodyPr wrap="square" rtlCol="0">
            <a:spAutoFit/>
          </a:bodyPr>
          <a:lstStyle/>
          <a:p>
            <a:r>
              <a:rPr lang="en-US" dirty="0"/>
              <a:t>man – woman = king - ?</a:t>
            </a:r>
          </a:p>
          <a:p>
            <a:pPr marL="285750" indent="-285750">
              <a:buFont typeface="Symbol" pitchFamily="2" charset="2"/>
              <a:buChar char="Þ"/>
            </a:pPr>
            <a:r>
              <a:rPr lang="en-US" dirty="0"/>
              <a:t>? = king – man + woman</a:t>
            </a:r>
          </a:p>
          <a:p>
            <a:pPr marL="285750" indent="-285750">
              <a:buFont typeface="Symbol" pitchFamily="2" charset="2"/>
              <a:buChar char="Þ"/>
            </a:pPr>
            <a:r>
              <a:rPr lang="en-US" dirty="0"/>
              <a:t>Take ? as the nearest neighbor of RHS</a:t>
            </a:r>
          </a:p>
        </p:txBody>
      </p:sp>
      <p:pic>
        <p:nvPicPr>
          <p:cNvPr id="8" name="Picture 7">
            <a:extLst>
              <a:ext uri="{FF2B5EF4-FFF2-40B4-BE49-F238E27FC236}">
                <a16:creationId xmlns:a16="http://schemas.microsoft.com/office/drawing/2014/main" id="{46743250-135D-12D7-1F5D-06E1DF20DBD0}"/>
              </a:ext>
            </a:extLst>
          </p:cNvPr>
          <p:cNvPicPr>
            <a:picLocks noChangeAspect="1"/>
          </p:cNvPicPr>
          <p:nvPr/>
        </p:nvPicPr>
        <p:blipFill>
          <a:blip r:embed="rId2"/>
          <a:stretch>
            <a:fillRect/>
          </a:stretch>
        </p:blipFill>
        <p:spPr>
          <a:xfrm>
            <a:off x="763732" y="5508803"/>
            <a:ext cx="11119204" cy="946726"/>
          </a:xfrm>
          <a:prstGeom prst="rect">
            <a:avLst/>
          </a:prstGeom>
        </p:spPr>
      </p:pic>
    </p:spTree>
    <p:extLst>
      <p:ext uri="{BB962C8B-B14F-4D97-AF65-F5344CB8AC3E}">
        <p14:creationId xmlns:p14="http://schemas.microsoft.com/office/powerpoint/2010/main" val="42567444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7A563A7-47C7-14DD-4D3C-847E7E644211}"/>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37540745-6E7E-9902-03F8-8AB387A6EB55}"/>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7A1DD273-E670-0362-0E49-C292DA58ABC2}"/>
              </a:ext>
            </a:extLst>
          </p:cNvPr>
          <p:cNvSpPr>
            <a:spLocks noGrp="1"/>
          </p:cNvSpPr>
          <p:nvPr>
            <p:ph type="sldNum" sz="quarter" idx="12"/>
          </p:nvPr>
        </p:nvSpPr>
        <p:spPr/>
        <p:txBody>
          <a:bodyPr/>
          <a:lstStyle/>
          <a:p>
            <a:fld id="{968D9EE9-F5CC-E840-B721-2FE4EA623452}" type="slidenum">
              <a:rPr lang="en-US" smtClean="0"/>
              <a:t>83</a:t>
            </a:fld>
            <a:endParaRPr lang="en-US"/>
          </a:p>
        </p:txBody>
      </p:sp>
      <p:pic>
        <p:nvPicPr>
          <p:cNvPr id="13" name="Content Placeholder 12" descr="A table with text and numbers&#10;&#10;Description automatically generated">
            <a:extLst>
              <a:ext uri="{FF2B5EF4-FFF2-40B4-BE49-F238E27FC236}">
                <a16:creationId xmlns:a16="http://schemas.microsoft.com/office/drawing/2014/main" id="{1F9D6F43-6B6B-74A1-A971-30823D65EE89}"/>
              </a:ext>
            </a:extLst>
          </p:cNvPr>
          <p:cNvPicPr>
            <a:picLocks noGrp="1" noChangeAspect="1"/>
          </p:cNvPicPr>
          <p:nvPr>
            <p:ph idx="4294967295"/>
          </p:nvPr>
        </p:nvPicPr>
        <p:blipFill>
          <a:blip r:embed="rId2"/>
          <a:stretch>
            <a:fillRect/>
          </a:stretch>
        </p:blipFill>
        <p:spPr>
          <a:xfrm>
            <a:off x="945573" y="136525"/>
            <a:ext cx="10193482" cy="6341429"/>
          </a:xfrm>
        </p:spPr>
      </p:pic>
    </p:spTree>
    <p:extLst>
      <p:ext uri="{BB962C8B-B14F-4D97-AF65-F5344CB8AC3E}">
        <p14:creationId xmlns:p14="http://schemas.microsoft.com/office/powerpoint/2010/main" val="14642500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DB6A56-FD66-1AAC-FCDC-C9248B2453DB}"/>
              </a:ext>
            </a:extLst>
          </p:cNvPr>
          <p:cNvSpPr>
            <a:spLocks noGrp="1"/>
          </p:cNvSpPr>
          <p:nvPr>
            <p:ph type="dt" sz="half" idx="10"/>
          </p:nvPr>
        </p:nvSpPr>
        <p:spPr/>
        <p:txBody>
          <a:bodyPr/>
          <a:lstStyle/>
          <a:p>
            <a:r>
              <a:rPr lang="en-US"/>
              <a:t>9/11/2023</a:t>
            </a:r>
          </a:p>
        </p:txBody>
      </p:sp>
      <p:sp>
        <p:nvSpPr>
          <p:cNvPr id="5" name="Footer Placeholder 4">
            <a:extLst>
              <a:ext uri="{FF2B5EF4-FFF2-40B4-BE49-F238E27FC236}">
                <a16:creationId xmlns:a16="http://schemas.microsoft.com/office/drawing/2014/main" id="{FBF70B29-D1FB-4899-6D37-B5896B7B7921}"/>
              </a:ext>
            </a:extLst>
          </p:cNvPr>
          <p:cNvSpPr>
            <a:spLocks noGrp="1"/>
          </p:cNvSpPr>
          <p:nvPr>
            <p:ph type="ftr" sz="quarter" idx="11"/>
          </p:nvPr>
        </p:nvSpPr>
        <p:spPr/>
        <p:txBody>
          <a:bodyPr/>
          <a:lstStyle/>
          <a:p>
            <a:r>
              <a:rPr lang="en-US"/>
              <a:t>CS6120</a:t>
            </a:r>
          </a:p>
        </p:txBody>
      </p:sp>
      <p:sp>
        <p:nvSpPr>
          <p:cNvPr id="6" name="Slide Number Placeholder 5">
            <a:extLst>
              <a:ext uri="{FF2B5EF4-FFF2-40B4-BE49-F238E27FC236}">
                <a16:creationId xmlns:a16="http://schemas.microsoft.com/office/drawing/2014/main" id="{51FFF1EF-C4CF-6CBF-96F1-1E2BE169C8A0}"/>
              </a:ext>
            </a:extLst>
          </p:cNvPr>
          <p:cNvSpPr>
            <a:spLocks noGrp="1"/>
          </p:cNvSpPr>
          <p:nvPr>
            <p:ph type="sldNum" sz="quarter" idx="12"/>
          </p:nvPr>
        </p:nvSpPr>
        <p:spPr/>
        <p:txBody>
          <a:bodyPr/>
          <a:lstStyle/>
          <a:p>
            <a:fld id="{968D9EE9-F5CC-E840-B721-2FE4EA623452}" type="slidenum">
              <a:rPr lang="en-US" smtClean="0"/>
              <a:t>84</a:t>
            </a:fld>
            <a:endParaRPr lang="en-US"/>
          </a:p>
        </p:txBody>
      </p:sp>
      <p:pic>
        <p:nvPicPr>
          <p:cNvPr id="8" name="Content Placeholder 7" descr="A table of text with numbers&#10;&#10;Description automatically generated">
            <a:extLst>
              <a:ext uri="{FF2B5EF4-FFF2-40B4-BE49-F238E27FC236}">
                <a16:creationId xmlns:a16="http://schemas.microsoft.com/office/drawing/2014/main" id="{45F85995-CA20-7252-9C4E-C64B112FC9FB}"/>
              </a:ext>
            </a:extLst>
          </p:cNvPr>
          <p:cNvPicPr>
            <a:picLocks noGrp="1" noChangeAspect="1"/>
          </p:cNvPicPr>
          <p:nvPr>
            <p:ph idx="4294967295"/>
          </p:nvPr>
        </p:nvPicPr>
        <p:blipFill>
          <a:blip r:embed="rId2"/>
          <a:stretch>
            <a:fillRect/>
          </a:stretch>
        </p:blipFill>
        <p:spPr>
          <a:xfrm>
            <a:off x="2679989" y="147274"/>
            <a:ext cx="6832022" cy="6209076"/>
          </a:xfrm>
        </p:spPr>
      </p:pic>
    </p:spTree>
    <p:extLst>
      <p:ext uri="{BB962C8B-B14F-4D97-AF65-F5344CB8AC3E}">
        <p14:creationId xmlns:p14="http://schemas.microsoft.com/office/powerpoint/2010/main" val="39638350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42" name="Rectangle 2"/>
          <p:cNvSpPr>
            <a:spLocks noGrp="1" noChangeArrowheads="1"/>
          </p:cNvSpPr>
          <p:nvPr>
            <p:ph type="body" sz="half" idx="1"/>
          </p:nvPr>
        </p:nvSpPr>
        <p:spPr>
          <a:xfrm>
            <a:off x="395308" y="1600201"/>
            <a:ext cx="5802292" cy="4525963"/>
          </a:xfrm>
        </p:spPr>
        <p:txBody>
          <a:bodyPr/>
          <a:lstStyle/>
          <a:p>
            <a:pPr marL="457200" indent="-457200">
              <a:buFontTx/>
              <a:buAutoNum type="arabicPeriod"/>
            </a:pPr>
            <a:r>
              <a:rPr lang="en-US" altLang="x-none" sz="2400" dirty="0">
                <a:ea typeface="ＭＳ Ｐゴシック" charset="-128"/>
              </a:rPr>
              <a:t>Cache-based adaptation</a:t>
            </a:r>
          </a:p>
          <a:p>
            <a:pPr marL="457200" indent="-457200">
              <a:buFontTx/>
              <a:buAutoNum type="arabicPeriod"/>
            </a:pPr>
            <a:endParaRPr lang="en-US" altLang="x-none" sz="2400" dirty="0">
              <a:ea typeface="ＭＳ Ｐゴシック" charset="-128"/>
            </a:endParaRPr>
          </a:p>
          <a:p>
            <a:pPr marL="457200" indent="-457200">
              <a:buFontTx/>
              <a:buAutoNum type="arabicPeriod"/>
            </a:pPr>
            <a:r>
              <a:rPr lang="en-US" altLang="x-none" sz="2400" dirty="0">
                <a:ea typeface="ＭＳ Ｐゴシック" charset="-128"/>
              </a:rPr>
              <a:t>Parametric Models</a:t>
            </a:r>
          </a:p>
          <a:p>
            <a:pPr marL="838200" lvl="1" indent="-381000"/>
            <a:r>
              <a:rPr lang="en-US" altLang="x-none" sz="2000" dirty="0">
                <a:ea typeface="ＭＳ Ｐゴシック" charset="-128"/>
              </a:rPr>
              <a:t>Poisson, Two Poisson, Mixtures (</a:t>
            </a:r>
            <a:r>
              <a:rPr lang="en-US" altLang="x-none" sz="2000" dirty="0" err="1">
                <a:ea typeface="ＭＳ Ｐゴシック" charset="-128"/>
              </a:rPr>
              <a:t>neg</a:t>
            </a:r>
            <a:r>
              <a:rPr lang="en-US" altLang="x-none" sz="2000" dirty="0">
                <a:ea typeface="ＭＳ Ｐゴシック" charset="-128"/>
              </a:rPr>
              <a:t> binomial)</a:t>
            </a:r>
          </a:p>
          <a:p>
            <a:pPr marL="457200" indent="-457200">
              <a:buFontTx/>
              <a:buAutoNum type="arabicPeriod"/>
            </a:pPr>
            <a:endParaRPr lang="en-US" altLang="x-none" sz="2400" dirty="0">
              <a:ea typeface="ＭＳ Ｐゴシック" charset="-128"/>
            </a:endParaRPr>
          </a:p>
          <a:p>
            <a:pPr marL="457200" indent="-457200">
              <a:buFontTx/>
              <a:buAutoNum type="arabicPeriod"/>
            </a:pPr>
            <a:endParaRPr lang="en-US" altLang="x-none" sz="2400" dirty="0">
              <a:ea typeface="ＭＳ Ｐゴシック" charset="-128"/>
            </a:endParaRPr>
          </a:p>
          <a:p>
            <a:pPr marL="457200" indent="-457200">
              <a:buFontTx/>
              <a:buAutoNum type="arabicPeriod"/>
            </a:pPr>
            <a:r>
              <a:rPr lang="en-US" altLang="x-none" sz="2400" dirty="0">
                <a:ea typeface="ＭＳ Ｐゴシック" charset="-128"/>
              </a:rPr>
              <a:t>Non-parametric</a:t>
            </a:r>
          </a:p>
          <a:p>
            <a:pPr marL="838200" lvl="1" indent="-381000"/>
            <a:r>
              <a:rPr lang="en-US" altLang="x-none" sz="2000" dirty="0" err="1">
                <a:ea typeface="ＭＳ Ｐゴシック" charset="-128"/>
              </a:rPr>
              <a:t>Pr</a:t>
            </a:r>
            <a:r>
              <a:rPr lang="en-US" altLang="x-none" sz="2000" dirty="0">
                <a:ea typeface="ＭＳ Ｐゴシック" charset="-128"/>
              </a:rPr>
              <a:t>(+adapt</a:t>
            </a:r>
            <a:r>
              <a:rPr lang="en-US" altLang="x-none" sz="2000" baseline="-25000" dirty="0">
                <a:ea typeface="ＭＳ Ｐゴシック" charset="-128"/>
              </a:rPr>
              <a:t>1</a:t>
            </a:r>
            <a:r>
              <a:rPr lang="en-US" altLang="x-none" sz="2000" dirty="0">
                <a:ea typeface="ＭＳ Ｐゴシック" charset="-128"/>
              </a:rPr>
              <a:t>) ≡ </a:t>
            </a:r>
            <a:r>
              <a:rPr lang="en-US" altLang="x-none" sz="2000" dirty="0" err="1">
                <a:ea typeface="ＭＳ Ｐゴシック" charset="-128"/>
              </a:rPr>
              <a:t>Pr</a:t>
            </a:r>
            <a:r>
              <a:rPr lang="en-US" altLang="x-none" sz="2000" dirty="0">
                <a:ea typeface="ＭＳ Ｐゴシック" charset="-128"/>
              </a:rPr>
              <a:t>(</a:t>
            </a:r>
            <a:r>
              <a:rPr lang="en-US" altLang="x-none" sz="2000" dirty="0" err="1">
                <a:ea typeface="ＭＳ Ｐゴシック" charset="-128"/>
              </a:rPr>
              <a:t>test|hist</a:t>
            </a:r>
            <a:r>
              <a:rPr lang="en-US" altLang="x-none" sz="2000" dirty="0">
                <a:ea typeface="ＭＳ Ｐゴシック" charset="-128"/>
              </a:rPr>
              <a:t>)</a:t>
            </a:r>
          </a:p>
          <a:p>
            <a:pPr marL="838200" lvl="1" indent="-381000"/>
            <a:r>
              <a:rPr lang="en-US" altLang="x-none" sz="2000" dirty="0" err="1">
                <a:ea typeface="ＭＳ Ｐゴシック" charset="-128"/>
              </a:rPr>
              <a:t>Pr</a:t>
            </a:r>
            <a:r>
              <a:rPr lang="en-US" altLang="x-none" sz="2000" dirty="0">
                <a:ea typeface="ＭＳ Ｐゴシック" charset="-128"/>
              </a:rPr>
              <a:t>(+adapt</a:t>
            </a:r>
            <a:r>
              <a:rPr lang="en-US" altLang="x-none" sz="2000" baseline="-25000" dirty="0">
                <a:ea typeface="ＭＳ Ｐゴシック" charset="-128"/>
              </a:rPr>
              <a:t>2</a:t>
            </a:r>
            <a:r>
              <a:rPr lang="en-US" altLang="x-none" sz="2000" dirty="0">
                <a:ea typeface="ＭＳ Ｐゴシック" charset="-128"/>
              </a:rPr>
              <a:t>) ≡ </a:t>
            </a:r>
            <a:r>
              <a:rPr lang="en-US" altLang="x-none" sz="2000" dirty="0" err="1">
                <a:ea typeface="ＭＳ Ｐゴシック" charset="-128"/>
              </a:rPr>
              <a:t>Pr</a:t>
            </a:r>
            <a:r>
              <a:rPr lang="en-US" altLang="x-none" sz="2000" dirty="0">
                <a:ea typeface="ＭＳ Ｐゴシック" charset="-128"/>
              </a:rPr>
              <a:t>(k≥2|k ≥1)</a:t>
            </a:r>
          </a:p>
        </p:txBody>
      </p:sp>
      <p:sp>
        <p:nvSpPr>
          <p:cNvPr id="52229" name="Rectangle 3"/>
          <p:cNvSpPr>
            <a:spLocks noGrp="1" noChangeArrowheads="1"/>
          </p:cNvSpPr>
          <p:nvPr>
            <p:ph type="title"/>
          </p:nvPr>
        </p:nvSpPr>
        <p:spPr>
          <a:xfrm>
            <a:off x="2057400" y="152400"/>
            <a:ext cx="8229600" cy="1143000"/>
          </a:xfrm>
        </p:spPr>
        <p:txBody>
          <a:bodyPr/>
          <a:lstStyle/>
          <a:p>
            <a:pPr eaLnBrk="1" hangingPunct="1"/>
            <a:r>
              <a:rPr lang="en-US" altLang="x-none" sz="4000">
                <a:ea typeface="ＭＳ Ｐゴシック" charset="-128"/>
              </a:rPr>
              <a:t>Adaptation: Three Approaches</a:t>
            </a:r>
            <a:endParaRPr lang="en-US" altLang="x-none" sz="3200">
              <a:ea typeface="ＭＳ Ｐゴシック" charset="-128"/>
            </a:endParaRPr>
          </a:p>
        </p:txBody>
      </p:sp>
      <p:pic>
        <p:nvPicPr>
          <p:cNvPr id="215044"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4286" t="9619" r="17429" b="11143"/>
          <a:stretch>
            <a:fillRect/>
          </a:stretch>
        </p:blipFill>
        <p:spPr>
          <a:xfrm>
            <a:off x="6400801" y="1236664"/>
            <a:ext cx="3400425" cy="2549525"/>
          </a:xfrm>
          <a:noFill/>
        </p:spPr>
      </p:pic>
      <p:pic>
        <p:nvPicPr>
          <p:cNvPr id="215045"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l="1143" t="6857" r="10857" b="9334"/>
          <a:stretch>
            <a:fillRect/>
          </a:stretch>
        </p:blipFill>
        <p:spPr>
          <a:xfrm>
            <a:off x="6324601" y="3632201"/>
            <a:ext cx="3325813" cy="2493963"/>
          </a:xfrm>
          <a:noFill/>
        </p:spPr>
      </p:pic>
      <p:sp>
        <p:nvSpPr>
          <p:cNvPr id="215046" name="Line 6"/>
          <p:cNvSpPr>
            <a:spLocks noChangeShapeType="1"/>
          </p:cNvSpPr>
          <p:nvPr/>
        </p:nvSpPr>
        <p:spPr bwMode="auto">
          <a:xfrm flipV="1">
            <a:off x="6125281" y="3042675"/>
            <a:ext cx="275519" cy="279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15047" name="Line 7"/>
          <p:cNvSpPr>
            <a:spLocks noChangeShapeType="1"/>
          </p:cNvSpPr>
          <p:nvPr/>
        </p:nvSpPr>
        <p:spPr bwMode="auto">
          <a:xfrm flipV="1">
            <a:off x="4150072" y="5079113"/>
            <a:ext cx="2087014" cy="5257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graphicFrame>
        <p:nvGraphicFramePr>
          <p:cNvPr id="215048" name="Object 2"/>
          <p:cNvGraphicFramePr>
            <a:graphicFrameLocks noChangeAspect="1"/>
          </p:cNvGraphicFramePr>
          <p:nvPr/>
        </p:nvGraphicFramePr>
        <p:xfrm>
          <a:off x="1333501" y="3345158"/>
          <a:ext cx="3352800" cy="682625"/>
        </p:xfrm>
        <a:graphic>
          <a:graphicData uri="http://schemas.openxmlformats.org/presentationml/2006/ole">
            <mc:AlternateContent xmlns:mc="http://schemas.openxmlformats.org/markup-compatibility/2006">
              <mc:Choice xmlns:v="urn:schemas-microsoft-com:vml" Requires="v">
                <p:oleObj name="Equation" r:id="rId5" imgW="2057400" imgH="419040" progId="Equation.3">
                  <p:embed/>
                </p:oleObj>
              </mc:Choice>
              <mc:Fallback>
                <p:oleObj name="Equation" r:id="rId5" imgW="2057400" imgH="419040" progId="Equation.3">
                  <p:embed/>
                  <p:pic>
                    <p:nvPicPr>
                      <p:cNvPr id="21504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1" y="3345158"/>
                        <a:ext cx="3352800"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15049" name="Object 3"/>
          <p:cNvGraphicFramePr>
            <a:graphicFrameLocks noChangeAspect="1"/>
          </p:cNvGraphicFramePr>
          <p:nvPr/>
        </p:nvGraphicFramePr>
        <p:xfrm>
          <a:off x="895350" y="2062163"/>
          <a:ext cx="4438650" cy="371475"/>
        </p:xfrm>
        <a:graphic>
          <a:graphicData uri="http://schemas.openxmlformats.org/presentationml/2006/ole">
            <mc:AlternateContent xmlns:mc="http://schemas.openxmlformats.org/markup-compatibility/2006">
              <mc:Choice xmlns:v="urn:schemas-microsoft-com:vml" Requires="v">
                <p:oleObj name="Equation" r:id="rId7" imgW="2882880" imgH="241200" progId="Equation.3">
                  <p:embed/>
                </p:oleObj>
              </mc:Choice>
              <mc:Fallback>
                <p:oleObj name="Equation" r:id="rId7" imgW="2882880" imgH="241200" progId="Equation.3">
                  <p:embed/>
                  <p:pic>
                    <p:nvPicPr>
                      <p:cNvPr id="21504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 y="2062163"/>
                        <a:ext cx="4438650" cy="371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52234" name="Rectangle 10"/>
          <p:cNvSpPr>
            <a:spLocks noChangeArrowheads="1"/>
          </p:cNvSpPr>
          <p:nvPr/>
        </p:nvSpPr>
        <p:spPr bwMode="auto">
          <a:xfrm>
            <a:off x="7010401" y="1263134"/>
            <a:ext cx="184731" cy="369332"/>
          </a:xfrm>
          <a:prstGeom prst="rect">
            <a:avLst/>
          </a:prstGeom>
          <a:solidFill>
            <a:schemeClr val="bg1"/>
          </a:solidFill>
          <a:ln w="9525">
            <a:solidFill>
              <a:schemeClr val="bg1"/>
            </a:solidFill>
            <a:miter lim="800000"/>
            <a:headEnd/>
            <a:tailEnd/>
          </a:ln>
        </p:spPr>
        <p:txBody>
          <a:bodyPr wrap="non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52235" name="Rectangle 11"/>
          <p:cNvSpPr>
            <a:spLocks noChangeArrowheads="1"/>
          </p:cNvSpPr>
          <p:nvPr/>
        </p:nvSpPr>
        <p:spPr bwMode="auto">
          <a:xfrm>
            <a:off x="6934201" y="3472934"/>
            <a:ext cx="184731" cy="369332"/>
          </a:xfrm>
          <a:prstGeom prst="rect">
            <a:avLst/>
          </a:prstGeom>
          <a:solidFill>
            <a:schemeClr val="bg1"/>
          </a:solidFill>
          <a:ln w="9525">
            <a:solidFill>
              <a:schemeClr val="bg1"/>
            </a:solidFill>
            <a:miter lim="800000"/>
            <a:headEnd/>
            <a:tailEnd/>
          </a:ln>
        </p:spPr>
        <p:txBody>
          <a:bodyPr wrap="none"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067923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50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4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504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4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5044"/>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215046"/>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1504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215042">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5042">
                                            <p:txEl>
                                              <p:pRg st="7" end="7"/>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5042">
                                            <p:txEl>
                                              <p:pRg st="8" end="8"/>
                                            </p:txEl>
                                          </p:spTgt>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150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5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x-none">
                <a:ea typeface="ＭＳ Ｐゴシック" charset="-128"/>
              </a:rPr>
              <a:t>Positive &amp; Negative Adaptation</a:t>
            </a:r>
          </a:p>
        </p:txBody>
      </p:sp>
      <p:sp>
        <p:nvSpPr>
          <p:cNvPr id="217091" name="Rectangle 3"/>
          <p:cNvSpPr>
            <a:spLocks noGrp="1" noChangeArrowheads="1"/>
          </p:cNvSpPr>
          <p:nvPr>
            <p:ph type="body" idx="1"/>
          </p:nvPr>
        </p:nvSpPr>
        <p:spPr/>
        <p:txBody>
          <a:bodyPr/>
          <a:lstStyle/>
          <a:p>
            <a:pPr marL="457200" indent="-457200"/>
            <a:r>
              <a:rPr lang="en-US" altLang="x-none">
                <a:ea typeface="ＭＳ Ｐゴシック" charset="-128"/>
              </a:rPr>
              <a:t>Adaptation:</a:t>
            </a:r>
          </a:p>
          <a:p>
            <a:pPr marL="838200" lvl="1" indent="-381000"/>
            <a:r>
              <a:rPr lang="en-US" altLang="x-none">
                <a:ea typeface="ＭＳ Ｐゴシック" charset="-128"/>
              </a:rPr>
              <a:t>How do probabilities change as we read a doc?</a:t>
            </a:r>
          </a:p>
          <a:p>
            <a:pPr marL="457200" indent="-457200"/>
            <a:r>
              <a:rPr lang="en-US" altLang="x-none">
                <a:ea typeface="ＭＳ Ｐゴシック" charset="-128"/>
              </a:rPr>
              <a:t>Intuition: If a word </a:t>
            </a:r>
            <a:r>
              <a:rPr lang="en-US" altLang="x-none" i="1">
                <a:ea typeface="ＭＳ Ｐゴシック" charset="-128"/>
              </a:rPr>
              <a:t>w</a:t>
            </a:r>
            <a:r>
              <a:rPr lang="en-US" altLang="x-none">
                <a:ea typeface="ＭＳ Ｐゴシック" charset="-128"/>
              </a:rPr>
              <a:t> has been seen recently</a:t>
            </a:r>
          </a:p>
          <a:p>
            <a:pPr marL="838200" lvl="1" indent="-381000">
              <a:buFontTx/>
              <a:buAutoNum type="arabicPeriod"/>
            </a:pPr>
            <a:r>
              <a:rPr lang="en-US" altLang="x-none">
                <a:ea typeface="ＭＳ Ｐゴシック" charset="-128"/>
              </a:rPr>
              <a:t>+adapt: prob of </a:t>
            </a:r>
            <a:r>
              <a:rPr lang="en-US" altLang="x-none" i="1">
                <a:ea typeface="ＭＳ Ｐゴシック" charset="-128"/>
              </a:rPr>
              <a:t>w</a:t>
            </a:r>
            <a:r>
              <a:rPr lang="en-US" altLang="x-none">
                <a:ea typeface="ＭＳ Ｐゴシック" charset="-128"/>
              </a:rPr>
              <a:t> (and its friends) goes way up</a:t>
            </a:r>
          </a:p>
          <a:p>
            <a:pPr marL="838200" lvl="1" indent="-381000">
              <a:buFontTx/>
              <a:buAutoNum type="arabicPeriod"/>
            </a:pPr>
            <a:r>
              <a:rPr lang="en-US" altLang="x-none">
                <a:ea typeface="ＭＳ Ｐゴシック" charset="-128"/>
              </a:rPr>
              <a:t>−adapt: prob of many other words goes down a little</a:t>
            </a:r>
          </a:p>
          <a:p>
            <a:pPr marL="457200" indent="-457200"/>
            <a:r>
              <a:rPr lang="en-US" altLang="x-none">
                <a:ea typeface="ＭＳ Ｐゴシック" charset="-128"/>
              </a:rPr>
              <a:t>Pr(+adapt) &gt;&gt; Pr(prior) &gt; Pr(−adapt)</a:t>
            </a:r>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065815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709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7091">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7091">
                                            <p:txEl>
                                              <p:pRg st="4" end="4"/>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170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x-none">
                <a:ea typeface="ＭＳ Ｐゴシック" charset="-128"/>
              </a:rPr>
              <a:t>Adaptation: Method 1</a:t>
            </a:r>
          </a:p>
        </p:txBody>
      </p:sp>
      <p:sp>
        <p:nvSpPr>
          <p:cNvPr id="219139" name="Rectangle 3"/>
          <p:cNvSpPr>
            <a:spLocks noGrp="1" noChangeArrowheads="1"/>
          </p:cNvSpPr>
          <p:nvPr>
            <p:ph type="body" sz="half" idx="1"/>
          </p:nvPr>
        </p:nvSpPr>
        <p:spPr/>
        <p:txBody>
          <a:bodyPr/>
          <a:lstStyle/>
          <a:p>
            <a:pPr eaLnBrk="1" hangingPunct="1">
              <a:lnSpc>
                <a:spcPct val="90000"/>
              </a:lnSpc>
            </a:pPr>
            <a:r>
              <a:rPr lang="en-US" altLang="x-none">
                <a:ea typeface="ＭＳ Ｐゴシック" charset="-128"/>
              </a:rPr>
              <a:t>Split each document into two equal pieces:</a:t>
            </a:r>
          </a:p>
          <a:p>
            <a:pPr lvl="1" eaLnBrk="1" hangingPunct="1">
              <a:lnSpc>
                <a:spcPct val="90000"/>
              </a:lnSpc>
            </a:pPr>
            <a:r>
              <a:rPr lang="en-US" altLang="x-none">
                <a:ea typeface="ＭＳ Ｐゴシック" charset="-128"/>
              </a:rPr>
              <a:t>Hist: 1</a:t>
            </a:r>
            <a:r>
              <a:rPr lang="en-US" altLang="x-none" baseline="30000">
                <a:ea typeface="ＭＳ Ｐゴシック" charset="-128"/>
              </a:rPr>
              <a:t>st</a:t>
            </a:r>
            <a:r>
              <a:rPr lang="en-US" altLang="x-none">
                <a:ea typeface="ＭＳ Ｐゴシック" charset="-128"/>
              </a:rPr>
              <a:t> half of doc</a:t>
            </a:r>
          </a:p>
          <a:p>
            <a:pPr lvl="1" eaLnBrk="1" hangingPunct="1">
              <a:lnSpc>
                <a:spcPct val="90000"/>
              </a:lnSpc>
            </a:pPr>
            <a:r>
              <a:rPr lang="en-US" altLang="x-none">
                <a:ea typeface="ＭＳ Ｐゴシック" charset="-128"/>
              </a:rPr>
              <a:t>Test: 2</a:t>
            </a:r>
            <a:r>
              <a:rPr lang="en-US" altLang="x-none" baseline="30000">
                <a:ea typeface="ＭＳ Ｐゴシック" charset="-128"/>
              </a:rPr>
              <a:t>nd</a:t>
            </a:r>
            <a:r>
              <a:rPr lang="en-US" altLang="x-none">
                <a:ea typeface="ＭＳ Ｐゴシック" charset="-128"/>
              </a:rPr>
              <a:t> half of doc</a:t>
            </a:r>
          </a:p>
          <a:p>
            <a:pPr eaLnBrk="1" hangingPunct="1">
              <a:lnSpc>
                <a:spcPct val="90000"/>
              </a:lnSpc>
            </a:pPr>
            <a:r>
              <a:rPr lang="en-US" altLang="x-none">
                <a:ea typeface="ＭＳ Ｐゴシック" charset="-128"/>
              </a:rPr>
              <a:t>Task: </a:t>
            </a:r>
          </a:p>
          <a:p>
            <a:pPr lvl="1" eaLnBrk="1" hangingPunct="1">
              <a:lnSpc>
                <a:spcPct val="90000"/>
              </a:lnSpc>
            </a:pPr>
            <a:r>
              <a:rPr lang="en-US" altLang="x-none">
                <a:ea typeface="ＭＳ Ｐゴシック" charset="-128"/>
              </a:rPr>
              <a:t>Given hist</a:t>
            </a:r>
          </a:p>
          <a:p>
            <a:pPr lvl="1" eaLnBrk="1" hangingPunct="1">
              <a:lnSpc>
                <a:spcPct val="90000"/>
              </a:lnSpc>
            </a:pPr>
            <a:r>
              <a:rPr lang="en-US" altLang="x-none">
                <a:ea typeface="ＭＳ Ｐゴシック" charset="-128"/>
              </a:rPr>
              <a:t>Predict test</a:t>
            </a:r>
          </a:p>
          <a:p>
            <a:pPr eaLnBrk="1" hangingPunct="1">
              <a:lnSpc>
                <a:spcPct val="90000"/>
              </a:lnSpc>
            </a:pPr>
            <a:r>
              <a:rPr lang="en-US" altLang="x-none">
                <a:ea typeface="ＭＳ Ｐゴシック" charset="-128"/>
              </a:rPr>
              <a:t>Compute contingency table for each word</a:t>
            </a:r>
          </a:p>
        </p:txBody>
      </p:sp>
      <p:graphicFrame>
        <p:nvGraphicFramePr>
          <p:cNvPr id="219140" name="Group 4"/>
          <p:cNvGraphicFramePr>
            <a:graphicFrameLocks noGrp="1"/>
          </p:cNvGraphicFramePr>
          <p:nvPr>
            <p:ph sz="half" idx="2"/>
          </p:nvPr>
        </p:nvGraphicFramePr>
        <p:xfrm>
          <a:off x="6324600" y="1600200"/>
          <a:ext cx="4038600" cy="5012056"/>
        </p:xfrm>
        <a:graphic>
          <a:graphicData uri="http://schemas.openxmlformats.org/drawingml/2006/table">
            <a:tbl>
              <a:tblPr/>
              <a:tblGrid>
                <a:gridCol w="1144588">
                  <a:extLst>
                    <a:ext uri="{9D8B030D-6E8A-4147-A177-3AD203B41FA5}">
                      <a16:colId xmlns:a16="http://schemas.microsoft.com/office/drawing/2014/main" val="20000"/>
                    </a:ext>
                  </a:extLst>
                </a:gridCol>
                <a:gridCol w="1184275">
                  <a:extLst>
                    <a:ext uri="{9D8B030D-6E8A-4147-A177-3AD203B41FA5}">
                      <a16:colId xmlns:a16="http://schemas.microsoft.com/office/drawing/2014/main" val="20001"/>
                    </a:ext>
                  </a:extLst>
                </a:gridCol>
                <a:gridCol w="1709737">
                  <a:extLst>
                    <a:ext uri="{9D8B030D-6E8A-4147-A177-3AD203B41FA5}">
                      <a16:colId xmlns:a16="http://schemas.microsoft.com/office/drawing/2014/main" val="20002"/>
                    </a:ext>
                  </a:extLst>
                </a:gridCol>
              </a:tblGrid>
              <a:tr h="1068388">
                <a:tc gridSpan="3">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Documents containing </a:t>
                      </a:r>
                      <a:r>
                        <a:rPr kumimoji="0" lang="en-US" altLang="x-none" sz="3200" b="0" i="1" u="none" strike="noStrike" cap="none" normalizeH="0" baseline="0">
                          <a:ln>
                            <a:noFill/>
                          </a:ln>
                          <a:solidFill>
                            <a:schemeClr val="tx1"/>
                          </a:solidFill>
                          <a:effectLst/>
                          <a:latin typeface="Arial" charset="0"/>
                          <a:ea typeface="ＭＳ Ｐゴシック" charset="-128"/>
                        </a:rPr>
                        <a:t>hostages</a:t>
                      </a:r>
                      <a:r>
                        <a:rPr kumimoji="0" lang="en-US" altLang="x-none" sz="3200" b="0" i="0" u="none" strike="noStrike" cap="none" normalizeH="0" baseline="0">
                          <a:ln>
                            <a:noFill/>
                          </a:ln>
                          <a:solidFill>
                            <a:schemeClr val="tx1"/>
                          </a:solidFill>
                          <a:effectLst/>
                          <a:latin typeface="Arial" charset="0"/>
                          <a:ea typeface="ＭＳ Ｐゴシック" charset="-128"/>
                        </a:rPr>
                        <a:t> in 1990 AP News</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985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6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test</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6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040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hist</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638</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505</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extLst>
                  <a:ext uri="{0D108BD9-81ED-4DB2-BD59-A6C34878D82A}">
                    <a16:rowId xmlns:a16="http://schemas.microsoft.com/office/drawing/2014/main" val="10002"/>
                  </a:ext>
                </a:extLst>
              </a:tr>
              <a:tr h="1398588">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6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557</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3200" b="0" i="0" u="none" strike="noStrike" cap="none" normalizeH="0" baseline="0">
                          <a:ln>
                            <a:noFill/>
                          </a:ln>
                          <a:solidFill>
                            <a:schemeClr val="tx1"/>
                          </a:solidFill>
                          <a:effectLst/>
                          <a:latin typeface="Arial" charset="0"/>
                          <a:ea typeface="ＭＳ Ｐゴシック" charset="-128"/>
                        </a:rPr>
                        <a:t>76,787</a:t>
                      </a:r>
                      <a:endParaRPr kumimoji="0" lang="en-US" altLang="x-none" sz="48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bl>
          </a:graphicData>
        </a:graphic>
      </p:graphicFrame>
      <p:sp>
        <p:nvSpPr>
          <p:cNvPr id="219159" name="Oval 23"/>
          <p:cNvSpPr>
            <a:spLocks noChangeArrowheads="1"/>
          </p:cNvSpPr>
          <p:nvPr/>
        </p:nvSpPr>
        <p:spPr bwMode="auto">
          <a:xfrm>
            <a:off x="7543800" y="4693325"/>
            <a:ext cx="12192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9160" name="Oval 24"/>
          <p:cNvSpPr>
            <a:spLocks noChangeArrowheads="1"/>
          </p:cNvSpPr>
          <p:nvPr/>
        </p:nvSpPr>
        <p:spPr bwMode="auto">
          <a:xfrm>
            <a:off x="9220200" y="4693325"/>
            <a:ext cx="12192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9161" name="Oval 25"/>
          <p:cNvSpPr>
            <a:spLocks noChangeArrowheads="1"/>
          </p:cNvSpPr>
          <p:nvPr/>
        </p:nvSpPr>
        <p:spPr bwMode="auto">
          <a:xfrm>
            <a:off x="7543800" y="5988725"/>
            <a:ext cx="12192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19162" name="Oval 26"/>
          <p:cNvSpPr>
            <a:spLocks noChangeArrowheads="1"/>
          </p:cNvSpPr>
          <p:nvPr/>
        </p:nvSpPr>
        <p:spPr bwMode="auto">
          <a:xfrm>
            <a:off x="8839200" y="5988725"/>
            <a:ext cx="1524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 name="Date Placeholder 1"/>
          <p:cNvSpPr>
            <a:spLocks noGrp="1"/>
          </p:cNvSpPr>
          <p:nvPr>
            <p:ph type="dt" sz="half" idx="10"/>
          </p:nvPr>
        </p:nvSpPr>
        <p:spPr/>
        <p:txBody>
          <a:bodyPr/>
          <a:lstStyle/>
          <a:p>
            <a:r>
              <a:rPr lang="en-US" altLang="x-none"/>
              <a:t>9/15/17</a:t>
            </a:r>
            <a:endParaRPr lang="x-none" altLang="x-none"/>
          </a:p>
        </p:txBody>
      </p:sp>
    </p:spTree>
    <p:extLst>
      <p:ext uri="{BB962C8B-B14F-4D97-AF65-F5344CB8AC3E}">
        <p14:creationId xmlns:p14="http://schemas.microsoft.com/office/powerpoint/2010/main" val="3066951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913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913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9139">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9139">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914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8" fill="hold" grpId="0" nodeType="clickEffect">
                                  <p:stCondLst>
                                    <p:cond delay="0"/>
                                  </p:stCondLst>
                                  <p:childTnLst>
                                    <p:set>
                                      <p:cBhvr>
                                        <p:cTn id="22" dur="1" fill="hold">
                                          <p:stCondLst>
                                            <p:cond delay="0"/>
                                          </p:stCondLst>
                                        </p:cTn>
                                        <p:tgtEl>
                                          <p:spTgt spid="219159"/>
                                        </p:tgtEl>
                                        <p:attrNameLst>
                                          <p:attrName>style.visibility</p:attrName>
                                        </p:attrNameLst>
                                      </p:cBhvr>
                                      <p:to>
                                        <p:strVal val="visible"/>
                                      </p:to>
                                    </p:set>
                                    <p:animEffect transition="in" filter="slide(fromLeft)">
                                      <p:cBhvr>
                                        <p:cTn id="23" dur="500"/>
                                        <p:tgtEl>
                                          <p:spTgt spid="21915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219159"/>
                                        </p:tgtEl>
                                        <p:attrNameLst>
                                          <p:attrName>style.visibility</p:attrName>
                                        </p:attrNameLst>
                                      </p:cBhvr>
                                      <p:to>
                                        <p:strVal val="hidden"/>
                                      </p:to>
                                    </p:set>
                                  </p:childTnLst>
                                </p:cTn>
                              </p:par>
                              <p:par>
                                <p:cTn id="28" presetID="12" presetClass="entr" presetSubtype="2" fill="hold" grpId="0" nodeType="withEffect">
                                  <p:stCondLst>
                                    <p:cond delay="0"/>
                                  </p:stCondLst>
                                  <p:childTnLst>
                                    <p:set>
                                      <p:cBhvr>
                                        <p:cTn id="29" dur="1" fill="hold">
                                          <p:stCondLst>
                                            <p:cond delay="0"/>
                                          </p:stCondLst>
                                        </p:cTn>
                                        <p:tgtEl>
                                          <p:spTgt spid="219160"/>
                                        </p:tgtEl>
                                        <p:attrNameLst>
                                          <p:attrName>style.visibility</p:attrName>
                                        </p:attrNameLst>
                                      </p:cBhvr>
                                      <p:to>
                                        <p:strVal val="visible"/>
                                      </p:to>
                                    </p:set>
                                    <p:animEffect transition="in" filter="slide(fromRight)">
                                      <p:cBhvr>
                                        <p:cTn id="30" dur="500"/>
                                        <p:tgtEl>
                                          <p:spTgt spid="21916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9160"/>
                                        </p:tgtEl>
                                        <p:attrNameLst>
                                          <p:attrName>style.visibility</p:attrName>
                                        </p:attrNameLst>
                                      </p:cBhvr>
                                      <p:to>
                                        <p:strVal val="hidden"/>
                                      </p:to>
                                    </p:set>
                                  </p:childTnLst>
                                </p:cTn>
                              </p:par>
                              <p:par>
                                <p:cTn id="35" presetID="12" presetClass="entr" presetSubtype="8" fill="hold" grpId="0" nodeType="withEffect">
                                  <p:stCondLst>
                                    <p:cond delay="0"/>
                                  </p:stCondLst>
                                  <p:childTnLst>
                                    <p:set>
                                      <p:cBhvr>
                                        <p:cTn id="36" dur="1" fill="hold">
                                          <p:stCondLst>
                                            <p:cond delay="0"/>
                                          </p:stCondLst>
                                        </p:cTn>
                                        <p:tgtEl>
                                          <p:spTgt spid="219161"/>
                                        </p:tgtEl>
                                        <p:attrNameLst>
                                          <p:attrName>style.visibility</p:attrName>
                                        </p:attrNameLst>
                                      </p:cBhvr>
                                      <p:to>
                                        <p:strVal val="visible"/>
                                      </p:to>
                                    </p:set>
                                    <p:animEffect transition="in" filter="slide(fromLeft)">
                                      <p:cBhvr>
                                        <p:cTn id="37" dur="500"/>
                                        <p:tgtEl>
                                          <p:spTgt spid="2191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219161"/>
                                        </p:tgtEl>
                                        <p:attrNameLst>
                                          <p:attrName>style.visibility</p:attrName>
                                        </p:attrNameLst>
                                      </p:cBhvr>
                                      <p:to>
                                        <p:strVal val="hidden"/>
                                      </p:to>
                                    </p:set>
                                  </p:childTnLst>
                                </p:cTn>
                              </p:par>
                              <p:par>
                                <p:cTn id="42" presetID="12" presetClass="entr" presetSubtype="2" fill="hold" grpId="0" nodeType="withEffect">
                                  <p:stCondLst>
                                    <p:cond delay="0"/>
                                  </p:stCondLst>
                                  <p:childTnLst>
                                    <p:set>
                                      <p:cBhvr>
                                        <p:cTn id="43" dur="1" fill="hold">
                                          <p:stCondLst>
                                            <p:cond delay="0"/>
                                          </p:stCondLst>
                                        </p:cTn>
                                        <p:tgtEl>
                                          <p:spTgt spid="219162"/>
                                        </p:tgtEl>
                                        <p:attrNameLst>
                                          <p:attrName>style.visibility</p:attrName>
                                        </p:attrNameLst>
                                      </p:cBhvr>
                                      <p:to>
                                        <p:strVal val="visible"/>
                                      </p:to>
                                    </p:set>
                                    <p:animEffect transition="in" filter="slide(fromRight)">
                                      <p:cBhvr>
                                        <p:cTn id="44" dur="500"/>
                                        <p:tgtEl>
                                          <p:spTgt spid="21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59" grpId="0" animBg="1"/>
      <p:bldP spid="219159" grpId="1" animBg="1"/>
      <p:bldP spid="219160" grpId="0" animBg="1"/>
      <p:bldP spid="219160" grpId="1" animBg="1"/>
      <p:bldP spid="219161" grpId="0" animBg="1"/>
      <p:bldP spid="219161" grpId="1" animBg="1"/>
      <p:bldP spid="219162"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3" name="Rectangle 2"/>
          <p:cNvSpPr>
            <a:spLocks noGrp="1" noChangeArrowheads="1"/>
          </p:cNvSpPr>
          <p:nvPr>
            <p:ph type="title"/>
          </p:nvPr>
        </p:nvSpPr>
        <p:spPr/>
        <p:txBody>
          <a:bodyPr/>
          <a:lstStyle/>
          <a:p>
            <a:pPr eaLnBrk="1" hangingPunct="1"/>
            <a:r>
              <a:rPr lang="en-US" altLang="x-none">
                <a:ea typeface="ＭＳ Ｐゴシック" charset="-128"/>
              </a:rPr>
              <a:t>Adaptation: Method 1</a:t>
            </a:r>
          </a:p>
        </p:txBody>
      </p:sp>
      <p:sp>
        <p:nvSpPr>
          <p:cNvPr id="221187" name="Rectangle 3"/>
          <p:cNvSpPr>
            <a:spLocks noGrp="1" noChangeArrowheads="1"/>
          </p:cNvSpPr>
          <p:nvPr>
            <p:ph type="body" sz="half" idx="1"/>
          </p:nvPr>
        </p:nvSpPr>
        <p:spPr/>
        <p:txBody>
          <a:bodyPr/>
          <a:lstStyle/>
          <a:p>
            <a:pPr eaLnBrk="1" hangingPunct="1"/>
            <a:r>
              <a:rPr lang="en-US" altLang="x-none">
                <a:ea typeface="ＭＳ Ｐゴシック" charset="-128"/>
              </a:rPr>
              <a:t>Notation</a:t>
            </a:r>
          </a:p>
          <a:p>
            <a:pPr lvl="1" eaLnBrk="1" hangingPunct="1"/>
            <a:r>
              <a:rPr lang="en-US" altLang="x-none">
                <a:ea typeface="ＭＳ Ｐゴシック" charset="-128"/>
              </a:rPr>
              <a:t>D = a+b+c+d (library)</a:t>
            </a:r>
          </a:p>
          <a:p>
            <a:pPr lvl="1" eaLnBrk="1" hangingPunct="1"/>
            <a:r>
              <a:rPr lang="en-US" altLang="x-none">
                <a:ea typeface="ＭＳ Ｐゴシック" charset="-128"/>
              </a:rPr>
              <a:t>df = a+b+c (doc freq)</a:t>
            </a:r>
          </a:p>
          <a:p>
            <a:pPr eaLnBrk="1" hangingPunct="1"/>
            <a:r>
              <a:rPr lang="en-US" altLang="x-none">
                <a:ea typeface="ＭＳ Ｐゴシック" charset="-128"/>
              </a:rPr>
              <a:t>Prior: </a:t>
            </a:r>
          </a:p>
          <a:p>
            <a:pPr eaLnBrk="1" hangingPunct="1"/>
            <a:endParaRPr lang="en-US" altLang="x-none">
              <a:ea typeface="ＭＳ Ｐゴシック" charset="-128"/>
            </a:endParaRPr>
          </a:p>
          <a:p>
            <a:pPr eaLnBrk="1" hangingPunct="1"/>
            <a:r>
              <a:rPr lang="en-US" altLang="x-none">
                <a:ea typeface="ＭＳ Ｐゴシック" charset="-128"/>
              </a:rPr>
              <a:t>+adapt </a:t>
            </a:r>
          </a:p>
          <a:p>
            <a:pPr eaLnBrk="1" hangingPunct="1"/>
            <a:endParaRPr lang="en-US" altLang="x-none">
              <a:ea typeface="ＭＳ Ｐゴシック" charset="-128"/>
            </a:endParaRPr>
          </a:p>
          <a:p>
            <a:pPr eaLnBrk="1" hangingPunct="1"/>
            <a:r>
              <a:rPr lang="en-US" altLang="x-none">
                <a:ea typeface="ＭＳ Ｐゴシック" charset="-128"/>
              </a:rPr>
              <a:t>−adapt</a:t>
            </a:r>
          </a:p>
        </p:txBody>
      </p:sp>
      <p:graphicFrame>
        <p:nvGraphicFramePr>
          <p:cNvPr id="221188" name="Group 4"/>
          <p:cNvGraphicFramePr>
            <a:graphicFrameLocks noGrp="1"/>
          </p:cNvGraphicFramePr>
          <p:nvPr>
            <p:ph sz="quarter" idx="2"/>
          </p:nvPr>
        </p:nvGraphicFramePr>
        <p:xfrm>
          <a:off x="6172200" y="685801"/>
          <a:ext cx="3276600" cy="2289175"/>
        </p:xfrm>
        <a:graphic>
          <a:graphicData uri="http://schemas.openxmlformats.org/drawingml/2006/table">
            <a:tbl>
              <a:tblPr/>
              <a:tblGrid>
                <a:gridCol w="1346200">
                  <a:extLst>
                    <a:ext uri="{9D8B030D-6E8A-4147-A177-3AD203B41FA5}">
                      <a16:colId xmlns:a16="http://schemas.microsoft.com/office/drawing/2014/main" val="20000"/>
                    </a:ext>
                  </a:extLst>
                </a:gridCol>
                <a:gridCol w="1346200">
                  <a:extLst>
                    <a:ext uri="{9D8B030D-6E8A-4147-A177-3AD203B41FA5}">
                      <a16:colId xmlns:a16="http://schemas.microsoft.com/office/drawing/2014/main" val="20001"/>
                    </a:ext>
                  </a:extLst>
                </a:gridCol>
                <a:gridCol w="584200">
                  <a:extLst>
                    <a:ext uri="{9D8B030D-6E8A-4147-A177-3AD203B41FA5}">
                      <a16:colId xmlns:a16="http://schemas.microsoft.com/office/drawing/2014/main" val="20002"/>
                    </a:ext>
                  </a:extLst>
                </a:gridCol>
              </a:tblGrid>
              <a:tr h="54927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54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chemeClr val="tx1"/>
                          </a:solidFill>
                          <a:effectLst/>
                          <a:latin typeface="Arial" charset="0"/>
                          <a:ea typeface="ＭＳ Ｐゴシック" charset="-128"/>
                        </a:rPr>
                        <a:t>test</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54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3050">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a:ln>
                            <a:noFill/>
                          </a:ln>
                          <a:solidFill>
                            <a:schemeClr val="tx1"/>
                          </a:solidFill>
                          <a:effectLst/>
                          <a:latin typeface="Arial" charset="0"/>
                          <a:ea typeface="ＭＳ Ｐゴシック" charset="-128"/>
                        </a:rPr>
                        <a:t>hist</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400" b="0" i="1" u="none" strike="noStrike" cap="none" normalizeH="0" baseline="0">
                          <a:ln>
                            <a:noFill/>
                          </a:ln>
                          <a:solidFill>
                            <a:schemeClr val="tx1"/>
                          </a:solidFill>
                          <a:effectLst/>
                          <a:latin typeface="Arial" charset="0"/>
                          <a:ea typeface="ＭＳ Ｐゴシック" charset="-128"/>
                        </a:rPr>
                        <a:t>a</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400" b="0" i="1" u="none" strike="noStrike" cap="none" normalizeH="0" baseline="0">
                          <a:ln>
                            <a:noFill/>
                          </a:ln>
                          <a:solidFill>
                            <a:schemeClr val="tx1"/>
                          </a:solidFill>
                          <a:effectLst/>
                          <a:latin typeface="Arial" charset="0"/>
                          <a:ea typeface="ＭＳ Ｐゴシック" charset="-128"/>
                        </a:rPr>
                        <a:t>b</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FFFF00"/>
                    </a:solidFill>
                  </a:tcPr>
                </a:tc>
                <a:extLst>
                  <a:ext uri="{0D108BD9-81ED-4DB2-BD59-A6C34878D82A}">
                    <a16:rowId xmlns:a16="http://schemas.microsoft.com/office/drawing/2014/main" val="10001"/>
                  </a:ext>
                </a:extLst>
              </a:tr>
              <a:tr h="917575">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x-none" altLang="x-none" sz="54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400" b="0" i="1" u="none" strike="noStrike" cap="none" normalizeH="0" baseline="0">
                          <a:ln>
                            <a:noFill/>
                          </a:ln>
                          <a:solidFill>
                            <a:schemeClr val="tx1"/>
                          </a:solidFill>
                          <a:effectLst/>
                          <a:latin typeface="Arial" charset="0"/>
                          <a:ea typeface="ＭＳ Ｐゴシック" charset="-128"/>
                        </a:rPr>
                        <a:t>c</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400" b="0" i="1" u="none" strike="noStrike" cap="none" normalizeH="0" baseline="0">
                          <a:ln>
                            <a:noFill/>
                          </a:ln>
                          <a:solidFill>
                            <a:schemeClr val="tx1"/>
                          </a:solidFill>
                          <a:effectLst/>
                          <a:latin typeface="Arial" charset="0"/>
                          <a:ea typeface="ＭＳ Ｐゴシック" charset="-128"/>
                        </a:rPr>
                        <a:t>d</a:t>
                      </a:r>
                      <a:endParaRPr kumimoji="0" lang="en-US" altLang="x-none" sz="40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bl>
          </a:graphicData>
        </a:graphic>
      </p:graphicFrame>
      <p:graphicFrame>
        <p:nvGraphicFramePr>
          <p:cNvPr id="221206" name="Group 22"/>
          <p:cNvGraphicFramePr>
            <a:graphicFrameLocks noGrp="1"/>
          </p:cNvGraphicFramePr>
          <p:nvPr>
            <p:ph sz="quarter" idx="3"/>
          </p:nvPr>
        </p:nvGraphicFramePr>
        <p:xfrm>
          <a:off x="6146800" y="3434181"/>
          <a:ext cx="5040181" cy="2874546"/>
        </p:xfrm>
        <a:graphic>
          <a:graphicData uri="http://schemas.openxmlformats.org/drawingml/2006/table">
            <a:tbl>
              <a:tblPr/>
              <a:tblGrid>
                <a:gridCol w="1236271">
                  <a:extLst>
                    <a:ext uri="{9D8B030D-6E8A-4147-A177-3AD203B41FA5}">
                      <a16:colId xmlns:a16="http://schemas.microsoft.com/office/drawing/2014/main" val="20000"/>
                    </a:ext>
                  </a:extLst>
                </a:gridCol>
                <a:gridCol w="1105511">
                  <a:extLst>
                    <a:ext uri="{9D8B030D-6E8A-4147-A177-3AD203B41FA5}">
                      <a16:colId xmlns:a16="http://schemas.microsoft.com/office/drawing/2014/main" val="20001"/>
                    </a:ext>
                  </a:extLst>
                </a:gridCol>
                <a:gridCol w="1242215">
                  <a:extLst>
                    <a:ext uri="{9D8B030D-6E8A-4147-A177-3AD203B41FA5}">
                      <a16:colId xmlns:a16="http://schemas.microsoft.com/office/drawing/2014/main" val="20002"/>
                    </a:ext>
                  </a:extLst>
                </a:gridCol>
                <a:gridCol w="1456184">
                  <a:extLst>
                    <a:ext uri="{9D8B030D-6E8A-4147-A177-3AD203B41FA5}">
                      <a16:colId xmlns:a16="http://schemas.microsoft.com/office/drawing/2014/main" val="20003"/>
                    </a:ext>
                  </a:extLst>
                </a:gridCol>
              </a:tblGrid>
              <a:tr h="527586">
                <a:tc grid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x-none" sz="2400" b="0" i="0" u="none" strike="noStrike" cap="none" normalizeH="0" baseline="0" dirty="0">
                          <a:ln>
                            <a:noFill/>
                          </a:ln>
                          <a:solidFill>
                            <a:schemeClr val="tx1"/>
                          </a:solidFill>
                          <a:effectLst/>
                          <a:latin typeface="Arial" charset="0"/>
                          <a:ea typeface="ＭＳ Ｐゴシック" charset="-128"/>
                        </a:rPr>
                        <a:t>Documents containing </a:t>
                      </a:r>
                      <a:r>
                        <a:rPr kumimoji="0" lang="en-US" altLang="x-none" sz="2400" b="0" i="1" u="none" strike="noStrike" cap="none" normalizeH="0" baseline="0" dirty="0">
                          <a:ln>
                            <a:noFill/>
                          </a:ln>
                          <a:solidFill>
                            <a:schemeClr val="tx1"/>
                          </a:solidFill>
                          <a:effectLst/>
                          <a:latin typeface="Arial" charset="0"/>
                          <a:ea typeface="ＭＳ Ｐゴシック" charset="-128"/>
                        </a:rPr>
                        <a:t>hostages</a:t>
                      </a: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44350">
                <a:tc gridSpan="4">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altLang="x-none" sz="1800" b="0" i="0" u="none" strike="noStrike" cap="none" normalizeH="0" baseline="0" dirty="0" err="1">
                          <a:ln>
                            <a:noFill/>
                          </a:ln>
                          <a:solidFill>
                            <a:schemeClr val="tx1"/>
                          </a:solidFill>
                          <a:effectLst/>
                          <a:latin typeface="Arial" charset="0"/>
                          <a:ea typeface="ＭＳ Ｐゴシック" charset="-128"/>
                        </a:rPr>
                        <a:t>Pr</a:t>
                      </a:r>
                      <a:r>
                        <a:rPr kumimoji="0" lang="en-US" altLang="x-none" sz="1800" b="0" i="0" u="none" strike="noStrike" cap="none" normalizeH="0" baseline="0" dirty="0">
                          <a:ln>
                            <a:noFill/>
                          </a:ln>
                          <a:solidFill>
                            <a:schemeClr val="tx1"/>
                          </a:solidFill>
                          <a:effectLst/>
                          <a:latin typeface="Arial" charset="0"/>
                          <a:ea typeface="ＭＳ Ｐゴシック" charset="-128"/>
                        </a:rPr>
                        <a:t>(+adapt) &gt;&gt; </a:t>
                      </a:r>
                      <a:r>
                        <a:rPr kumimoji="0" lang="en-US" altLang="x-none" sz="1800" b="0" i="0" u="none" strike="noStrike" cap="none" normalizeH="0" baseline="0" dirty="0" err="1">
                          <a:ln>
                            <a:noFill/>
                          </a:ln>
                          <a:solidFill>
                            <a:schemeClr val="tx1"/>
                          </a:solidFill>
                          <a:effectLst/>
                          <a:latin typeface="Arial" charset="0"/>
                          <a:ea typeface="ＭＳ Ｐゴシック" charset="-128"/>
                        </a:rPr>
                        <a:t>Pr</a:t>
                      </a:r>
                      <a:r>
                        <a:rPr kumimoji="0" lang="en-US" altLang="x-none" sz="1800" b="0" i="0" u="none" strike="noStrike" cap="none" normalizeH="0" baseline="0" dirty="0">
                          <a:ln>
                            <a:noFill/>
                          </a:ln>
                          <a:solidFill>
                            <a:schemeClr val="tx1"/>
                          </a:solidFill>
                          <a:effectLst/>
                          <a:latin typeface="Arial" charset="0"/>
                          <a:ea typeface="ＭＳ Ｐゴシック" charset="-128"/>
                        </a:rPr>
                        <a:t>(prior) &gt; </a:t>
                      </a:r>
                      <a:r>
                        <a:rPr kumimoji="0" lang="en-US" altLang="x-none" sz="1800" b="0" i="0" u="none" strike="noStrike" cap="none" normalizeH="0" baseline="0" dirty="0" err="1">
                          <a:ln>
                            <a:noFill/>
                          </a:ln>
                          <a:solidFill>
                            <a:schemeClr val="tx1"/>
                          </a:solidFill>
                          <a:effectLst/>
                          <a:latin typeface="Arial" charset="0"/>
                          <a:ea typeface="ＭＳ Ｐゴシック" charset="-128"/>
                        </a:rPr>
                        <a:t>Pr</a:t>
                      </a:r>
                      <a:r>
                        <a:rPr kumimoji="0" lang="en-US" altLang="x-none" sz="1800" b="0" i="0" u="none" strike="noStrike" cap="none" normalizeH="0" baseline="0" dirty="0">
                          <a:ln>
                            <a:noFill/>
                          </a:ln>
                          <a:solidFill>
                            <a:schemeClr val="tx1"/>
                          </a:solidFill>
                          <a:effectLst/>
                          <a:latin typeface="Arial" charset="0"/>
                          <a:ea typeface="ＭＳ Ｐゴシック" charset="-128"/>
                        </a:rPr>
                        <a:t>(−adapt)</a:t>
                      </a:r>
                      <a:endParaRPr kumimoji="0" lang="en-US" altLang="x-none" sz="32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7304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+adapt</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prior</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−adapt</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source</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304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0.56</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0.014</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0.0069</a:t>
                      </a:r>
                      <a:endParaRPr kumimoji="0" lang="en-US" altLang="x-none" sz="36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 1987</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3"/>
                  </a:ext>
                </a:extLst>
              </a:tr>
              <a:tr h="37304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0.56</a:t>
                      </a:r>
                      <a:endParaRPr kumimoji="0" lang="en-US" altLang="x-none" sz="36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0.015</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0.0072</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 1990</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304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0.59</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0.013</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0.0057</a:t>
                      </a:r>
                      <a:endParaRPr kumimoji="0" lang="en-US" altLang="x-none" sz="36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AP 1991</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3046">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0.39</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0.004</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r"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a:ln>
                            <a:noFill/>
                          </a:ln>
                          <a:solidFill>
                            <a:schemeClr val="tx1"/>
                          </a:solidFill>
                          <a:effectLst/>
                          <a:latin typeface="Arial" charset="0"/>
                          <a:ea typeface="ＭＳ Ｐゴシック" charset="-128"/>
                        </a:rPr>
                        <a:t>0.0030</a:t>
                      </a:r>
                      <a:endParaRPr kumimoji="0" lang="en-US" altLang="x-none" sz="3600" b="0" i="0" u="none" strike="noStrike" cap="none" normalizeH="0" baseline="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tc>
                  <a:txBody>
                    <a:bodyPr/>
                    <a:lstStyle>
                      <a:lvl1pPr eaLnBrk="0" hangingPunct="0">
                        <a:spcBef>
                          <a:spcPct val="20000"/>
                        </a:spcBef>
                        <a:defRPr sz="2800">
                          <a:solidFill>
                            <a:schemeClr val="tx1"/>
                          </a:solidFill>
                          <a:latin typeface="Arial" charset="0"/>
                          <a:ea typeface="ＭＳ Ｐゴシック" charset="-128"/>
                        </a:defRPr>
                      </a:lvl1pPr>
                      <a:lvl2pPr marL="37931725" indent="-37474525" eaLnBrk="0" hangingPunct="0">
                        <a:spcBef>
                          <a:spcPct val="20000"/>
                        </a:spcBef>
                        <a:defRPr sz="2400">
                          <a:solidFill>
                            <a:schemeClr val="tx1"/>
                          </a:solidFill>
                          <a:latin typeface="Arial" charset="0"/>
                          <a:ea typeface="ＭＳ Ｐゴシック" charset="-128"/>
                        </a:defRPr>
                      </a:lvl2pPr>
                      <a:lvl3pPr eaLnBrk="0" hangingPunct="0">
                        <a:spcBef>
                          <a:spcPct val="20000"/>
                        </a:spcBef>
                        <a:defRPr sz="2000">
                          <a:solidFill>
                            <a:schemeClr val="tx1"/>
                          </a:solidFill>
                          <a:latin typeface="Arial" charset="0"/>
                          <a:ea typeface="ＭＳ Ｐゴシック" charset="-128"/>
                        </a:defRPr>
                      </a:lvl3pPr>
                      <a:lvl4pPr eaLnBrk="0" hangingPunct="0">
                        <a:spcBef>
                          <a:spcPct val="20000"/>
                        </a:spcBef>
                        <a:defRPr>
                          <a:solidFill>
                            <a:schemeClr val="tx1"/>
                          </a:solidFill>
                          <a:latin typeface="Arial" charset="0"/>
                          <a:ea typeface="ＭＳ Ｐゴシック" charset="-128"/>
                        </a:defRPr>
                      </a:lvl4pPr>
                      <a:lvl5pPr eaLnBrk="0" hangingPunct="0">
                        <a:spcBef>
                          <a:spcPct val="20000"/>
                        </a:spcBef>
                        <a:defRPr>
                          <a:solidFill>
                            <a:schemeClr val="tx1"/>
                          </a:solidFill>
                          <a:latin typeface="Arial" charset="0"/>
                          <a:ea typeface="ＭＳ Ｐゴシック" charset="-128"/>
                        </a:defRPr>
                      </a:lvl5pPr>
                      <a:lvl6pPr marL="457200" eaLnBrk="0" fontAlgn="base" hangingPunct="0">
                        <a:spcBef>
                          <a:spcPct val="20000"/>
                        </a:spcBef>
                        <a:spcAft>
                          <a:spcPct val="0"/>
                        </a:spcAft>
                        <a:defRPr>
                          <a:solidFill>
                            <a:schemeClr val="tx1"/>
                          </a:solidFill>
                          <a:latin typeface="Arial" charset="0"/>
                          <a:ea typeface="ＭＳ Ｐゴシック" charset="-128"/>
                        </a:defRPr>
                      </a:lvl6pPr>
                      <a:lvl7pPr marL="914400" eaLnBrk="0" fontAlgn="base" hangingPunct="0">
                        <a:spcBef>
                          <a:spcPct val="20000"/>
                        </a:spcBef>
                        <a:spcAft>
                          <a:spcPct val="0"/>
                        </a:spcAft>
                        <a:defRPr>
                          <a:solidFill>
                            <a:schemeClr val="tx1"/>
                          </a:solidFill>
                          <a:latin typeface="Arial" charset="0"/>
                          <a:ea typeface="ＭＳ Ｐゴシック" charset="-128"/>
                        </a:defRPr>
                      </a:lvl7pPr>
                      <a:lvl8pPr marL="1371600" eaLnBrk="0" fontAlgn="base" hangingPunct="0">
                        <a:spcBef>
                          <a:spcPct val="20000"/>
                        </a:spcBef>
                        <a:spcAft>
                          <a:spcPct val="0"/>
                        </a:spcAft>
                        <a:defRPr>
                          <a:solidFill>
                            <a:schemeClr val="tx1"/>
                          </a:solidFill>
                          <a:latin typeface="Arial" charset="0"/>
                          <a:ea typeface="ＭＳ Ｐゴシック" charset="-128"/>
                        </a:defRPr>
                      </a:lvl8pPr>
                      <a:lvl9pPr marL="18288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x-none" sz="2000" b="0" i="0" u="none" strike="noStrike" cap="none" normalizeH="0" baseline="0" dirty="0">
                          <a:ln>
                            <a:noFill/>
                          </a:ln>
                          <a:solidFill>
                            <a:schemeClr val="tx1"/>
                          </a:solidFill>
                          <a:effectLst/>
                          <a:latin typeface="Arial" charset="0"/>
                          <a:ea typeface="ＭＳ Ｐゴシック" charset="-128"/>
                        </a:rPr>
                        <a:t>AP 1993</a:t>
                      </a:r>
                      <a:endParaRPr kumimoji="0" lang="en-US" altLang="x-none" sz="3600" b="0" i="0" u="none" strike="noStrike" cap="none" normalizeH="0" baseline="0" dirty="0">
                        <a:ln>
                          <a:noFill/>
                        </a:ln>
                        <a:solidFill>
                          <a:schemeClr val="tx1"/>
                        </a:solidFill>
                        <a:effectLst/>
                        <a:latin typeface="Arial" charset="0"/>
                        <a:ea typeface="ＭＳ Ｐゴシック" charset="-128"/>
                      </a:endParaRPr>
                    </a:p>
                  </a:txBody>
                  <a:tcPr anchor="b"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8413" name="Line 50"/>
          <p:cNvSpPr>
            <a:spLocks noChangeShapeType="1"/>
          </p:cNvSpPr>
          <p:nvPr/>
        </p:nvSpPr>
        <p:spPr bwMode="auto">
          <a:xfrm>
            <a:off x="6096000" y="3048000"/>
            <a:ext cx="4191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58414" name="Line 51"/>
          <p:cNvSpPr>
            <a:spLocks noChangeShapeType="1"/>
          </p:cNvSpPr>
          <p:nvPr/>
        </p:nvSpPr>
        <p:spPr bwMode="auto">
          <a:xfrm>
            <a:off x="6096000" y="1143000"/>
            <a:ext cx="0" cy="5410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21236" name="Oval 52"/>
          <p:cNvSpPr>
            <a:spLocks noChangeArrowheads="1"/>
          </p:cNvSpPr>
          <p:nvPr/>
        </p:nvSpPr>
        <p:spPr bwMode="auto">
          <a:xfrm>
            <a:off x="7239000" y="1569125"/>
            <a:ext cx="25146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21237" name="Oval 53"/>
          <p:cNvSpPr>
            <a:spLocks noChangeArrowheads="1"/>
          </p:cNvSpPr>
          <p:nvPr/>
        </p:nvSpPr>
        <p:spPr bwMode="auto">
          <a:xfrm>
            <a:off x="7239000" y="2483525"/>
            <a:ext cx="25146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graphicFrame>
        <p:nvGraphicFramePr>
          <p:cNvPr id="58370" name="Object 2"/>
          <p:cNvGraphicFramePr>
            <a:graphicFrameLocks noChangeAspect="1"/>
          </p:cNvGraphicFramePr>
          <p:nvPr/>
        </p:nvGraphicFramePr>
        <p:xfrm>
          <a:off x="2349500" y="2789238"/>
          <a:ext cx="2209800" cy="712788"/>
        </p:xfrm>
        <a:graphic>
          <a:graphicData uri="http://schemas.openxmlformats.org/presentationml/2006/ole">
            <mc:AlternateContent xmlns:mc="http://schemas.openxmlformats.org/markup-compatibility/2006">
              <mc:Choice xmlns:v="urn:schemas-microsoft-com:vml" Requires="v">
                <p:oleObj name="Equation" r:id="rId3" imgW="1218960" imgH="393480" progId="Equation.3">
                  <p:embed/>
                </p:oleObj>
              </mc:Choice>
              <mc:Fallback>
                <p:oleObj name="Equation" r:id="rId3" imgW="1218960" imgH="393480" progId="Equation.3">
                  <p:embed/>
                  <p:pic>
                    <p:nvPicPr>
                      <p:cNvPr id="5837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9500" y="2789238"/>
                        <a:ext cx="220980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1244" name="Object 3"/>
          <p:cNvGraphicFramePr>
            <a:graphicFrameLocks noChangeAspect="1"/>
          </p:cNvGraphicFramePr>
          <p:nvPr/>
        </p:nvGraphicFramePr>
        <p:xfrm>
          <a:off x="2470150" y="3803531"/>
          <a:ext cx="3244850" cy="712788"/>
        </p:xfrm>
        <a:graphic>
          <a:graphicData uri="http://schemas.openxmlformats.org/presentationml/2006/ole">
            <mc:AlternateContent xmlns:mc="http://schemas.openxmlformats.org/markup-compatibility/2006">
              <mc:Choice xmlns:v="urn:schemas-microsoft-com:vml" Requires="v">
                <p:oleObj name="Equation" r:id="rId5" imgW="1790640" imgH="393480" progId="Equation.3">
                  <p:embed/>
                </p:oleObj>
              </mc:Choice>
              <mc:Fallback>
                <p:oleObj name="Equation" r:id="rId5" imgW="1790640" imgH="393480" progId="Equation.3">
                  <p:embed/>
                  <p:pic>
                    <p:nvPicPr>
                      <p:cNvPr id="22124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3803531"/>
                        <a:ext cx="324485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221245" name="Object 4"/>
          <p:cNvGraphicFramePr>
            <a:graphicFrameLocks noChangeAspect="1"/>
          </p:cNvGraphicFramePr>
          <p:nvPr/>
        </p:nvGraphicFramePr>
        <p:xfrm>
          <a:off x="2419350" y="4849812"/>
          <a:ext cx="3244850" cy="712788"/>
        </p:xfrm>
        <a:graphic>
          <a:graphicData uri="http://schemas.openxmlformats.org/presentationml/2006/ole">
            <mc:AlternateContent xmlns:mc="http://schemas.openxmlformats.org/markup-compatibility/2006">
              <mc:Choice xmlns:v="urn:schemas-microsoft-com:vml" Requires="v">
                <p:oleObj name="Equation" r:id="rId7" imgW="1790640" imgH="393480" progId="Equation.3">
                  <p:embed/>
                </p:oleObj>
              </mc:Choice>
              <mc:Fallback>
                <p:oleObj name="Equation" r:id="rId7" imgW="1790640" imgH="393480" progId="Equation.3">
                  <p:embed/>
                  <p:pic>
                    <p:nvPicPr>
                      <p:cNvPr id="22124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4849812"/>
                        <a:ext cx="3244850" cy="71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21246" name="Line 62"/>
          <p:cNvSpPr>
            <a:spLocks noChangeShapeType="1"/>
          </p:cNvSpPr>
          <p:nvPr/>
        </p:nvSpPr>
        <p:spPr bwMode="auto">
          <a:xfrm flipV="1">
            <a:off x="5765800" y="2079306"/>
            <a:ext cx="1721100" cy="214130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pic>
        <p:nvPicPr>
          <p:cNvPr id="4" name="Picture 3"/>
          <p:cNvPicPr>
            <a:picLocks noChangeAspect="1"/>
          </p:cNvPicPr>
          <p:nvPr/>
        </p:nvPicPr>
        <p:blipFill>
          <a:blip r:embed="rId9"/>
          <a:stretch>
            <a:fillRect/>
          </a:stretch>
        </p:blipFill>
        <p:spPr>
          <a:xfrm>
            <a:off x="6152235" y="4047551"/>
            <a:ext cx="5945754" cy="2261176"/>
          </a:xfrm>
          <a:prstGeom prst="rect">
            <a:avLst/>
          </a:prstGeom>
        </p:spPr>
      </p:pic>
      <p:sp>
        <p:nvSpPr>
          <p:cNvPr id="221247" name="Line 63"/>
          <p:cNvSpPr>
            <a:spLocks noChangeShapeType="1"/>
          </p:cNvSpPr>
          <p:nvPr/>
        </p:nvSpPr>
        <p:spPr bwMode="auto">
          <a:xfrm flipV="1">
            <a:off x="5689600" y="3048000"/>
            <a:ext cx="1625600" cy="208764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95730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118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1244"/>
                                        </p:tgtEl>
                                        <p:attrNameLst>
                                          <p:attrName>style.visibility</p:attrName>
                                        </p:attrNameLst>
                                      </p:cBhvr>
                                      <p:to>
                                        <p:strVal val="visible"/>
                                      </p:to>
                                    </p:set>
                                  </p:childTnLst>
                                </p:cTn>
                              </p:par>
                            </p:childTnLst>
                          </p:cTn>
                        </p:par>
                        <p:par>
                          <p:cTn id="9" fill="hold" nodeType="afterGroup">
                            <p:stCondLst>
                              <p:cond delay="0"/>
                            </p:stCondLst>
                            <p:childTnLst>
                              <p:par>
                                <p:cTn id="10" presetID="12" presetClass="entr" presetSubtype="1" fill="hold" grpId="0" nodeType="afterEffect">
                                  <p:stCondLst>
                                    <p:cond delay="0"/>
                                  </p:stCondLst>
                                  <p:childTnLst>
                                    <p:set>
                                      <p:cBhvr>
                                        <p:cTn id="11" dur="1" fill="hold">
                                          <p:stCondLst>
                                            <p:cond delay="0"/>
                                          </p:stCondLst>
                                        </p:cTn>
                                        <p:tgtEl>
                                          <p:spTgt spid="221236"/>
                                        </p:tgtEl>
                                        <p:attrNameLst>
                                          <p:attrName>style.visibility</p:attrName>
                                        </p:attrNameLst>
                                      </p:cBhvr>
                                      <p:to>
                                        <p:strVal val="visible"/>
                                      </p:to>
                                    </p:set>
                                    <p:animEffect transition="in" filter="slide(fromTop)">
                                      <p:cBhvr>
                                        <p:cTn id="12" dur="500"/>
                                        <p:tgtEl>
                                          <p:spTgt spid="221236"/>
                                        </p:tgtEl>
                                      </p:cBhvr>
                                    </p:animEffec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246"/>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221187">
                                            <p:txEl>
                                              <p:pRg st="7" end="7"/>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21245"/>
                                        </p:tgtEl>
                                        <p:attrNameLst>
                                          <p:attrName>style.visibility</p:attrName>
                                        </p:attrNameLst>
                                      </p:cBhvr>
                                      <p:to>
                                        <p:strVal val="visible"/>
                                      </p:to>
                                    </p:set>
                                  </p:childTnLst>
                                </p:cTn>
                              </p:par>
                              <p:par>
                                <p:cTn id="22" presetID="1" presetClass="exit" presetSubtype="0" fill="hold" grpId="1" nodeType="withEffect">
                                  <p:stCondLst>
                                    <p:cond delay="0"/>
                                  </p:stCondLst>
                                  <p:childTnLst>
                                    <p:set>
                                      <p:cBhvr>
                                        <p:cTn id="23" dur="1" fill="hold">
                                          <p:stCondLst>
                                            <p:cond delay="0"/>
                                          </p:stCondLst>
                                        </p:cTn>
                                        <p:tgtEl>
                                          <p:spTgt spid="221246"/>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21236"/>
                                        </p:tgtEl>
                                        <p:attrNameLst>
                                          <p:attrName>style.visibility</p:attrName>
                                        </p:attrNameLst>
                                      </p:cBhvr>
                                      <p:to>
                                        <p:strVal val="hidden"/>
                                      </p:to>
                                    </p:set>
                                  </p:childTnLst>
                                </p:cTn>
                              </p:par>
                            </p:childTnLst>
                          </p:cTn>
                        </p:par>
                        <p:par>
                          <p:cTn id="26" fill="hold" nodeType="afterGroup">
                            <p:stCondLst>
                              <p:cond delay="0"/>
                            </p:stCondLst>
                            <p:childTnLst>
                              <p:par>
                                <p:cTn id="27" presetID="12" presetClass="entr" presetSubtype="4" fill="hold" grpId="0" nodeType="afterEffect">
                                  <p:stCondLst>
                                    <p:cond delay="0"/>
                                  </p:stCondLst>
                                  <p:childTnLst>
                                    <p:set>
                                      <p:cBhvr>
                                        <p:cTn id="28" dur="1" fill="hold">
                                          <p:stCondLst>
                                            <p:cond delay="0"/>
                                          </p:stCondLst>
                                        </p:cTn>
                                        <p:tgtEl>
                                          <p:spTgt spid="221237"/>
                                        </p:tgtEl>
                                        <p:attrNameLst>
                                          <p:attrName>style.visibility</p:attrName>
                                        </p:attrNameLst>
                                      </p:cBhvr>
                                      <p:to>
                                        <p:strVal val="visible"/>
                                      </p:to>
                                    </p:set>
                                    <p:animEffect transition="in" filter="slide(fromBottom)">
                                      <p:cBhvr>
                                        <p:cTn id="29" dur="500"/>
                                        <p:tgtEl>
                                          <p:spTgt spid="221237"/>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21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236" grpId="0" animBg="1"/>
      <p:bldP spid="221236" grpId="1" animBg="1"/>
      <p:bldP spid="221237" grpId="0" animBg="1"/>
      <p:bldP spid="221246" grpId="0" animBg="1"/>
      <p:bldP spid="221246" grpId="1" animBg="1"/>
      <p:bldP spid="221247"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246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6572" t="8095" r="10571" b="11905"/>
          <a:stretch>
            <a:fillRect/>
          </a:stretch>
        </p:blipFill>
        <p:spPr>
          <a:xfrm>
            <a:off x="4953000" y="1143001"/>
            <a:ext cx="5715000" cy="4284663"/>
          </a:xfrm>
          <a:noFill/>
        </p:spPr>
      </p:pic>
      <p:sp>
        <p:nvSpPr>
          <p:cNvPr id="62467" name="Rectangle 3"/>
          <p:cNvSpPr>
            <a:spLocks noGrp="1" noChangeArrowheads="1"/>
          </p:cNvSpPr>
          <p:nvPr>
            <p:ph type="title"/>
          </p:nvPr>
        </p:nvSpPr>
        <p:spPr/>
        <p:txBody>
          <a:bodyPr/>
          <a:lstStyle/>
          <a:p>
            <a:pPr eaLnBrk="1" hangingPunct="1"/>
            <a:r>
              <a:rPr lang="en-US" altLang="x-none" sz="4000">
                <a:ea typeface="ＭＳ Ｐゴシック" charset="-128"/>
              </a:rPr>
              <a:t>Adaptation: Hist &gt;&gt; Near &gt;&gt; Prior</a:t>
            </a:r>
          </a:p>
        </p:txBody>
      </p:sp>
      <p:sp>
        <p:nvSpPr>
          <p:cNvPr id="225284" name="Rectangle 4"/>
          <p:cNvSpPr>
            <a:spLocks noGrp="1" noChangeArrowheads="1"/>
          </p:cNvSpPr>
          <p:nvPr>
            <p:ph type="body" sz="half" idx="1"/>
          </p:nvPr>
        </p:nvSpPr>
        <p:spPr>
          <a:xfrm>
            <a:off x="1752600" y="1371600"/>
            <a:ext cx="3810000" cy="4724400"/>
          </a:xfrm>
        </p:spPr>
        <p:txBody>
          <a:bodyPr/>
          <a:lstStyle/>
          <a:p>
            <a:pPr eaLnBrk="1" hangingPunct="1">
              <a:lnSpc>
                <a:spcPct val="80000"/>
              </a:lnSpc>
            </a:pPr>
            <a:r>
              <a:rPr lang="en-US" altLang="x-none" sz="2400" dirty="0">
                <a:ea typeface="ＭＳ Ｐゴシック" charset="-128"/>
              </a:rPr>
              <a:t>Magnitude is huge</a:t>
            </a:r>
          </a:p>
          <a:p>
            <a:pPr eaLnBrk="1" hangingPunct="1">
              <a:lnSpc>
                <a:spcPct val="80000"/>
              </a:lnSpc>
            </a:pPr>
            <a:r>
              <a:rPr lang="en-US" altLang="x-none" sz="2400" dirty="0">
                <a:ea typeface="ＭＳ Ｐゴシック" charset="-128"/>
              </a:rPr>
              <a:t>Shape: Given/new</a:t>
            </a:r>
          </a:p>
          <a:p>
            <a:pPr lvl="1" eaLnBrk="1" hangingPunct="1">
              <a:lnSpc>
                <a:spcPct val="80000"/>
              </a:lnSpc>
            </a:pPr>
            <a:r>
              <a:rPr lang="en-US" altLang="x-none" sz="2000" dirty="0">
                <a:ea typeface="ＭＳ Ｐゴシック" charset="-128"/>
              </a:rPr>
              <a:t>1</a:t>
            </a:r>
            <a:r>
              <a:rPr lang="en-US" altLang="x-none" sz="2000" baseline="30000" dirty="0">
                <a:ea typeface="ＭＳ Ｐゴシック" charset="-128"/>
              </a:rPr>
              <a:t>st</a:t>
            </a:r>
            <a:r>
              <a:rPr lang="en-US" altLang="x-none" sz="2000" dirty="0">
                <a:ea typeface="ＭＳ Ｐゴシック" charset="-128"/>
              </a:rPr>
              <a:t> mention: marked</a:t>
            </a:r>
          </a:p>
          <a:p>
            <a:pPr lvl="2" eaLnBrk="1" hangingPunct="1">
              <a:lnSpc>
                <a:spcPct val="80000"/>
              </a:lnSpc>
            </a:pPr>
            <a:r>
              <a:rPr lang="en-US" altLang="x-none" sz="1800" dirty="0">
                <a:ea typeface="ＭＳ Ｐゴシック" charset="-128"/>
              </a:rPr>
              <a:t>Surprising (low </a:t>
            </a:r>
            <a:r>
              <a:rPr lang="en-US" altLang="x-none" sz="1800" dirty="0" err="1">
                <a:ea typeface="ＭＳ Ｐゴシック" charset="-128"/>
              </a:rPr>
              <a:t>prob</a:t>
            </a:r>
            <a:r>
              <a:rPr lang="en-US" altLang="x-none" sz="1800" dirty="0">
                <a:ea typeface="ＭＳ Ｐゴシック" charset="-128"/>
              </a:rPr>
              <a:t>)</a:t>
            </a:r>
          </a:p>
          <a:p>
            <a:pPr lvl="2" eaLnBrk="1" hangingPunct="1">
              <a:lnSpc>
                <a:spcPct val="80000"/>
              </a:lnSpc>
            </a:pPr>
            <a:r>
              <a:rPr lang="en-US" altLang="x-none" sz="1800" dirty="0">
                <a:ea typeface="ＭＳ Ｐゴシック" charset="-128"/>
              </a:rPr>
              <a:t>Depends on </a:t>
            </a:r>
            <a:r>
              <a:rPr lang="en-US" altLang="x-none" sz="1800" dirty="0" err="1">
                <a:ea typeface="ＭＳ Ｐゴシック" charset="-128"/>
              </a:rPr>
              <a:t>freq</a:t>
            </a:r>
            <a:endParaRPr lang="en-US" altLang="x-none" sz="1800" dirty="0">
              <a:ea typeface="ＭＳ Ｐゴシック" charset="-128"/>
            </a:endParaRPr>
          </a:p>
          <a:p>
            <a:pPr lvl="1" eaLnBrk="1" hangingPunct="1">
              <a:lnSpc>
                <a:spcPct val="80000"/>
              </a:lnSpc>
            </a:pPr>
            <a:r>
              <a:rPr lang="en-US" altLang="x-none" sz="2000" dirty="0">
                <a:ea typeface="ＭＳ Ｐゴシック" charset="-128"/>
              </a:rPr>
              <a:t>2</a:t>
            </a:r>
            <a:r>
              <a:rPr lang="en-US" altLang="x-none" sz="2000" baseline="30000" dirty="0">
                <a:ea typeface="ＭＳ Ｐゴシック" charset="-128"/>
              </a:rPr>
              <a:t>nd</a:t>
            </a:r>
            <a:r>
              <a:rPr lang="en-US" altLang="x-none" sz="2000" dirty="0">
                <a:ea typeface="ＭＳ Ｐゴシック" charset="-128"/>
              </a:rPr>
              <a:t>: unmarked</a:t>
            </a:r>
          </a:p>
          <a:p>
            <a:pPr lvl="2" eaLnBrk="1" hangingPunct="1">
              <a:lnSpc>
                <a:spcPct val="80000"/>
              </a:lnSpc>
            </a:pPr>
            <a:r>
              <a:rPr lang="en-US" altLang="x-none" sz="1800" dirty="0">
                <a:ea typeface="ＭＳ Ｐゴシック" charset="-128"/>
              </a:rPr>
              <a:t>Less surprising</a:t>
            </a:r>
          </a:p>
          <a:p>
            <a:pPr lvl="2" eaLnBrk="1" hangingPunct="1">
              <a:lnSpc>
                <a:spcPct val="80000"/>
              </a:lnSpc>
            </a:pPr>
            <a:r>
              <a:rPr lang="en-US" altLang="x-none" sz="1800" dirty="0">
                <a:ea typeface="ＭＳ Ｐゴシック" charset="-128"/>
              </a:rPr>
              <a:t>Independent of </a:t>
            </a:r>
            <a:r>
              <a:rPr lang="en-US" altLang="x-none" sz="1800" dirty="0" err="1">
                <a:ea typeface="ＭＳ Ｐゴシック" charset="-128"/>
              </a:rPr>
              <a:t>freq</a:t>
            </a:r>
            <a:endParaRPr lang="en-US" altLang="x-none" sz="1800" dirty="0">
              <a:ea typeface="ＭＳ Ｐゴシック" charset="-128"/>
            </a:endParaRPr>
          </a:p>
          <a:p>
            <a:pPr lvl="1" eaLnBrk="1" hangingPunct="1">
              <a:lnSpc>
                <a:spcPct val="80000"/>
              </a:lnSpc>
            </a:pPr>
            <a:r>
              <a:rPr lang="en-US" altLang="x-none" sz="2000" dirty="0">
                <a:ea typeface="ＭＳ Ｐゴシック" charset="-128"/>
              </a:rPr>
              <a:t>Priming: </a:t>
            </a:r>
          </a:p>
          <a:p>
            <a:pPr lvl="2" eaLnBrk="1" hangingPunct="1">
              <a:lnSpc>
                <a:spcPct val="80000"/>
              </a:lnSpc>
            </a:pPr>
            <a:r>
              <a:rPr lang="en-US" altLang="x-none" sz="1800" dirty="0">
                <a:ea typeface="ＭＳ Ｐゴシック" charset="-128"/>
              </a:rPr>
              <a:t>“a little bit” marked</a:t>
            </a:r>
          </a:p>
        </p:txBody>
      </p:sp>
      <p:sp>
        <p:nvSpPr>
          <p:cNvPr id="225285" name="Line 5"/>
          <p:cNvSpPr>
            <a:spLocks noChangeShapeType="1"/>
          </p:cNvSpPr>
          <p:nvPr/>
        </p:nvSpPr>
        <p:spPr bwMode="auto">
          <a:xfrm>
            <a:off x="4907989" y="2362200"/>
            <a:ext cx="2407211" cy="1752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25286" name="Line 6"/>
          <p:cNvSpPr>
            <a:spLocks noChangeShapeType="1"/>
          </p:cNvSpPr>
          <p:nvPr/>
        </p:nvSpPr>
        <p:spPr bwMode="auto">
          <a:xfrm flipV="1">
            <a:off x="4703844" y="3276600"/>
            <a:ext cx="1544556"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25287" name="Line 7"/>
          <p:cNvSpPr>
            <a:spLocks noChangeShapeType="1"/>
          </p:cNvSpPr>
          <p:nvPr/>
        </p:nvSpPr>
        <p:spPr bwMode="auto">
          <a:xfrm>
            <a:off x="6629400" y="2286000"/>
            <a:ext cx="0" cy="220980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25288" name="Line 8"/>
          <p:cNvSpPr>
            <a:spLocks noChangeShapeType="1"/>
          </p:cNvSpPr>
          <p:nvPr/>
        </p:nvSpPr>
        <p:spPr bwMode="auto">
          <a:xfrm flipV="1">
            <a:off x="4142445" y="2286000"/>
            <a:ext cx="2266861" cy="89693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square">
            <a:spAutoFit/>
          </a:bodyPr>
          <a:lstStyle/>
          <a:p>
            <a:endParaRPr lang="en-US"/>
          </a:p>
        </p:txBody>
      </p:sp>
      <p:sp>
        <p:nvSpPr>
          <p:cNvPr id="2" name="Date Placeholder 1"/>
          <p:cNvSpPr>
            <a:spLocks noGrp="1"/>
          </p:cNvSpPr>
          <p:nvPr>
            <p:ph type="dt" sz="half" idx="10"/>
          </p:nvPr>
        </p:nvSpPr>
        <p:spPr/>
        <p:txBody>
          <a:bodyPr/>
          <a:lstStyle/>
          <a:p>
            <a:r>
              <a:rPr lang="en-US" altLang="x-none"/>
              <a:t>9/15/17</a:t>
            </a:r>
            <a:endParaRPr lang="x-none" altLang="x-none"/>
          </a:p>
        </p:txBody>
      </p:sp>
    </p:spTree>
    <p:extLst>
      <p:ext uri="{BB962C8B-B14F-4D97-AF65-F5344CB8AC3E}">
        <p14:creationId xmlns:p14="http://schemas.microsoft.com/office/powerpoint/2010/main" val="215970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4">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2" presetClass="entr" presetSubtype="4" fill="hold" grpId="0" nodeType="afterEffect">
                                  <p:stCondLst>
                                    <p:cond delay="0"/>
                                  </p:stCondLst>
                                  <p:childTnLst>
                                    <p:set>
                                      <p:cBhvr>
                                        <p:cTn id="9" dur="1" fill="hold">
                                          <p:stCondLst>
                                            <p:cond delay="0"/>
                                          </p:stCondLst>
                                        </p:cTn>
                                        <p:tgtEl>
                                          <p:spTgt spid="225287"/>
                                        </p:tgtEl>
                                        <p:attrNameLst>
                                          <p:attrName>style.visibility</p:attrName>
                                        </p:attrNameLst>
                                      </p:cBhvr>
                                      <p:to>
                                        <p:strVal val="visible"/>
                                      </p:to>
                                    </p:set>
                                    <p:animEffect transition="in" filter="slide(fromBottom)">
                                      <p:cBhvr>
                                        <p:cTn id="10" dur="500"/>
                                        <p:tgtEl>
                                          <p:spTgt spid="2252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28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28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28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284">
                                            <p:txEl>
                                              <p:pRg st="4" end="4"/>
                                            </p:txEl>
                                          </p:spTgt>
                                        </p:tgtEl>
                                        <p:attrNameLst>
                                          <p:attrName>style.visibility</p:attrName>
                                        </p:attrNameLst>
                                      </p:cBhvr>
                                      <p:to>
                                        <p:strVal val="visible"/>
                                      </p:to>
                                    </p:set>
                                  </p:childTnLst>
                                </p:cTn>
                              </p:par>
                            </p:childTnLst>
                          </p:cTn>
                        </p:par>
                        <p:par>
                          <p:cTn id="21" fill="hold" nodeType="afterGroup">
                            <p:stCondLst>
                              <p:cond delay="0"/>
                            </p:stCondLst>
                            <p:childTnLst>
                              <p:par>
                                <p:cTn id="22" presetID="12" presetClass="entr" presetSubtype="4" fill="hold" grpId="0" nodeType="afterEffect">
                                  <p:stCondLst>
                                    <p:cond delay="0"/>
                                  </p:stCondLst>
                                  <p:childTnLst>
                                    <p:set>
                                      <p:cBhvr>
                                        <p:cTn id="23" dur="1" fill="hold">
                                          <p:stCondLst>
                                            <p:cond delay="0"/>
                                          </p:stCondLst>
                                        </p:cTn>
                                        <p:tgtEl>
                                          <p:spTgt spid="225285"/>
                                        </p:tgtEl>
                                        <p:attrNameLst>
                                          <p:attrName>style.visibility</p:attrName>
                                        </p:attrNameLst>
                                      </p:cBhvr>
                                      <p:to>
                                        <p:strVal val="visible"/>
                                      </p:to>
                                    </p:set>
                                    <p:animEffect transition="in" filter="slide(fromBottom)">
                                      <p:cBhvr>
                                        <p:cTn id="24" dur="500"/>
                                        <p:tgtEl>
                                          <p:spTgt spid="22528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25284">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284">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284">
                                            <p:txEl>
                                              <p:pRg st="7" end="7"/>
                                            </p:txEl>
                                          </p:spTgt>
                                        </p:tgtEl>
                                        <p:attrNameLst>
                                          <p:attrName>style.visibility</p:attrName>
                                        </p:attrNameLst>
                                      </p:cBhvr>
                                      <p:to>
                                        <p:strVal val="visible"/>
                                      </p:to>
                                    </p:set>
                                  </p:childTnLst>
                                </p:cTn>
                              </p:par>
                            </p:childTnLst>
                          </p:cTn>
                        </p:par>
                        <p:par>
                          <p:cTn id="33" fill="hold" nodeType="afterGroup">
                            <p:stCondLst>
                              <p:cond delay="0"/>
                            </p:stCondLst>
                            <p:childTnLst>
                              <p:par>
                                <p:cTn id="34" presetID="12" presetClass="entr" presetSubtype="4" fill="hold" grpId="0" nodeType="afterEffect">
                                  <p:stCondLst>
                                    <p:cond delay="0"/>
                                  </p:stCondLst>
                                  <p:childTnLst>
                                    <p:set>
                                      <p:cBhvr>
                                        <p:cTn id="35" dur="1" fill="hold">
                                          <p:stCondLst>
                                            <p:cond delay="0"/>
                                          </p:stCondLst>
                                        </p:cTn>
                                        <p:tgtEl>
                                          <p:spTgt spid="225288"/>
                                        </p:tgtEl>
                                        <p:attrNameLst>
                                          <p:attrName>style.visibility</p:attrName>
                                        </p:attrNameLst>
                                      </p:cBhvr>
                                      <p:to>
                                        <p:strVal val="visible"/>
                                      </p:to>
                                    </p:set>
                                    <p:animEffect transition="in" filter="slide(fromBottom)">
                                      <p:cBhvr>
                                        <p:cTn id="36" dur="500"/>
                                        <p:tgtEl>
                                          <p:spTgt spid="22528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25284">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5284">
                                            <p:txEl>
                                              <p:pRg st="9" end="9"/>
                                            </p:txEl>
                                          </p:spTgt>
                                        </p:tgtEl>
                                        <p:attrNameLst>
                                          <p:attrName>style.visibility</p:attrName>
                                        </p:attrNameLst>
                                      </p:cBhvr>
                                      <p:to>
                                        <p:strVal val="visible"/>
                                      </p:to>
                                    </p:set>
                                  </p:childTnLst>
                                </p:cTn>
                              </p:par>
                            </p:childTnLst>
                          </p:cTn>
                        </p:par>
                        <p:par>
                          <p:cTn id="43" fill="hold" nodeType="afterGroup">
                            <p:stCondLst>
                              <p:cond delay="0"/>
                            </p:stCondLst>
                            <p:childTnLst>
                              <p:par>
                                <p:cTn id="44" presetID="12" presetClass="entr" presetSubtype="4" fill="hold" grpId="0" nodeType="afterEffect">
                                  <p:stCondLst>
                                    <p:cond delay="0"/>
                                  </p:stCondLst>
                                  <p:childTnLst>
                                    <p:set>
                                      <p:cBhvr>
                                        <p:cTn id="45" dur="1" fill="hold">
                                          <p:stCondLst>
                                            <p:cond delay="0"/>
                                          </p:stCondLst>
                                        </p:cTn>
                                        <p:tgtEl>
                                          <p:spTgt spid="225286"/>
                                        </p:tgtEl>
                                        <p:attrNameLst>
                                          <p:attrName>style.visibility</p:attrName>
                                        </p:attrNameLst>
                                      </p:cBhvr>
                                      <p:to>
                                        <p:strVal val="visible"/>
                                      </p:to>
                                    </p:set>
                                    <p:animEffect transition="in" filter="slide(fromBottom)">
                                      <p:cBhvr>
                                        <p:cTn id="46" dur="500"/>
                                        <p:tgtEl>
                                          <p:spTgt spid="225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animBg="1"/>
      <p:bldP spid="225286" grpId="0" animBg="1"/>
      <p:bldP spid="225287" grpId="0" animBg="1"/>
      <p:bldP spid="22528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6313" t="10101" r="11626" b="12451"/>
          <a:stretch>
            <a:fillRect/>
          </a:stretch>
        </p:blipFill>
        <p:spPr>
          <a:xfrm>
            <a:off x="1524000" y="228600"/>
            <a:ext cx="9144000" cy="6470650"/>
          </a:xfrm>
        </p:spPr>
      </p:pic>
      <p:sp>
        <p:nvSpPr>
          <p:cNvPr id="206851" name="Oval 3"/>
          <p:cNvSpPr>
            <a:spLocks noChangeArrowheads="1"/>
          </p:cNvSpPr>
          <p:nvPr/>
        </p:nvSpPr>
        <p:spPr bwMode="auto">
          <a:xfrm>
            <a:off x="6858000" y="4998125"/>
            <a:ext cx="3429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2" name="Oval 4"/>
          <p:cNvSpPr>
            <a:spLocks noChangeArrowheads="1"/>
          </p:cNvSpPr>
          <p:nvPr/>
        </p:nvSpPr>
        <p:spPr bwMode="auto">
          <a:xfrm>
            <a:off x="2743200" y="3474125"/>
            <a:ext cx="34290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3" name="Oval 5"/>
          <p:cNvSpPr>
            <a:spLocks noChangeArrowheads="1"/>
          </p:cNvSpPr>
          <p:nvPr/>
        </p:nvSpPr>
        <p:spPr bwMode="auto">
          <a:xfrm>
            <a:off x="2743200" y="3474125"/>
            <a:ext cx="3429000" cy="519351"/>
          </a:xfrm>
          <a:prstGeom prst="ellipse">
            <a:avLst/>
          </a:pr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4" name="Oval 6"/>
          <p:cNvSpPr>
            <a:spLocks noChangeArrowheads="1"/>
          </p:cNvSpPr>
          <p:nvPr/>
        </p:nvSpPr>
        <p:spPr bwMode="auto">
          <a:xfrm>
            <a:off x="3124200" y="2331125"/>
            <a:ext cx="1066800" cy="519351"/>
          </a:xfrm>
          <a:prstGeom prst="ellipse">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5" name="Oval 7"/>
          <p:cNvSpPr>
            <a:spLocks noChangeArrowheads="1"/>
          </p:cNvSpPr>
          <p:nvPr/>
        </p:nvSpPr>
        <p:spPr bwMode="auto">
          <a:xfrm>
            <a:off x="3810000" y="1950125"/>
            <a:ext cx="12954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6" name="Oval 8"/>
          <p:cNvSpPr>
            <a:spLocks noChangeArrowheads="1"/>
          </p:cNvSpPr>
          <p:nvPr/>
        </p:nvSpPr>
        <p:spPr bwMode="auto">
          <a:xfrm>
            <a:off x="6858000" y="4998125"/>
            <a:ext cx="3429000" cy="519351"/>
          </a:xfrm>
          <a:prstGeom prst="ellipse">
            <a:avLst/>
          </a:prstGeom>
          <a:noFill/>
          <a:ln w="28575">
            <a:solidFill>
              <a:srgbClr val="969696"/>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7" name="Oval 9"/>
          <p:cNvSpPr>
            <a:spLocks noChangeArrowheads="1"/>
          </p:cNvSpPr>
          <p:nvPr/>
        </p:nvSpPr>
        <p:spPr bwMode="auto">
          <a:xfrm>
            <a:off x="6896100" y="1569125"/>
            <a:ext cx="12954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8" name="Oval 10"/>
          <p:cNvSpPr>
            <a:spLocks noChangeArrowheads="1"/>
          </p:cNvSpPr>
          <p:nvPr/>
        </p:nvSpPr>
        <p:spPr bwMode="auto">
          <a:xfrm>
            <a:off x="8153400" y="2559725"/>
            <a:ext cx="12954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06859" name="Oval 11"/>
          <p:cNvSpPr>
            <a:spLocks noChangeArrowheads="1"/>
          </p:cNvSpPr>
          <p:nvPr/>
        </p:nvSpPr>
        <p:spPr bwMode="auto">
          <a:xfrm>
            <a:off x="8991600" y="2331125"/>
            <a:ext cx="1295400" cy="519351"/>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371488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06852"/>
                                        </p:tgtEl>
                                        <p:attrNameLst>
                                          <p:attrName>style.visibility</p:attrName>
                                        </p:attrNameLst>
                                      </p:cBhvr>
                                      <p:to>
                                        <p:strVal val="visible"/>
                                      </p:to>
                                    </p:set>
                                    <p:animEffect transition="in" filter="slide(fromLeft)">
                                      <p:cBhvr>
                                        <p:cTn id="7" dur="500"/>
                                        <p:tgtEl>
                                          <p:spTgt spid="2068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206851"/>
                                        </p:tgtEl>
                                        <p:attrNameLst>
                                          <p:attrName>style.visibility</p:attrName>
                                        </p:attrNameLst>
                                      </p:cBhvr>
                                      <p:to>
                                        <p:strVal val="visible"/>
                                      </p:to>
                                    </p:set>
                                    <p:animEffect transition="in" filter="slide(fromRight)">
                                      <p:cBhvr>
                                        <p:cTn id="12" dur="500"/>
                                        <p:tgtEl>
                                          <p:spTgt spid="2068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06854"/>
                                        </p:tgtEl>
                                        <p:attrNameLst>
                                          <p:attrName>style.visibility</p:attrName>
                                        </p:attrNameLst>
                                      </p:cBhvr>
                                      <p:to>
                                        <p:strVal val="visible"/>
                                      </p:to>
                                    </p:set>
                                    <p:animEffect transition="in" filter="slide(fromLeft)">
                                      <p:cBhvr>
                                        <p:cTn id="17" dur="500"/>
                                        <p:tgtEl>
                                          <p:spTgt spid="20685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685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6856"/>
                                        </p:tgtEl>
                                        <p:attrNameLst>
                                          <p:attrName>style.visibility</p:attrName>
                                        </p:attrNameLst>
                                      </p:cBhvr>
                                      <p:to>
                                        <p:strVal val="visible"/>
                                      </p:to>
                                    </p:set>
                                  </p:childTnLst>
                                </p:cTn>
                              </p:par>
                            </p:childTnLst>
                          </p:cTn>
                        </p:par>
                        <p:par>
                          <p:cTn id="22" fill="hold" nodeType="afterGroup">
                            <p:stCondLst>
                              <p:cond delay="500"/>
                            </p:stCondLst>
                            <p:childTnLst>
                              <p:par>
                                <p:cTn id="23" presetID="12" presetClass="entr" presetSubtype="2" fill="hold" grpId="0" nodeType="afterEffect">
                                  <p:stCondLst>
                                    <p:cond delay="0"/>
                                  </p:stCondLst>
                                  <p:childTnLst>
                                    <p:set>
                                      <p:cBhvr>
                                        <p:cTn id="24" dur="1" fill="hold">
                                          <p:stCondLst>
                                            <p:cond delay="0"/>
                                          </p:stCondLst>
                                        </p:cTn>
                                        <p:tgtEl>
                                          <p:spTgt spid="206855"/>
                                        </p:tgtEl>
                                        <p:attrNameLst>
                                          <p:attrName>style.visibility</p:attrName>
                                        </p:attrNameLst>
                                      </p:cBhvr>
                                      <p:to>
                                        <p:strVal val="visible"/>
                                      </p:to>
                                    </p:set>
                                    <p:animEffect transition="in" filter="slide(fromRight)">
                                      <p:cBhvr>
                                        <p:cTn id="25" dur="500"/>
                                        <p:tgtEl>
                                          <p:spTgt spid="206855"/>
                                        </p:tgtEl>
                                      </p:cBhvr>
                                    </p:animEffect>
                                  </p:childTnLst>
                                </p:cTn>
                              </p:par>
                              <p:par>
                                <p:cTn id="26" presetID="12" presetClass="entr" presetSubtype="2" fill="hold" grpId="0" nodeType="withEffect">
                                  <p:stCondLst>
                                    <p:cond delay="0"/>
                                  </p:stCondLst>
                                  <p:childTnLst>
                                    <p:set>
                                      <p:cBhvr>
                                        <p:cTn id="27" dur="1" fill="hold">
                                          <p:stCondLst>
                                            <p:cond delay="0"/>
                                          </p:stCondLst>
                                        </p:cTn>
                                        <p:tgtEl>
                                          <p:spTgt spid="206857"/>
                                        </p:tgtEl>
                                        <p:attrNameLst>
                                          <p:attrName>style.visibility</p:attrName>
                                        </p:attrNameLst>
                                      </p:cBhvr>
                                      <p:to>
                                        <p:strVal val="visible"/>
                                      </p:to>
                                    </p:set>
                                    <p:animEffect transition="in" filter="slide(fromRight)">
                                      <p:cBhvr>
                                        <p:cTn id="28" dur="500"/>
                                        <p:tgtEl>
                                          <p:spTgt spid="206857"/>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206858"/>
                                        </p:tgtEl>
                                        <p:attrNameLst>
                                          <p:attrName>style.visibility</p:attrName>
                                        </p:attrNameLst>
                                      </p:cBhvr>
                                      <p:to>
                                        <p:strVal val="visible"/>
                                      </p:to>
                                    </p:set>
                                    <p:animEffect transition="in" filter="slide(fromRight)">
                                      <p:cBhvr>
                                        <p:cTn id="31" dur="500"/>
                                        <p:tgtEl>
                                          <p:spTgt spid="206858"/>
                                        </p:tgtEl>
                                      </p:cBhvr>
                                    </p:animEffect>
                                  </p:childTnLst>
                                </p:cTn>
                              </p:par>
                              <p:par>
                                <p:cTn id="32" presetID="12" presetClass="entr" presetSubtype="2" fill="hold" grpId="0" nodeType="withEffect">
                                  <p:stCondLst>
                                    <p:cond delay="0"/>
                                  </p:stCondLst>
                                  <p:childTnLst>
                                    <p:set>
                                      <p:cBhvr>
                                        <p:cTn id="33" dur="1" fill="hold">
                                          <p:stCondLst>
                                            <p:cond delay="0"/>
                                          </p:stCondLst>
                                        </p:cTn>
                                        <p:tgtEl>
                                          <p:spTgt spid="206859"/>
                                        </p:tgtEl>
                                        <p:attrNameLst>
                                          <p:attrName>style.visibility</p:attrName>
                                        </p:attrNameLst>
                                      </p:cBhvr>
                                      <p:to>
                                        <p:strVal val="visible"/>
                                      </p:to>
                                    </p:set>
                                    <p:animEffect transition="in" filter="slide(fromRight)">
                                      <p:cBhvr>
                                        <p:cTn id="34" dur="500"/>
                                        <p:tgtEl>
                                          <p:spTgt spid="206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animBg="1"/>
      <p:bldP spid="206852" grpId="0" animBg="1"/>
      <p:bldP spid="206853" grpId="0" animBg="1"/>
      <p:bldP spid="206854" grpId="0" animBg="1"/>
      <p:bldP spid="206855" grpId="0" animBg="1"/>
      <p:bldP spid="206856" grpId="0" animBg="1"/>
      <p:bldP spid="206857" grpId="0" animBg="1"/>
      <p:bldP spid="206858" grpId="0" animBg="1"/>
      <p:bldP spid="206859"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3" name="Rectangle 2"/>
          <p:cNvSpPr>
            <a:spLocks noGrp="1" noChangeArrowheads="1"/>
          </p:cNvSpPr>
          <p:nvPr>
            <p:ph type="title"/>
          </p:nvPr>
        </p:nvSpPr>
        <p:spPr/>
        <p:txBody>
          <a:bodyPr/>
          <a:lstStyle/>
          <a:p>
            <a:pPr eaLnBrk="1" hangingPunct="1"/>
            <a:r>
              <a:rPr lang="en-US" altLang="x-none">
                <a:ea typeface="ＭＳ Ｐゴシック" charset="-128"/>
              </a:rPr>
              <a:t>Adaptation: Method 2</a:t>
            </a:r>
          </a:p>
        </p:txBody>
      </p:sp>
      <p:sp>
        <p:nvSpPr>
          <p:cNvPr id="66564" name="Rectangle 3"/>
          <p:cNvSpPr>
            <a:spLocks noGrp="1" noChangeArrowheads="1"/>
          </p:cNvSpPr>
          <p:nvPr>
            <p:ph type="body" sz="half" idx="1"/>
          </p:nvPr>
        </p:nvSpPr>
        <p:spPr/>
        <p:txBody>
          <a:bodyPr/>
          <a:lstStyle/>
          <a:p>
            <a:pPr eaLnBrk="1" hangingPunct="1"/>
            <a:r>
              <a:rPr lang="en-US" altLang="x-none" dirty="0" err="1">
                <a:ea typeface="ＭＳ Ｐゴシック" charset="-128"/>
              </a:rPr>
              <a:t>Pr</a:t>
            </a:r>
            <a:r>
              <a:rPr lang="en-US" altLang="x-none" dirty="0">
                <a:ea typeface="ＭＳ Ｐゴシック" charset="-128"/>
              </a:rPr>
              <a:t>(+adapt</a:t>
            </a:r>
            <a:r>
              <a:rPr lang="en-US" altLang="x-none" baseline="-25000" dirty="0">
                <a:ea typeface="ＭＳ Ｐゴシック" charset="-128"/>
              </a:rPr>
              <a:t>2</a:t>
            </a:r>
            <a:r>
              <a:rPr lang="en-US" altLang="x-none" dirty="0">
                <a:ea typeface="ＭＳ Ｐゴシック" charset="-128"/>
              </a:rPr>
              <a:t>) </a:t>
            </a:r>
          </a:p>
          <a:p>
            <a:pPr eaLnBrk="1" hangingPunct="1"/>
            <a:endParaRPr lang="en-US" altLang="x-none" dirty="0">
              <a:ea typeface="ＭＳ Ｐゴシック" charset="-128"/>
            </a:endParaRPr>
          </a:p>
          <a:p>
            <a:pPr eaLnBrk="1" hangingPunct="1"/>
            <a:endParaRPr lang="en-US" altLang="x-none" baseline="-25000" dirty="0">
              <a:ea typeface="ＭＳ Ｐゴシック" charset="-128"/>
            </a:endParaRPr>
          </a:p>
          <a:p>
            <a:pPr eaLnBrk="1" hangingPunct="1"/>
            <a:r>
              <a:rPr lang="en-US" altLang="x-none" dirty="0" err="1">
                <a:ea typeface="ＭＳ Ｐゴシック" charset="-128"/>
              </a:rPr>
              <a:t>df</a:t>
            </a:r>
            <a:r>
              <a:rPr lang="en-US" altLang="x-none" baseline="-25000" dirty="0" err="1">
                <a:ea typeface="ＭＳ Ｐゴシック" charset="-128"/>
              </a:rPr>
              <a:t>k</a:t>
            </a:r>
            <a:r>
              <a:rPr lang="en-US" altLang="x-none" dirty="0">
                <a:ea typeface="ＭＳ Ｐゴシック" charset="-128"/>
              </a:rPr>
              <a:t>(</a:t>
            </a:r>
            <a:r>
              <a:rPr lang="en-US" altLang="x-none" i="1" dirty="0">
                <a:ea typeface="ＭＳ Ｐゴシック" charset="-128"/>
              </a:rPr>
              <a:t>w</a:t>
            </a:r>
            <a:r>
              <a:rPr lang="en-US" altLang="x-none" dirty="0">
                <a:ea typeface="ＭＳ Ｐゴシック" charset="-128"/>
              </a:rPr>
              <a:t>) ≡ number of docs that</a:t>
            </a:r>
          </a:p>
          <a:p>
            <a:pPr lvl="1" eaLnBrk="1" hangingPunct="1"/>
            <a:r>
              <a:rPr lang="en-US" altLang="x-none" dirty="0">
                <a:ea typeface="ＭＳ Ｐゴシック" charset="-128"/>
              </a:rPr>
              <a:t>mention word </a:t>
            </a:r>
            <a:r>
              <a:rPr lang="en-US" altLang="x-none" i="1" dirty="0">
                <a:ea typeface="ＭＳ Ｐゴシック" charset="-128"/>
              </a:rPr>
              <a:t>w</a:t>
            </a:r>
          </a:p>
          <a:p>
            <a:pPr lvl="1" eaLnBrk="1" hangingPunct="1"/>
            <a:r>
              <a:rPr lang="en-US" altLang="x-none" dirty="0">
                <a:ea typeface="ＭＳ Ｐゴシック" charset="-128"/>
              </a:rPr>
              <a:t>at least </a:t>
            </a:r>
            <a:r>
              <a:rPr lang="en-US" altLang="x-none" i="1" dirty="0">
                <a:ea typeface="ＭＳ Ｐゴシック" charset="-128"/>
              </a:rPr>
              <a:t>k</a:t>
            </a:r>
            <a:r>
              <a:rPr lang="en-US" altLang="x-none" dirty="0">
                <a:ea typeface="ＭＳ Ｐゴシック" charset="-128"/>
              </a:rPr>
              <a:t> times</a:t>
            </a:r>
          </a:p>
          <a:p>
            <a:pPr eaLnBrk="1" hangingPunct="1"/>
            <a:r>
              <a:rPr lang="en-US" altLang="x-none" dirty="0">
                <a:ea typeface="ＭＳ Ｐゴシック" charset="-128"/>
              </a:rPr>
              <a:t>df</a:t>
            </a:r>
            <a:r>
              <a:rPr lang="en-US" altLang="x-none" baseline="-25000" dirty="0">
                <a:ea typeface="ＭＳ Ｐゴシック" charset="-128"/>
              </a:rPr>
              <a:t>1</a:t>
            </a:r>
            <a:r>
              <a:rPr lang="en-US" altLang="x-none" dirty="0">
                <a:ea typeface="ＭＳ Ｐゴシック" charset="-128"/>
              </a:rPr>
              <a:t>(</a:t>
            </a:r>
            <a:r>
              <a:rPr lang="en-US" altLang="x-none" i="1" dirty="0">
                <a:ea typeface="ＭＳ Ｐゴシック" charset="-128"/>
              </a:rPr>
              <a:t>w</a:t>
            </a:r>
            <a:r>
              <a:rPr lang="en-US" altLang="x-none" dirty="0">
                <a:ea typeface="ＭＳ Ｐゴシック" charset="-128"/>
              </a:rPr>
              <a:t>) ≡ standard </a:t>
            </a:r>
            <a:r>
              <a:rPr lang="en-US" altLang="x-none" dirty="0" err="1">
                <a:ea typeface="ＭＳ Ｐゴシック" charset="-128"/>
              </a:rPr>
              <a:t>def</a:t>
            </a:r>
            <a:r>
              <a:rPr lang="en-US" altLang="x-none" dirty="0">
                <a:ea typeface="ＭＳ Ｐゴシック" charset="-128"/>
              </a:rPr>
              <a:t> of document </a:t>
            </a:r>
            <a:r>
              <a:rPr lang="en-US" altLang="x-none" dirty="0" err="1">
                <a:ea typeface="ＭＳ Ｐゴシック" charset="-128"/>
              </a:rPr>
              <a:t>freq</a:t>
            </a:r>
            <a:r>
              <a:rPr lang="en-US" altLang="x-none" dirty="0">
                <a:ea typeface="ＭＳ Ｐゴシック" charset="-128"/>
              </a:rPr>
              <a:t> (</a:t>
            </a:r>
            <a:r>
              <a:rPr lang="en-US" altLang="x-none" dirty="0" err="1">
                <a:ea typeface="ＭＳ Ｐゴシック" charset="-128"/>
              </a:rPr>
              <a:t>df</a:t>
            </a:r>
            <a:r>
              <a:rPr lang="en-US" altLang="x-none" dirty="0">
                <a:ea typeface="ＭＳ Ｐゴシック" charset="-128"/>
              </a:rPr>
              <a:t>)</a:t>
            </a:r>
          </a:p>
          <a:p>
            <a:pPr eaLnBrk="1" hangingPunct="1"/>
            <a:endParaRPr lang="en-US" altLang="x-none" dirty="0">
              <a:ea typeface="ＭＳ Ｐゴシック" charset="-128"/>
            </a:endParaRPr>
          </a:p>
        </p:txBody>
      </p:sp>
      <p:pic>
        <p:nvPicPr>
          <p:cNvPr id="66565"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l="1143" t="6857" r="10857" b="9334"/>
          <a:stretch>
            <a:fillRect/>
          </a:stretch>
        </p:blipFill>
        <p:spPr>
          <a:xfrm>
            <a:off x="5943600" y="954331"/>
            <a:ext cx="5993098" cy="4490796"/>
          </a:xfrm>
          <a:noFill/>
        </p:spPr>
      </p:pic>
      <p:graphicFrame>
        <p:nvGraphicFramePr>
          <p:cNvPr id="66562" name="Object 2"/>
          <p:cNvGraphicFramePr>
            <a:graphicFrameLocks noGrp="1" noChangeAspect="1"/>
          </p:cNvGraphicFramePr>
          <p:nvPr>
            <p:ph sz="quarter" idx="3"/>
          </p:nvPr>
        </p:nvGraphicFramePr>
        <p:xfrm>
          <a:off x="1236171" y="1997173"/>
          <a:ext cx="3281363" cy="1073150"/>
        </p:xfrm>
        <a:graphic>
          <a:graphicData uri="http://schemas.openxmlformats.org/presentationml/2006/ole">
            <mc:AlternateContent xmlns:mc="http://schemas.openxmlformats.org/markup-compatibility/2006">
              <mc:Choice xmlns:v="urn:schemas-microsoft-com:vml" Requires="v">
                <p:oleObj name="Equation" r:id="rId4" imgW="1320480" imgH="431640" progId="Equation.3">
                  <p:embed/>
                </p:oleObj>
              </mc:Choice>
              <mc:Fallback>
                <p:oleObj name="Equation" r:id="rId4" imgW="1320480" imgH="431640" progId="Equation.3">
                  <p:embed/>
                  <p:pic>
                    <p:nvPicPr>
                      <p:cNvPr id="6656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171" y="1997173"/>
                        <a:ext cx="328136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9619645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x-none" sz="4000">
                <a:ea typeface="ＭＳ Ｐゴシック" charset="-128"/>
              </a:rPr>
              <a:t>Pr(+adapt</a:t>
            </a:r>
            <a:r>
              <a:rPr lang="en-US" altLang="x-none" sz="4000" baseline="-25000">
                <a:ea typeface="ＭＳ Ｐゴシック" charset="-128"/>
              </a:rPr>
              <a:t>1</a:t>
            </a:r>
            <a:r>
              <a:rPr lang="en-US" altLang="x-none" sz="4000">
                <a:ea typeface="ＭＳ Ｐゴシック" charset="-128"/>
              </a:rPr>
              <a:t>) ≈ Pr(+adapt</a:t>
            </a:r>
            <a:r>
              <a:rPr lang="en-US" altLang="x-none" sz="4000" baseline="-25000">
                <a:ea typeface="ＭＳ Ｐゴシック" charset="-128"/>
              </a:rPr>
              <a:t>2</a:t>
            </a:r>
            <a:r>
              <a:rPr lang="en-US" altLang="x-none" sz="4000">
                <a:ea typeface="ＭＳ Ｐゴシック" charset="-128"/>
              </a:rPr>
              <a:t>)</a:t>
            </a:r>
            <a:br>
              <a:rPr lang="en-US" altLang="x-none" sz="4000">
                <a:ea typeface="ＭＳ Ｐゴシック" charset="-128"/>
              </a:rPr>
            </a:br>
            <a:r>
              <a:rPr lang="en-US" altLang="x-none" sz="2800">
                <a:ea typeface="ＭＳ Ｐゴシック" charset="-128"/>
              </a:rPr>
              <a:t>Within factors of 2-3 (as opposed to 10-1000)</a:t>
            </a:r>
          </a:p>
        </p:txBody>
      </p:sp>
      <p:pic>
        <p:nvPicPr>
          <p:cNvPr id="6861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6572" t="8095" r="10571" b="11905"/>
          <a:stretch>
            <a:fillRect/>
          </a:stretch>
        </p:blipFill>
        <p:spPr>
          <a:xfrm>
            <a:off x="1981200" y="2349501"/>
            <a:ext cx="4038600" cy="3027363"/>
          </a:xfrm>
          <a:noFill/>
        </p:spPr>
      </p:pic>
      <p:pic>
        <p:nvPicPr>
          <p:cNvPr id="68612" name="Picture 4"/>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l="1143" t="6857" r="10857" b="9334"/>
          <a:stretch>
            <a:fillRect/>
          </a:stretch>
        </p:blipFill>
        <p:spPr>
          <a:xfrm>
            <a:off x="6172200" y="2349501"/>
            <a:ext cx="4038600" cy="3027363"/>
          </a:xfrm>
        </p:spPr>
      </p:pic>
      <p:sp>
        <p:nvSpPr>
          <p:cNvPr id="231429" name="Line 5"/>
          <p:cNvSpPr>
            <a:spLocks noChangeShapeType="1"/>
          </p:cNvSpPr>
          <p:nvPr/>
        </p:nvSpPr>
        <p:spPr bwMode="auto">
          <a:xfrm>
            <a:off x="4876800" y="4267200"/>
            <a:ext cx="27432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31430" name="Line 6"/>
          <p:cNvSpPr>
            <a:spLocks noChangeShapeType="1"/>
          </p:cNvSpPr>
          <p:nvPr/>
        </p:nvSpPr>
        <p:spPr bwMode="auto">
          <a:xfrm>
            <a:off x="6096000" y="3048000"/>
            <a:ext cx="6096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31431" name="AutoShape 7"/>
          <p:cNvSpPr>
            <a:spLocks noChangeArrowheads="1"/>
          </p:cNvSpPr>
          <p:nvPr/>
        </p:nvSpPr>
        <p:spPr bwMode="auto">
          <a:xfrm>
            <a:off x="5715000" y="1600200"/>
            <a:ext cx="1455738" cy="406400"/>
          </a:xfrm>
          <a:prstGeom prst="wedgeRectCallout">
            <a:avLst>
              <a:gd name="adj1" fmla="val 49347"/>
              <a:gd name="adj2" fmla="val 242579"/>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a:t>3</a:t>
            </a:r>
            <a:r>
              <a:rPr lang="en-US" altLang="x-none" sz="2000" baseline="30000"/>
              <a:t>rd</a:t>
            </a:r>
            <a:r>
              <a:rPr lang="en-US" altLang="x-none" sz="2000"/>
              <a:t> mention</a:t>
            </a:r>
          </a:p>
        </p:txBody>
      </p:sp>
      <p:sp>
        <p:nvSpPr>
          <p:cNvPr id="231432" name="AutoShape 8"/>
          <p:cNvSpPr>
            <a:spLocks noChangeArrowheads="1"/>
          </p:cNvSpPr>
          <p:nvPr/>
        </p:nvSpPr>
        <p:spPr bwMode="auto">
          <a:xfrm>
            <a:off x="1828800" y="2133600"/>
            <a:ext cx="1055688" cy="406400"/>
          </a:xfrm>
          <a:prstGeom prst="wedgeRectCallout">
            <a:avLst>
              <a:gd name="adj1" fmla="val 100074"/>
              <a:gd name="adj2" fmla="val 319921"/>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x-none" sz="2000"/>
              <a:t>Priming</a:t>
            </a:r>
          </a:p>
        </p:txBody>
      </p:sp>
      <p:sp>
        <p:nvSpPr>
          <p:cNvPr id="2" name="Date Placeholder 1"/>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4079414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1429"/>
                                        </p:tgtEl>
                                        <p:attrNameLst>
                                          <p:attrName>style.visibility</p:attrName>
                                        </p:attrNameLst>
                                      </p:cBhvr>
                                      <p:to>
                                        <p:strVal val="visible"/>
                                      </p:to>
                                    </p:set>
                                    <p:animEffect transition="in" filter="slide(fromBottom)">
                                      <p:cBhvr>
                                        <p:cTn id="7" dur="500"/>
                                        <p:tgtEl>
                                          <p:spTgt spid="231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31430"/>
                                        </p:tgtEl>
                                        <p:attrNameLst>
                                          <p:attrName>style.visibility</p:attrName>
                                        </p:attrNameLst>
                                      </p:cBhvr>
                                      <p:to>
                                        <p:strVal val="visible"/>
                                      </p:to>
                                    </p:set>
                                    <p:animEffect transition="in" filter="slide(fromTop)">
                                      <p:cBhvr>
                                        <p:cTn id="12" dur="500"/>
                                        <p:tgtEl>
                                          <p:spTgt spid="2314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231432"/>
                                        </p:tgtEl>
                                        <p:attrNameLst>
                                          <p:attrName>style.visibility</p:attrName>
                                        </p:attrNameLst>
                                      </p:cBhvr>
                                      <p:to>
                                        <p:strVal val="visible"/>
                                      </p:to>
                                    </p:set>
                                    <p:animEffect transition="in" filter="slide(fromLeft)">
                                      <p:cBhvr>
                                        <p:cTn id="17" dur="500"/>
                                        <p:tgtEl>
                                          <p:spTgt spid="2314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231431"/>
                                        </p:tgtEl>
                                        <p:attrNameLst>
                                          <p:attrName>style.visibility</p:attrName>
                                        </p:attrNameLst>
                                      </p:cBhvr>
                                      <p:to>
                                        <p:strVal val="visible"/>
                                      </p:to>
                                    </p:set>
                                    <p:animEffect transition="in" filter="slide(fromRight)">
                                      <p:cBhvr>
                                        <p:cTn id="22" dur="500"/>
                                        <p:tgtEl>
                                          <p:spTgt spid="231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9" grpId="0" animBg="1"/>
      <p:bldP spid="231430" grpId="0" animBg="1"/>
      <p:bldP spid="231431" grpId="0" animBg="1" autoUpdateAnimBg="0"/>
      <p:bldP spid="231432"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54C7-8F25-5759-4BD1-6C342CC7076B}"/>
              </a:ext>
            </a:extLst>
          </p:cNvPr>
          <p:cNvSpPr>
            <a:spLocks noGrp="1"/>
          </p:cNvSpPr>
          <p:nvPr>
            <p:ph type="title"/>
          </p:nvPr>
        </p:nvSpPr>
        <p:spPr/>
        <p:txBody>
          <a:bodyPr/>
          <a:lstStyle/>
          <a:p>
            <a:r>
              <a:rPr lang="en-US" dirty="0"/>
              <a:t>Challenges for IID: Freq depends on many hidden variables (genre, topic, author, etc.)</a:t>
            </a:r>
          </a:p>
        </p:txBody>
      </p:sp>
      <p:pic>
        <p:nvPicPr>
          <p:cNvPr id="9" name="Content Placeholder 8" descr="A screenshot of a graph&#10;&#10;Description automatically generated">
            <a:extLst>
              <a:ext uri="{FF2B5EF4-FFF2-40B4-BE49-F238E27FC236}">
                <a16:creationId xmlns:a16="http://schemas.microsoft.com/office/drawing/2014/main" id="{FDDBFD1B-5868-6CA2-28CF-4D3B09D5517A}"/>
              </a:ext>
            </a:extLst>
          </p:cNvPr>
          <p:cNvPicPr>
            <a:picLocks noGrp="1" noChangeAspect="1"/>
          </p:cNvPicPr>
          <p:nvPr>
            <p:ph sz="half" idx="1"/>
          </p:nvPr>
        </p:nvPicPr>
        <p:blipFill rotWithShape="1">
          <a:blip r:embed="rId2"/>
          <a:srcRect b="51727"/>
          <a:stretch/>
        </p:blipFill>
        <p:spPr>
          <a:xfrm>
            <a:off x="584665" y="1943632"/>
            <a:ext cx="5747226" cy="3191075"/>
          </a:xfrm>
        </p:spPr>
      </p:pic>
      <p:sp>
        <p:nvSpPr>
          <p:cNvPr id="5" name="Date Placeholder 4">
            <a:extLst>
              <a:ext uri="{FF2B5EF4-FFF2-40B4-BE49-F238E27FC236}">
                <a16:creationId xmlns:a16="http://schemas.microsoft.com/office/drawing/2014/main" id="{DC503CA3-7FA6-43FF-7F03-98A42F470DB0}"/>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2D9DF881-A9BF-7DC6-EA97-E26C1D3865FD}"/>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B5AEF1C6-A78F-EFA3-EC9D-095D5A7290CF}"/>
              </a:ext>
            </a:extLst>
          </p:cNvPr>
          <p:cNvSpPr>
            <a:spLocks noGrp="1"/>
          </p:cNvSpPr>
          <p:nvPr>
            <p:ph type="sldNum" sz="quarter" idx="12"/>
          </p:nvPr>
        </p:nvSpPr>
        <p:spPr/>
        <p:txBody>
          <a:bodyPr/>
          <a:lstStyle/>
          <a:p>
            <a:fld id="{968D9EE9-F5CC-E840-B721-2FE4EA623452}" type="slidenum">
              <a:rPr lang="en-US" smtClean="0"/>
              <a:t>92</a:t>
            </a:fld>
            <a:endParaRPr lang="en-US"/>
          </a:p>
        </p:txBody>
      </p:sp>
      <p:pic>
        <p:nvPicPr>
          <p:cNvPr id="14" name="Content Placeholder 8" descr="A screenshot of a graph&#10;&#10;Description automatically generated">
            <a:extLst>
              <a:ext uri="{FF2B5EF4-FFF2-40B4-BE49-F238E27FC236}">
                <a16:creationId xmlns:a16="http://schemas.microsoft.com/office/drawing/2014/main" id="{EE35B0EF-C16A-6738-8947-02EAE3F4113C}"/>
              </a:ext>
            </a:extLst>
          </p:cNvPr>
          <p:cNvPicPr>
            <a:picLocks noGrp="1" noChangeAspect="1"/>
          </p:cNvPicPr>
          <p:nvPr>
            <p:ph sz="half" idx="2"/>
          </p:nvPr>
        </p:nvPicPr>
        <p:blipFill rotWithShape="1">
          <a:blip r:embed="rId2"/>
          <a:srcRect t="50771"/>
          <a:stretch/>
        </p:blipFill>
        <p:spPr>
          <a:xfrm>
            <a:off x="6331891" y="2058731"/>
            <a:ext cx="5432463" cy="3075976"/>
          </a:xfrm>
        </p:spPr>
      </p:pic>
    </p:spTree>
    <p:extLst>
      <p:ext uri="{BB962C8B-B14F-4D97-AF65-F5344CB8AC3E}">
        <p14:creationId xmlns:p14="http://schemas.microsoft.com/office/powerpoint/2010/main" val="4268992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C503CA3-7FA6-43FF-7F03-98A42F470DB0}"/>
              </a:ext>
            </a:extLst>
          </p:cNvPr>
          <p:cNvSpPr>
            <a:spLocks noGrp="1"/>
          </p:cNvSpPr>
          <p:nvPr>
            <p:ph type="dt" sz="half" idx="10"/>
          </p:nvPr>
        </p:nvSpPr>
        <p:spPr/>
        <p:txBody>
          <a:bodyPr/>
          <a:lstStyle/>
          <a:p>
            <a:r>
              <a:rPr lang="en-US"/>
              <a:t>9/11/2023</a:t>
            </a:r>
          </a:p>
        </p:txBody>
      </p:sp>
      <p:sp>
        <p:nvSpPr>
          <p:cNvPr id="6" name="Footer Placeholder 5">
            <a:extLst>
              <a:ext uri="{FF2B5EF4-FFF2-40B4-BE49-F238E27FC236}">
                <a16:creationId xmlns:a16="http://schemas.microsoft.com/office/drawing/2014/main" id="{2D9DF881-A9BF-7DC6-EA97-E26C1D3865FD}"/>
              </a:ext>
            </a:extLst>
          </p:cNvPr>
          <p:cNvSpPr>
            <a:spLocks noGrp="1"/>
          </p:cNvSpPr>
          <p:nvPr>
            <p:ph type="ftr" sz="quarter" idx="11"/>
          </p:nvPr>
        </p:nvSpPr>
        <p:spPr/>
        <p:txBody>
          <a:bodyPr/>
          <a:lstStyle/>
          <a:p>
            <a:r>
              <a:rPr lang="en-US"/>
              <a:t>CS6120</a:t>
            </a:r>
          </a:p>
        </p:txBody>
      </p:sp>
      <p:sp>
        <p:nvSpPr>
          <p:cNvPr id="7" name="Slide Number Placeholder 6">
            <a:extLst>
              <a:ext uri="{FF2B5EF4-FFF2-40B4-BE49-F238E27FC236}">
                <a16:creationId xmlns:a16="http://schemas.microsoft.com/office/drawing/2014/main" id="{B5AEF1C6-A78F-EFA3-EC9D-095D5A7290CF}"/>
              </a:ext>
            </a:extLst>
          </p:cNvPr>
          <p:cNvSpPr>
            <a:spLocks noGrp="1"/>
          </p:cNvSpPr>
          <p:nvPr>
            <p:ph type="sldNum" sz="quarter" idx="12"/>
          </p:nvPr>
        </p:nvSpPr>
        <p:spPr/>
        <p:txBody>
          <a:bodyPr/>
          <a:lstStyle/>
          <a:p>
            <a:fld id="{968D9EE9-F5CC-E840-B721-2FE4EA623452}" type="slidenum">
              <a:rPr lang="en-US" smtClean="0"/>
              <a:t>93</a:t>
            </a:fld>
            <a:endParaRPr lang="en-US"/>
          </a:p>
        </p:txBody>
      </p:sp>
      <p:pic>
        <p:nvPicPr>
          <p:cNvPr id="11" name="Content Placeholder 10" descr="A screenshot of a book&#10;&#10;Description automatically generated">
            <a:extLst>
              <a:ext uri="{FF2B5EF4-FFF2-40B4-BE49-F238E27FC236}">
                <a16:creationId xmlns:a16="http://schemas.microsoft.com/office/drawing/2014/main" id="{9D0BFF4E-B9B4-16BA-8F78-C5FBB681E130}"/>
              </a:ext>
            </a:extLst>
          </p:cNvPr>
          <p:cNvPicPr>
            <a:picLocks noGrp="1" noChangeAspect="1"/>
          </p:cNvPicPr>
          <p:nvPr>
            <p:ph sz="half" idx="4294967295"/>
          </p:nvPr>
        </p:nvPicPr>
        <p:blipFill rotWithShape="1">
          <a:blip r:embed="rId2"/>
          <a:srcRect b="51874"/>
          <a:stretch/>
        </p:blipFill>
        <p:spPr>
          <a:xfrm>
            <a:off x="3614391" y="712515"/>
            <a:ext cx="8196078" cy="5713863"/>
          </a:xfrm>
        </p:spPr>
      </p:pic>
      <p:pic>
        <p:nvPicPr>
          <p:cNvPr id="8" name="Content Placeholder 8" descr="A screenshot of a graph&#10;&#10;Description automatically generated">
            <a:extLst>
              <a:ext uri="{FF2B5EF4-FFF2-40B4-BE49-F238E27FC236}">
                <a16:creationId xmlns:a16="http://schemas.microsoft.com/office/drawing/2014/main" id="{CFD51C87-2918-E55C-CE39-D844210B072F}"/>
              </a:ext>
            </a:extLst>
          </p:cNvPr>
          <p:cNvPicPr>
            <a:picLocks noChangeAspect="1"/>
          </p:cNvPicPr>
          <p:nvPr/>
        </p:nvPicPr>
        <p:blipFill rotWithShape="1">
          <a:blip r:embed="rId3"/>
          <a:srcRect b="51727"/>
          <a:stretch/>
        </p:blipFill>
        <p:spPr>
          <a:xfrm>
            <a:off x="188212" y="136526"/>
            <a:ext cx="4902000" cy="2721774"/>
          </a:xfrm>
          <a:prstGeom prst="rect">
            <a:avLst/>
          </a:prstGeom>
        </p:spPr>
      </p:pic>
      <p:pic>
        <p:nvPicPr>
          <p:cNvPr id="12" name="Picture 11" descr="A screenshot of a web page&#10;&#10;Description automatically generated">
            <a:extLst>
              <a:ext uri="{FF2B5EF4-FFF2-40B4-BE49-F238E27FC236}">
                <a16:creationId xmlns:a16="http://schemas.microsoft.com/office/drawing/2014/main" id="{E482899B-C4FC-40F5-957D-E7A607FE4D46}"/>
              </a:ext>
            </a:extLst>
          </p:cNvPr>
          <p:cNvPicPr>
            <a:picLocks noChangeAspect="1"/>
          </p:cNvPicPr>
          <p:nvPr/>
        </p:nvPicPr>
        <p:blipFill>
          <a:blip r:embed="rId4"/>
          <a:stretch>
            <a:fillRect/>
          </a:stretch>
        </p:blipFill>
        <p:spPr>
          <a:xfrm>
            <a:off x="253643" y="3277134"/>
            <a:ext cx="3593617" cy="3002666"/>
          </a:xfrm>
          <a:prstGeom prst="rect">
            <a:avLst/>
          </a:prstGeom>
        </p:spPr>
      </p:pic>
      <p:sp>
        <p:nvSpPr>
          <p:cNvPr id="16" name="TextBox 15">
            <a:extLst>
              <a:ext uri="{FF2B5EF4-FFF2-40B4-BE49-F238E27FC236}">
                <a16:creationId xmlns:a16="http://schemas.microsoft.com/office/drawing/2014/main" id="{E6E7756D-914B-4263-BF4E-A4568C4432E1}"/>
              </a:ext>
            </a:extLst>
          </p:cNvPr>
          <p:cNvSpPr txBox="1"/>
          <p:nvPr/>
        </p:nvSpPr>
        <p:spPr>
          <a:xfrm>
            <a:off x="107106" y="2907802"/>
            <a:ext cx="4560810" cy="369332"/>
          </a:xfrm>
          <a:prstGeom prst="rect">
            <a:avLst/>
          </a:prstGeom>
          <a:noFill/>
        </p:spPr>
        <p:txBody>
          <a:bodyPr wrap="square">
            <a:spAutoFit/>
          </a:bodyPr>
          <a:lstStyle/>
          <a:p>
            <a:r>
              <a:rPr lang="en-US" dirty="0">
                <a:hlinkClick r:id="rId5"/>
              </a:rPr>
              <a:t>https://doi.org/10.1017/S1351324900000139</a:t>
            </a:r>
            <a:r>
              <a:rPr lang="en-US" dirty="0"/>
              <a:t> </a:t>
            </a:r>
          </a:p>
        </p:txBody>
      </p:sp>
    </p:spTree>
    <p:extLst>
      <p:ext uri="{BB962C8B-B14F-4D97-AF65-F5344CB8AC3E}">
        <p14:creationId xmlns:p14="http://schemas.microsoft.com/office/powerpoint/2010/main" val="3556521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a:t>Embeddings</a:t>
            </a:r>
            <a:r>
              <a:rPr lang="en-US" dirty="0"/>
              <a:t>:</a:t>
            </a:r>
            <a:br>
              <a:rPr lang="en-US" dirty="0"/>
            </a:br>
            <a:r>
              <a:rPr lang="en-US" dirty="0"/>
              <a:t>Similarity of docs/words ≈ cos (dot product)</a:t>
            </a:r>
          </a:p>
        </p:txBody>
      </p:sp>
      <p:pic>
        <p:nvPicPr>
          <p:cNvPr id="5" name="Content Placeholder 4"/>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b="51183"/>
          <a:stretch/>
        </p:blipFill>
        <p:spPr>
          <a:xfrm>
            <a:off x="527902" y="1797345"/>
            <a:ext cx="10953946" cy="4565850"/>
          </a:xfrm>
        </p:spPr>
      </p:pic>
      <p:sp>
        <p:nvSpPr>
          <p:cNvPr id="9" name="Date Placeholder 8"/>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32951366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48817"/>
          <a:stretch/>
        </p:blipFill>
        <p:spPr>
          <a:xfrm>
            <a:off x="160254" y="409428"/>
            <a:ext cx="11923727" cy="5208947"/>
          </a:xfrm>
        </p:spPr>
      </p:pic>
      <p:sp>
        <p:nvSpPr>
          <p:cNvPr id="8" name="Date Placeholder 7"/>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579763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 y="5656082"/>
            <a:ext cx="6490444" cy="1168697"/>
          </a:xfrm>
        </p:spPr>
      </p:pic>
      <p:sp>
        <p:nvSpPr>
          <p:cNvPr id="2" name="Title 1"/>
          <p:cNvSpPr>
            <a:spLocks noGrp="1"/>
          </p:cNvSpPr>
          <p:nvPr>
            <p:ph type="title"/>
          </p:nvPr>
        </p:nvSpPr>
        <p:spPr/>
        <p:txBody>
          <a:bodyPr>
            <a:noAutofit/>
          </a:bodyPr>
          <a:lstStyle/>
          <a:p>
            <a:r>
              <a:rPr lang="en-US" sz="3200" dirty="0"/>
              <a:t>LSA/LSI: Latent Semantic Analysis/Indexing</a:t>
            </a:r>
            <a:br>
              <a:rPr lang="en-US" sz="3200" dirty="0"/>
            </a:br>
            <a:r>
              <a:rPr lang="en-US" sz="3200" dirty="0"/>
              <a:t>SVD: Singular Value Decomposition</a:t>
            </a:r>
            <a:br>
              <a:rPr lang="en-US" sz="3200" dirty="0"/>
            </a:br>
            <a:r>
              <a:rPr lang="en-US" sz="3200" dirty="0"/>
              <a:t>PCA: Principal Component Analysis</a:t>
            </a:r>
          </a:p>
        </p:txBody>
      </p:sp>
      <p:graphicFrame>
        <p:nvGraphicFramePr>
          <p:cNvPr id="14" name="Content Placeholder 13"/>
          <p:cNvGraphicFramePr>
            <a:graphicFrameLocks noGrp="1"/>
          </p:cNvGraphicFramePr>
          <p:nvPr>
            <p:ph sz="half" idx="1"/>
          </p:nvPr>
        </p:nvGraphicFramePr>
        <p:xfrm>
          <a:off x="5844473" y="1771971"/>
          <a:ext cx="6118142" cy="4119786"/>
        </p:xfrm>
        <a:graphic>
          <a:graphicData uri="http://schemas.openxmlformats.org/drawingml/2006/table">
            <a:tbl>
              <a:tblPr>
                <a:tableStyleId>{5C22544A-7EE6-4342-B048-85BDC9FD1C3A}</a:tableStyleId>
              </a:tblPr>
              <a:tblGrid>
                <a:gridCol w="1138406">
                  <a:extLst>
                    <a:ext uri="{9D8B030D-6E8A-4147-A177-3AD203B41FA5}">
                      <a16:colId xmlns:a16="http://schemas.microsoft.com/office/drawing/2014/main" val="20000"/>
                    </a:ext>
                  </a:extLst>
                </a:gridCol>
                <a:gridCol w="553304">
                  <a:extLst>
                    <a:ext uri="{9D8B030D-6E8A-4147-A177-3AD203B41FA5}">
                      <a16:colId xmlns:a16="http://schemas.microsoft.com/office/drawing/2014/main" val="20001"/>
                    </a:ext>
                  </a:extLst>
                </a:gridCol>
                <a:gridCol w="553304">
                  <a:extLst>
                    <a:ext uri="{9D8B030D-6E8A-4147-A177-3AD203B41FA5}">
                      <a16:colId xmlns:a16="http://schemas.microsoft.com/office/drawing/2014/main" val="20002"/>
                    </a:ext>
                  </a:extLst>
                </a:gridCol>
                <a:gridCol w="553304">
                  <a:extLst>
                    <a:ext uri="{9D8B030D-6E8A-4147-A177-3AD203B41FA5}">
                      <a16:colId xmlns:a16="http://schemas.microsoft.com/office/drawing/2014/main" val="20003"/>
                    </a:ext>
                  </a:extLst>
                </a:gridCol>
                <a:gridCol w="553304">
                  <a:extLst>
                    <a:ext uri="{9D8B030D-6E8A-4147-A177-3AD203B41FA5}">
                      <a16:colId xmlns:a16="http://schemas.microsoft.com/office/drawing/2014/main" val="20004"/>
                    </a:ext>
                  </a:extLst>
                </a:gridCol>
                <a:gridCol w="553304">
                  <a:extLst>
                    <a:ext uri="{9D8B030D-6E8A-4147-A177-3AD203B41FA5}">
                      <a16:colId xmlns:a16="http://schemas.microsoft.com/office/drawing/2014/main" val="20005"/>
                    </a:ext>
                  </a:extLst>
                </a:gridCol>
                <a:gridCol w="553304">
                  <a:extLst>
                    <a:ext uri="{9D8B030D-6E8A-4147-A177-3AD203B41FA5}">
                      <a16:colId xmlns:a16="http://schemas.microsoft.com/office/drawing/2014/main" val="20006"/>
                    </a:ext>
                  </a:extLst>
                </a:gridCol>
                <a:gridCol w="553304">
                  <a:extLst>
                    <a:ext uri="{9D8B030D-6E8A-4147-A177-3AD203B41FA5}">
                      <a16:colId xmlns:a16="http://schemas.microsoft.com/office/drawing/2014/main" val="20007"/>
                    </a:ext>
                  </a:extLst>
                </a:gridCol>
                <a:gridCol w="553304">
                  <a:extLst>
                    <a:ext uri="{9D8B030D-6E8A-4147-A177-3AD203B41FA5}">
                      <a16:colId xmlns:a16="http://schemas.microsoft.com/office/drawing/2014/main" val="20008"/>
                    </a:ext>
                  </a:extLst>
                </a:gridCol>
                <a:gridCol w="553304">
                  <a:extLst>
                    <a:ext uri="{9D8B030D-6E8A-4147-A177-3AD203B41FA5}">
                      <a16:colId xmlns:a16="http://schemas.microsoft.com/office/drawing/2014/main" val="20009"/>
                    </a:ext>
                  </a:extLst>
                </a:gridCol>
              </a:tblGrid>
              <a:tr h="324324">
                <a:tc>
                  <a:txBody>
                    <a:bodyPr/>
                    <a:lstStyle/>
                    <a:p>
                      <a:pPr algn="r" fontAlgn="b"/>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400" b="1" u="none" strike="noStrike" dirty="0">
                          <a:effectLst/>
                        </a:rPr>
                        <a:t>c1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is-IS" sz="1400" b="1" u="none" strike="noStrike" dirty="0">
                          <a:effectLst/>
                        </a:rPr>
                        <a:t>c2</a:t>
                      </a:r>
                      <a:endParaRPr lang="is-I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c4</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c5</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sk-SK" sz="1400" b="1" u="none" strike="noStrike" dirty="0">
                          <a:effectLst/>
                        </a:rPr>
                        <a:t>m2</a:t>
                      </a:r>
                      <a:endParaRPr lang="sk-SK"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m4</a:t>
                      </a:r>
                      <a:endParaRPr lang="en-US" sz="1400" b="1" i="0" u="none" strike="noStrike" dirty="0">
                        <a:solidFill>
                          <a:srgbClr val="000000"/>
                        </a:solidFill>
                        <a:effectLst/>
                        <a:latin typeface="Calibri" charset="0"/>
                      </a:endParaRPr>
                    </a:p>
                  </a:txBody>
                  <a:tcPr marL="3603" marR="3603" marT="3603" marB="0" anchor="b"/>
                </a:tc>
                <a:extLst>
                  <a:ext uri="{0D108BD9-81ED-4DB2-BD59-A6C34878D82A}">
                    <a16:rowId xmlns:a16="http://schemas.microsoft.com/office/drawing/2014/main" val="10000"/>
                  </a:ext>
                </a:extLst>
              </a:tr>
              <a:tr h="315558">
                <a:tc>
                  <a:txBody>
                    <a:bodyPr/>
                    <a:lstStyle/>
                    <a:p>
                      <a:pPr algn="r" fontAlgn="b"/>
                      <a:r>
                        <a:rPr lang="en-US" sz="1400" b="1" u="none" strike="noStrike" dirty="0">
                          <a:effectLst/>
                        </a:rPr>
                        <a:t>human</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1"/>
                  </a:ext>
                </a:extLst>
              </a:tr>
              <a:tr h="315558">
                <a:tc>
                  <a:txBody>
                    <a:bodyPr/>
                    <a:lstStyle/>
                    <a:p>
                      <a:pPr algn="r" fontAlgn="b"/>
                      <a:r>
                        <a:rPr lang="en-US" sz="1400" b="1" u="none" strike="noStrike" dirty="0">
                          <a:effectLst/>
                        </a:rPr>
                        <a:t>interface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2"/>
                  </a:ext>
                </a:extLst>
              </a:tr>
              <a:tr h="315558">
                <a:tc>
                  <a:txBody>
                    <a:bodyPr/>
                    <a:lstStyle/>
                    <a:p>
                      <a:pPr algn="r" fontAlgn="b"/>
                      <a:r>
                        <a:rPr lang="en-US" sz="1400" b="1" u="none" strike="noStrike" dirty="0">
                          <a:effectLst/>
                        </a:rPr>
                        <a:t>computer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3"/>
                  </a:ext>
                </a:extLst>
              </a:tr>
              <a:tr h="315558">
                <a:tc>
                  <a:txBody>
                    <a:bodyPr/>
                    <a:lstStyle/>
                    <a:p>
                      <a:pPr algn="r" fontAlgn="b"/>
                      <a:r>
                        <a:rPr lang="en-US" sz="1400" b="1" u="none" strike="noStrike" dirty="0">
                          <a:effectLst/>
                        </a:rPr>
                        <a:t>user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4"/>
                  </a:ext>
                </a:extLst>
              </a:tr>
              <a:tr h="315558">
                <a:tc>
                  <a:txBody>
                    <a:bodyPr/>
                    <a:lstStyle/>
                    <a:p>
                      <a:pPr algn="r" fontAlgn="b"/>
                      <a:r>
                        <a:rPr lang="en-US" sz="1400" b="1" u="none" strike="noStrike">
                          <a:effectLst/>
                        </a:rPr>
                        <a:t>system</a:t>
                      </a:r>
                      <a:endParaRPr lang="en-US" sz="1400" b="1" i="0" u="none" strike="noStrike">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is-IS" sz="1100" u="none" strike="noStrike">
                          <a:effectLst/>
                        </a:rPr>
                        <a:t>2</a:t>
                      </a:r>
                      <a:endParaRPr lang="is-I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5"/>
                  </a:ext>
                </a:extLst>
              </a:tr>
              <a:tr h="315558">
                <a:tc>
                  <a:txBody>
                    <a:bodyPr/>
                    <a:lstStyle/>
                    <a:p>
                      <a:pPr algn="r" fontAlgn="b"/>
                      <a:r>
                        <a:rPr lang="en-US" sz="1400" b="1" u="none" strike="noStrike" dirty="0">
                          <a:effectLst/>
                        </a:rPr>
                        <a:t>response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6"/>
                  </a:ext>
                </a:extLst>
              </a:tr>
              <a:tr h="315558">
                <a:tc>
                  <a:txBody>
                    <a:bodyPr/>
                    <a:lstStyle/>
                    <a:p>
                      <a:pPr algn="r" fontAlgn="b"/>
                      <a:r>
                        <a:rPr lang="en-US" sz="1400" b="1" u="none" strike="noStrike" dirty="0">
                          <a:effectLst/>
                        </a:rPr>
                        <a:t>time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7"/>
                  </a:ext>
                </a:extLst>
              </a:tr>
              <a:tr h="315558">
                <a:tc>
                  <a:txBody>
                    <a:bodyPr/>
                    <a:lstStyle/>
                    <a:p>
                      <a:pPr algn="r" fontAlgn="b"/>
                      <a:r>
                        <a:rPr lang="en-US" sz="1400" b="1" u="none" strike="noStrike" dirty="0">
                          <a:effectLst/>
                        </a:rPr>
                        <a:t>EPS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8"/>
                  </a:ext>
                </a:extLst>
              </a:tr>
              <a:tr h="315558">
                <a:tc>
                  <a:txBody>
                    <a:bodyPr/>
                    <a:lstStyle/>
                    <a:p>
                      <a:pPr algn="r" fontAlgn="b"/>
                      <a:r>
                        <a:rPr lang="en-US" sz="1400" b="1" u="none" strike="noStrike" dirty="0">
                          <a:effectLst/>
                        </a:rPr>
                        <a:t>survey</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9"/>
                  </a:ext>
                </a:extLst>
              </a:tr>
              <a:tr h="315558">
                <a:tc>
                  <a:txBody>
                    <a:bodyPr/>
                    <a:lstStyle/>
                    <a:p>
                      <a:pPr algn="r" fontAlgn="b"/>
                      <a:r>
                        <a:rPr lang="en-US" sz="1400" b="1" u="none" strike="noStrike" dirty="0">
                          <a:effectLst/>
                        </a:rPr>
                        <a:t>trees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0"/>
                  </a:ext>
                </a:extLst>
              </a:tr>
              <a:tr h="315558">
                <a:tc>
                  <a:txBody>
                    <a:bodyPr/>
                    <a:lstStyle/>
                    <a:p>
                      <a:pPr algn="r" fontAlgn="b"/>
                      <a:r>
                        <a:rPr lang="en-US" sz="1400" b="1" u="none" strike="noStrike" dirty="0">
                          <a:effectLst/>
                        </a:rPr>
                        <a:t>graph</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1"/>
                  </a:ext>
                </a:extLst>
              </a:tr>
              <a:tr h="324324">
                <a:tc>
                  <a:txBody>
                    <a:bodyPr/>
                    <a:lstStyle/>
                    <a:p>
                      <a:pPr algn="r" fontAlgn="b"/>
                      <a:r>
                        <a:rPr lang="en-US" sz="1400" b="1" u="none" strike="noStrike" dirty="0">
                          <a:effectLst/>
                        </a:rPr>
                        <a:t>minors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2"/>
                  </a:ext>
                </a:extLst>
              </a:tr>
            </a:tbl>
          </a:graphicData>
        </a:graphic>
      </p:graphicFrame>
      <mc:AlternateContent xmlns:mc="http://schemas.openxmlformats.org/markup-compatibility/2006" xmlns:a14="http://schemas.microsoft.com/office/drawing/2010/main">
        <mc:Choice Requires="a14">
          <p:sp>
            <p:nvSpPr>
              <p:cNvPr id="9" name="Content Placeholder 3"/>
              <p:cNvSpPr txBox="1">
                <a:spLocks/>
              </p:cNvSpPr>
              <p:nvPr/>
            </p:nvSpPr>
            <p:spPr>
              <a:xfrm>
                <a:off x="990600" y="1978025"/>
                <a:ext cx="46372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M: term by doc matrix</a:t>
                </a:r>
              </a:p>
              <a:p>
                <a:pPr lvl="1"/>
                <a14:m>
                  <m:oMath xmlns:m="http://schemas.openxmlformats.org/officeDocument/2006/math">
                    <m:r>
                      <a:rPr lang="en-US" i="1">
                        <a:latin typeface="Cambria Math" charset="0"/>
                      </a:rPr>
                      <m:t>𝑀</m:t>
                    </m:r>
                    <m:r>
                      <a:rPr lang="en-US" i="1">
                        <a:latin typeface="Cambria Math" charset="0"/>
                        <a:ea typeface="Cambria Math" charset="0"/>
                        <a:cs typeface="Cambria Math" charset="0"/>
                      </a:rPr>
                      <m:t>≈</m:t>
                    </m:r>
                    <m:r>
                      <a:rPr lang="en-US" i="1">
                        <a:latin typeface="Cambria Math" charset="0"/>
                        <a:ea typeface="Cambria Math" charset="0"/>
                        <a:cs typeface="Cambria Math" charset="0"/>
                      </a:rPr>
                      <m:t>𝑈𝐷</m:t>
                    </m:r>
                    <m:sSup>
                      <m:sSupPr>
                        <m:ctrlPr>
                          <a:rPr lang="en-US" i="1">
                            <a:latin typeface="Cambria Math" panose="02040503050406030204" pitchFamily="18" charset="0"/>
                            <a:ea typeface="Cambria Math" charset="0"/>
                            <a:cs typeface="Cambria Math" charset="0"/>
                          </a:rPr>
                        </m:ctrlPr>
                      </m:sSupPr>
                      <m:e>
                        <m:r>
                          <a:rPr lang="en-US" i="1">
                            <a:latin typeface="Cambria Math" charset="0"/>
                            <a:ea typeface="Cambria Math" charset="0"/>
                            <a:cs typeface="Cambria Math" charset="0"/>
                          </a:rPr>
                          <m:t>𝑉</m:t>
                        </m:r>
                      </m:e>
                      <m:sup>
                        <m:r>
                          <a:rPr lang="en-US" i="1">
                            <a:latin typeface="Cambria Math" charset="0"/>
                            <a:ea typeface="Cambria Math" charset="0"/>
                            <a:cs typeface="Cambria Math" charset="0"/>
                          </a:rPr>
                          <m:t>𝑇</m:t>
                        </m:r>
                      </m:sup>
                    </m:sSup>
                  </m:oMath>
                </a14:m>
                <a:endParaRPr lang="en-US" dirty="0"/>
              </a:p>
              <a:p>
                <a:pPr lvl="1"/>
                <a:r>
                  <a:rPr lang="en-US" dirty="0"/>
                  <a:t>Dimension Reduction</a:t>
                </a:r>
              </a:p>
              <a:p>
                <a:pPr lvl="1"/>
                <a:r>
                  <a:rPr lang="en-US" dirty="0"/>
                  <a:t>s = </a:t>
                </a:r>
                <a:r>
                  <a:rPr lang="en-US" dirty="0" err="1"/>
                  <a:t>svd</a:t>
                </a:r>
                <a:r>
                  <a:rPr lang="en-US" dirty="0"/>
                  <a:t>(m)</a:t>
                </a:r>
              </a:p>
              <a:p>
                <a:pPr lvl="1"/>
                <a:r>
                  <a:rPr lang="mr-IN" dirty="0"/>
                  <a:t>m2 = </a:t>
                </a:r>
                <a:r>
                  <a:rPr lang="mr-IN" dirty="0" err="1"/>
                  <a:t>s$u</a:t>
                </a:r>
                <a:r>
                  <a:rPr lang="mr-IN" dirty="0"/>
                  <a:t>[,1:2] %*% </a:t>
                </a:r>
                <a:r>
                  <a:rPr lang="mr-IN" dirty="0" err="1"/>
                  <a:t>diag</a:t>
                </a:r>
                <a:r>
                  <a:rPr lang="mr-IN" dirty="0"/>
                  <a:t>(</a:t>
                </a:r>
                <a:r>
                  <a:rPr lang="mr-IN" dirty="0" err="1"/>
                  <a:t>s$d</a:t>
                </a:r>
                <a:r>
                  <a:rPr lang="mr-IN" dirty="0"/>
                  <a:t>[1:2]) %*% </a:t>
                </a:r>
                <a:r>
                  <a:rPr lang="mr-IN" dirty="0" err="1"/>
                  <a:t>t</a:t>
                </a:r>
                <a:r>
                  <a:rPr lang="mr-IN" dirty="0"/>
                  <a:t>(</a:t>
                </a:r>
                <a:r>
                  <a:rPr lang="mr-IN" dirty="0" err="1"/>
                  <a:t>s$v</a:t>
                </a:r>
                <a:r>
                  <a:rPr lang="mr-IN" dirty="0"/>
                  <a:t>[,1:2])</a:t>
                </a:r>
                <a:endParaRPr lang="en-US" dirty="0"/>
              </a:p>
              <a:p>
                <a:pPr lvl="1"/>
                <a:r>
                  <a:rPr lang="en-US" dirty="0" err="1"/>
                  <a:t>dimnames</a:t>
                </a:r>
                <a:r>
                  <a:rPr lang="en-US" dirty="0"/>
                  <a:t>(m2)=</a:t>
                </a:r>
                <a:r>
                  <a:rPr lang="en-US" dirty="0" err="1"/>
                  <a:t>dimnames</a:t>
                </a:r>
                <a:r>
                  <a:rPr lang="en-US" dirty="0"/>
                  <a:t>(m)</a:t>
                </a:r>
              </a:p>
              <a:p>
                <a:r>
                  <a:rPr lang="en-US" dirty="0" err="1">
                    <a:hlinkClick r:id="rId3"/>
                  </a:rPr>
                  <a:t>Bellcore</a:t>
                </a:r>
                <a:r>
                  <a:rPr lang="en-US" dirty="0">
                    <a:hlinkClick r:id="rId3"/>
                  </a:rPr>
                  <a:t> Example </a:t>
                </a:r>
                <a:endParaRPr lang="en-US" dirty="0"/>
              </a:p>
              <a:p>
                <a:endParaRPr lang="en-US" dirty="0"/>
              </a:p>
            </p:txBody>
          </p:sp>
        </mc:Choice>
        <mc:Fallback xmlns="">
          <p:sp>
            <p:nvSpPr>
              <p:cNvPr id="9" name="Content Placeholder 3"/>
              <p:cNvSpPr txBox="1">
                <a:spLocks noRot="1" noChangeAspect="1" noMove="1" noResize="1" noEditPoints="1" noAdjustHandles="1" noChangeArrowheads="1" noChangeShapeType="1" noTextEdit="1"/>
              </p:cNvSpPr>
              <p:nvPr/>
            </p:nvSpPr>
            <p:spPr>
              <a:xfrm>
                <a:off x="990600" y="1978025"/>
                <a:ext cx="4637202" cy="4351338"/>
              </a:xfrm>
              <a:prstGeom prst="rect">
                <a:avLst/>
              </a:prstGeom>
              <a:blipFill rotWithShape="0">
                <a:blip r:embed="rId4"/>
                <a:stretch>
                  <a:fillRect l="-2368" t="-2241" r="-1579"/>
                </a:stretch>
              </a:blipFill>
            </p:spPr>
            <p:txBody>
              <a:bodyPr/>
              <a:lstStyle/>
              <a:p>
                <a:r>
                  <a:rPr lang="en-US">
                    <a:noFill/>
                  </a:rPr>
                  <a:t> </a:t>
                </a:r>
              </a:p>
            </p:txBody>
          </p:sp>
        </mc:Fallback>
      </mc:AlternateContent>
      <p:sp>
        <p:nvSpPr>
          <p:cNvPr id="15" name="Date Placeholder 1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50984555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0"/>
            <a:ext cx="10007600" cy="6858000"/>
          </a:xfrm>
          <a:prstGeom prst="rect">
            <a:avLst/>
          </a:prstGeom>
        </p:spPr>
      </p:pic>
      <p:sp>
        <p:nvSpPr>
          <p:cNvPr id="6" name="Date Placeholder 5"/>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2518303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00558" y="1131601"/>
            <a:ext cx="7635201" cy="2874791"/>
          </a:xfrm>
        </p:spPr>
      </p:pic>
      <p:sp>
        <p:nvSpPr>
          <p:cNvPr id="13" name="Title 12"/>
          <p:cNvSpPr>
            <a:spLocks noGrp="1"/>
          </p:cNvSpPr>
          <p:nvPr>
            <p:ph type="title"/>
          </p:nvPr>
        </p:nvSpPr>
        <p:spPr/>
        <p:txBody>
          <a:bodyPr>
            <a:normAutofit/>
          </a:bodyPr>
          <a:lstStyle/>
          <a:p>
            <a:r>
              <a:rPr lang="en-US" dirty="0"/>
              <a:t>plot(</a:t>
            </a:r>
            <a:r>
              <a:rPr lang="en-US" dirty="0" err="1"/>
              <a:t>hclust</a:t>
            </a:r>
            <a:r>
              <a:rPr lang="en-US" dirty="0"/>
              <a:t>(</a:t>
            </a:r>
            <a:r>
              <a:rPr lang="en-US" dirty="0" err="1"/>
              <a:t>as.dist</a:t>
            </a:r>
            <a:r>
              <a:rPr lang="en-US" dirty="0"/>
              <a:t>(1-cor(m)))</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65889" y="3863928"/>
            <a:ext cx="7026111" cy="2937144"/>
          </a:xfrm>
        </p:spPr>
      </p:pic>
      <p:graphicFrame>
        <p:nvGraphicFramePr>
          <p:cNvPr id="11" name="Content Placeholder 13"/>
          <p:cNvGraphicFramePr>
            <a:graphicFrameLocks/>
          </p:cNvGraphicFramePr>
          <p:nvPr/>
        </p:nvGraphicFramePr>
        <p:xfrm>
          <a:off x="216671" y="2146632"/>
          <a:ext cx="4157365" cy="3434591"/>
        </p:xfrm>
        <a:graphic>
          <a:graphicData uri="http://schemas.openxmlformats.org/drawingml/2006/table">
            <a:tbl>
              <a:tblPr>
                <a:tableStyleId>{5C22544A-7EE6-4342-B048-85BDC9FD1C3A}</a:tableStyleId>
              </a:tblPr>
              <a:tblGrid>
                <a:gridCol w="773563">
                  <a:extLst>
                    <a:ext uri="{9D8B030D-6E8A-4147-A177-3AD203B41FA5}">
                      <a16:colId xmlns:a16="http://schemas.microsoft.com/office/drawing/2014/main" val="20000"/>
                    </a:ext>
                  </a:extLst>
                </a:gridCol>
                <a:gridCol w="375978">
                  <a:extLst>
                    <a:ext uri="{9D8B030D-6E8A-4147-A177-3AD203B41FA5}">
                      <a16:colId xmlns:a16="http://schemas.microsoft.com/office/drawing/2014/main" val="20001"/>
                    </a:ext>
                  </a:extLst>
                </a:gridCol>
                <a:gridCol w="375978">
                  <a:extLst>
                    <a:ext uri="{9D8B030D-6E8A-4147-A177-3AD203B41FA5}">
                      <a16:colId xmlns:a16="http://schemas.microsoft.com/office/drawing/2014/main" val="20002"/>
                    </a:ext>
                  </a:extLst>
                </a:gridCol>
                <a:gridCol w="375978">
                  <a:extLst>
                    <a:ext uri="{9D8B030D-6E8A-4147-A177-3AD203B41FA5}">
                      <a16:colId xmlns:a16="http://schemas.microsoft.com/office/drawing/2014/main" val="20003"/>
                    </a:ext>
                  </a:extLst>
                </a:gridCol>
                <a:gridCol w="375978">
                  <a:extLst>
                    <a:ext uri="{9D8B030D-6E8A-4147-A177-3AD203B41FA5}">
                      <a16:colId xmlns:a16="http://schemas.microsoft.com/office/drawing/2014/main" val="20004"/>
                    </a:ext>
                  </a:extLst>
                </a:gridCol>
                <a:gridCol w="375978">
                  <a:extLst>
                    <a:ext uri="{9D8B030D-6E8A-4147-A177-3AD203B41FA5}">
                      <a16:colId xmlns:a16="http://schemas.microsoft.com/office/drawing/2014/main" val="20005"/>
                    </a:ext>
                  </a:extLst>
                </a:gridCol>
                <a:gridCol w="375978">
                  <a:extLst>
                    <a:ext uri="{9D8B030D-6E8A-4147-A177-3AD203B41FA5}">
                      <a16:colId xmlns:a16="http://schemas.microsoft.com/office/drawing/2014/main" val="20006"/>
                    </a:ext>
                  </a:extLst>
                </a:gridCol>
                <a:gridCol w="375978">
                  <a:extLst>
                    <a:ext uri="{9D8B030D-6E8A-4147-A177-3AD203B41FA5}">
                      <a16:colId xmlns:a16="http://schemas.microsoft.com/office/drawing/2014/main" val="20007"/>
                    </a:ext>
                  </a:extLst>
                </a:gridCol>
                <a:gridCol w="375978">
                  <a:extLst>
                    <a:ext uri="{9D8B030D-6E8A-4147-A177-3AD203B41FA5}">
                      <a16:colId xmlns:a16="http://schemas.microsoft.com/office/drawing/2014/main" val="20008"/>
                    </a:ext>
                  </a:extLst>
                </a:gridCol>
                <a:gridCol w="375978">
                  <a:extLst>
                    <a:ext uri="{9D8B030D-6E8A-4147-A177-3AD203B41FA5}">
                      <a16:colId xmlns:a16="http://schemas.microsoft.com/office/drawing/2014/main" val="20009"/>
                    </a:ext>
                  </a:extLst>
                </a:gridCol>
              </a:tblGrid>
              <a:tr h="270383">
                <a:tc>
                  <a:txBody>
                    <a:bodyPr/>
                    <a:lstStyle/>
                    <a:p>
                      <a:pPr algn="r" fontAlgn="b"/>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400" b="1" u="none" strike="noStrike" dirty="0">
                          <a:effectLst/>
                        </a:rPr>
                        <a:t>c1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is-IS" sz="1400" b="1" u="none" strike="noStrike" dirty="0">
                          <a:effectLst/>
                        </a:rPr>
                        <a:t>c2</a:t>
                      </a:r>
                      <a:endParaRPr lang="is-I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c4</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c5</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sk-SK" sz="1400" b="1" u="none" strike="noStrike" dirty="0">
                          <a:effectLst/>
                        </a:rPr>
                        <a:t>m2</a:t>
                      </a:r>
                      <a:endParaRPr lang="sk-SK"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m4</a:t>
                      </a:r>
                      <a:endParaRPr lang="en-US" sz="1400" b="1" i="0" u="none" strike="noStrike" dirty="0">
                        <a:solidFill>
                          <a:srgbClr val="000000"/>
                        </a:solidFill>
                        <a:effectLst/>
                        <a:latin typeface="Calibri" charset="0"/>
                      </a:endParaRPr>
                    </a:p>
                  </a:txBody>
                  <a:tcPr marL="3603" marR="3603" marT="3603" marB="0" anchor="b"/>
                </a:tc>
                <a:extLst>
                  <a:ext uri="{0D108BD9-81ED-4DB2-BD59-A6C34878D82A}">
                    <a16:rowId xmlns:a16="http://schemas.microsoft.com/office/drawing/2014/main" val="10000"/>
                  </a:ext>
                </a:extLst>
              </a:tr>
              <a:tr h="263075">
                <a:tc>
                  <a:txBody>
                    <a:bodyPr/>
                    <a:lstStyle/>
                    <a:p>
                      <a:pPr algn="r" fontAlgn="b"/>
                      <a:r>
                        <a:rPr lang="en-US" sz="1400" b="1" u="none" strike="noStrike" dirty="0">
                          <a:effectLst/>
                        </a:rPr>
                        <a:t>human</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1"/>
                  </a:ext>
                </a:extLst>
              </a:tr>
              <a:tr h="263075">
                <a:tc>
                  <a:txBody>
                    <a:bodyPr/>
                    <a:lstStyle/>
                    <a:p>
                      <a:pPr algn="r" fontAlgn="b"/>
                      <a:r>
                        <a:rPr lang="en-US" sz="1400" b="1" u="none" strike="noStrike" dirty="0">
                          <a:effectLst/>
                        </a:rPr>
                        <a:t>interface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2"/>
                  </a:ext>
                </a:extLst>
              </a:tr>
              <a:tr h="263075">
                <a:tc>
                  <a:txBody>
                    <a:bodyPr/>
                    <a:lstStyle/>
                    <a:p>
                      <a:pPr algn="r" fontAlgn="b"/>
                      <a:r>
                        <a:rPr lang="en-US" sz="1400" b="1" u="none" strike="noStrike" dirty="0">
                          <a:effectLst/>
                        </a:rPr>
                        <a:t>computer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3"/>
                  </a:ext>
                </a:extLst>
              </a:tr>
              <a:tr h="263075">
                <a:tc>
                  <a:txBody>
                    <a:bodyPr/>
                    <a:lstStyle/>
                    <a:p>
                      <a:pPr algn="r" fontAlgn="b"/>
                      <a:r>
                        <a:rPr lang="en-US" sz="1400" b="1" u="none" strike="noStrike" dirty="0">
                          <a:effectLst/>
                        </a:rPr>
                        <a:t>user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4"/>
                  </a:ext>
                </a:extLst>
              </a:tr>
              <a:tr h="263075">
                <a:tc>
                  <a:txBody>
                    <a:bodyPr/>
                    <a:lstStyle/>
                    <a:p>
                      <a:pPr algn="r" fontAlgn="b"/>
                      <a:r>
                        <a:rPr lang="en-US" sz="1400" b="1" u="none" strike="noStrike">
                          <a:effectLst/>
                        </a:rPr>
                        <a:t>system</a:t>
                      </a:r>
                      <a:endParaRPr lang="en-US" sz="1400" b="1" i="0" u="none" strike="noStrike">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is-IS" sz="1100" u="none" strike="noStrike">
                          <a:effectLst/>
                        </a:rPr>
                        <a:t>2</a:t>
                      </a:r>
                      <a:endParaRPr lang="is-I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5"/>
                  </a:ext>
                </a:extLst>
              </a:tr>
              <a:tr h="263075">
                <a:tc>
                  <a:txBody>
                    <a:bodyPr/>
                    <a:lstStyle/>
                    <a:p>
                      <a:pPr algn="r" fontAlgn="b"/>
                      <a:r>
                        <a:rPr lang="en-US" sz="1400" b="1" u="none" strike="noStrike" dirty="0">
                          <a:effectLst/>
                        </a:rPr>
                        <a:t>response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6"/>
                  </a:ext>
                </a:extLst>
              </a:tr>
              <a:tr h="263075">
                <a:tc>
                  <a:txBody>
                    <a:bodyPr/>
                    <a:lstStyle/>
                    <a:p>
                      <a:pPr algn="r" fontAlgn="b"/>
                      <a:r>
                        <a:rPr lang="en-US" sz="1400" b="1" u="none" strike="noStrike" dirty="0">
                          <a:effectLst/>
                        </a:rPr>
                        <a:t>time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7"/>
                  </a:ext>
                </a:extLst>
              </a:tr>
              <a:tr h="263075">
                <a:tc>
                  <a:txBody>
                    <a:bodyPr/>
                    <a:lstStyle/>
                    <a:p>
                      <a:pPr algn="r" fontAlgn="b"/>
                      <a:r>
                        <a:rPr lang="en-US" sz="1400" b="1" u="none" strike="noStrike" dirty="0">
                          <a:effectLst/>
                        </a:rPr>
                        <a:t>EPS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8"/>
                  </a:ext>
                </a:extLst>
              </a:tr>
              <a:tr h="263075">
                <a:tc>
                  <a:txBody>
                    <a:bodyPr/>
                    <a:lstStyle/>
                    <a:p>
                      <a:pPr algn="r" fontAlgn="b"/>
                      <a:r>
                        <a:rPr lang="en-US" sz="1400" b="1" u="none" strike="noStrike" dirty="0">
                          <a:effectLst/>
                        </a:rPr>
                        <a:t>survey</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9"/>
                  </a:ext>
                </a:extLst>
              </a:tr>
              <a:tr h="263075">
                <a:tc>
                  <a:txBody>
                    <a:bodyPr/>
                    <a:lstStyle/>
                    <a:p>
                      <a:pPr algn="r" fontAlgn="b"/>
                      <a:r>
                        <a:rPr lang="en-US" sz="1400" b="1" u="none" strike="noStrike" dirty="0">
                          <a:effectLst/>
                        </a:rPr>
                        <a:t>trees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0"/>
                  </a:ext>
                </a:extLst>
              </a:tr>
              <a:tr h="263075">
                <a:tc>
                  <a:txBody>
                    <a:bodyPr/>
                    <a:lstStyle/>
                    <a:p>
                      <a:pPr algn="r" fontAlgn="b"/>
                      <a:r>
                        <a:rPr lang="en-US" sz="1400" b="1" u="none" strike="noStrike" dirty="0">
                          <a:effectLst/>
                        </a:rPr>
                        <a:t>graph</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1"/>
                  </a:ext>
                </a:extLst>
              </a:tr>
              <a:tr h="270383">
                <a:tc>
                  <a:txBody>
                    <a:bodyPr/>
                    <a:lstStyle/>
                    <a:p>
                      <a:pPr algn="r" fontAlgn="b"/>
                      <a:r>
                        <a:rPr lang="en-US" sz="1400" b="1" u="none" strike="noStrike" dirty="0">
                          <a:effectLst/>
                        </a:rPr>
                        <a:t>minors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7" name="Date Placeholder 6"/>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978762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b="61798"/>
          <a:stretch/>
        </p:blipFill>
        <p:spPr>
          <a:xfrm>
            <a:off x="3912386" y="311086"/>
            <a:ext cx="8220174" cy="3224001"/>
          </a:xfrm>
        </p:spPr>
      </p:pic>
      <p:sp>
        <p:nvSpPr>
          <p:cNvPr id="13" name="Title 12"/>
          <p:cNvSpPr>
            <a:spLocks noGrp="1"/>
          </p:cNvSpPr>
          <p:nvPr>
            <p:ph type="title"/>
          </p:nvPr>
        </p:nvSpPr>
        <p:spPr>
          <a:xfrm>
            <a:off x="216031" y="101176"/>
            <a:ext cx="7080315" cy="681250"/>
          </a:xfrm>
        </p:spPr>
        <p:txBody>
          <a:bodyPr>
            <a:normAutofit fontScale="90000"/>
          </a:bodyPr>
          <a:lstStyle/>
          <a:p>
            <a:r>
              <a:rPr lang="en-US" dirty="0"/>
              <a:t>plot(</a:t>
            </a:r>
            <a:r>
              <a:rPr lang="en-US" dirty="0" err="1"/>
              <a:t>hclust</a:t>
            </a:r>
            <a:r>
              <a:rPr lang="en-US" dirty="0"/>
              <a:t>(</a:t>
            </a:r>
            <a:r>
              <a:rPr lang="en-US" dirty="0" err="1"/>
              <a:t>as.dist</a:t>
            </a:r>
            <a:r>
              <a:rPr lang="en-US" dirty="0"/>
              <a:t>(1-cor(t(m))))</a:t>
            </a:r>
          </a:p>
        </p:txBody>
      </p:sp>
      <p:pic>
        <p:nvPicPr>
          <p:cNvPr id="12" name="Content Placeholder 9"/>
          <p:cNvPicPr>
            <a:picLocks noChangeAspect="1"/>
          </p:cNvPicPr>
          <p:nvPr/>
        </p:nvPicPr>
        <p:blipFill rotWithShape="1">
          <a:blip r:embed="rId2">
            <a:extLst>
              <a:ext uri="{28A0092B-C50C-407E-A947-70E740481C1C}">
                <a14:useLocalDpi xmlns:a14="http://schemas.microsoft.com/office/drawing/2010/main" val="0"/>
              </a:ext>
            </a:extLst>
          </a:blip>
          <a:srcRect t="53330" b="12642"/>
          <a:stretch/>
        </p:blipFill>
        <p:spPr>
          <a:xfrm>
            <a:off x="3745563" y="3535087"/>
            <a:ext cx="8446437" cy="2950554"/>
          </a:xfrm>
          <a:prstGeom prst="rect">
            <a:avLst/>
          </a:prstGeom>
        </p:spPr>
      </p:pic>
      <p:graphicFrame>
        <p:nvGraphicFramePr>
          <p:cNvPr id="14" name="Content Placeholder 13"/>
          <p:cNvGraphicFramePr>
            <a:graphicFrameLocks/>
          </p:cNvGraphicFramePr>
          <p:nvPr/>
        </p:nvGraphicFramePr>
        <p:xfrm>
          <a:off x="216672" y="2017246"/>
          <a:ext cx="3469447" cy="2951143"/>
        </p:xfrm>
        <a:graphic>
          <a:graphicData uri="http://schemas.openxmlformats.org/drawingml/2006/table">
            <a:tbl>
              <a:tblPr>
                <a:tableStyleId>{5C22544A-7EE6-4342-B048-85BDC9FD1C3A}</a:tableStyleId>
              </a:tblPr>
              <a:tblGrid>
                <a:gridCol w="797018">
                  <a:extLst>
                    <a:ext uri="{9D8B030D-6E8A-4147-A177-3AD203B41FA5}">
                      <a16:colId xmlns:a16="http://schemas.microsoft.com/office/drawing/2014/main" val="20000"/>
                    </a:ext>
                  </a:extLst>
                </a:gridCol>
                <a:gridCol w="211795">
                  <a:extLst>
                    <a:ext uri="{9D8B030D-6E8A-4147-A177-3AD203B41FA5}">
                      <a16:colId xmlns:a16="http://schemas.microsoft.com/office/drawing/2014/main" val="20001"/>
                    </a:ext>
                  </a:extLst>
                </a:gridCol>
                <a:gridCol w="264279">
                  <a:extLst>
                    <a:ext uri="{9D8B030D-6E8A-4147-A177-3AD203B41FA5}">
                      <a16:colId xmlns:a16="http://schemas.microsoft.com/office/drawing/2014/main" val="20002"/>
                    </a:ext>
                  </a:extLst>
                </a:gridCol>
                <a:gridCol w="313765">
                  <a:extLst>
                    <a:ext uri="{9D8B030D-6E8A-4147-A177-3AD203B41FA5}">
                      <a16:colId xmlns:a16="http://schemas.microsoft.com/office/drawing/2014/main" val="20003"/>
                    </a:ext>
                  </a:extLst>
                </a:gridCol>
                <a:gridCol w="313765">
                  <a:extLst>
                    <a:ext uri="{9D8B030D-6E8A-4147-A177-3AD203B41FA5}">
                      <a16:colId xmlns:a16="http://schemas.microsoft.com/office/drawing/2014/main" val="20004"/>
                    </a:ext>
                  </a:extLst>
                </a:gridCol>
                <a:gridCol w="313765">
                  <a:extLst>
                    <a:ext uri="{9D8B030D-6E8A-4147-A177-3AD203B41FA5}">
                      <a16:colId xmlns:a16="http://schemas.microsoft.com/office/drawing/2014/main" val="20005"/>
                    </a:ext>
                  </a:extLst>
                </a:gridCol>
                <a:gridCol w="313765">
                  <a:extLst>
                    <a:ext uri="{9D8B030D-6E8A-4147-A177-3AD203B41FA5}">
                      <a16:colId xmlns:a16="http://schemas.microsoft.com/office/drawing/2014/main" val="20006"/>
                    </a:ext>
                  </a:extLst>
                </a:gridCol>
                <a:gridCol w="313765">
                  <a:extLst>
                    <a:ext uri="{9D8B030D-6E8A-4147-A177-3AD203B41FA5}">
                      <a16:colId xmlns:a16="http://schemas.microsoft.com/office/drawing/2014/main" val="20007"/>
                    </a:ext>
                  </a:extLst>
                </a:gridCol>
                <a:gridCol w="313765">
                  <a:extLst>
                    <a:ext uri="{9D8B030D-6E8A-4147-A177-3AD203B41FA5}">
                      <a16:colId xmlns:a16="http://schemas.microsoft.com/office/drawing/2014/main" val="20008"/>
                    </a:ext>
                  </a:extLst>
                </a:gridCol>
                <a:gridCol w="313765">
                  <a:extLst>
                    <a:ext uri="{9D8B030D-6E8A-4147-A177-3AD203B41FA5}">
                      <a16:colId xmlns:a16="http://schemas.microsoft.com/office/drawing/2014/main" val="20009"/>
                    </a:ext>
                  </a:extLst>
                </a:gridCol>
              </a:tblGrid>
              <a:tr h="232324">
                <a:tc>
                  <a:txBody>
                    <a:bodyPr/>
                    <a:lstStyle/>
                    <a:p>
                      <a:pPr algn="r" fontAlgn="b"/>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400" b="1" u="none" strike="noStrike" dirty="0">
                          <a:effectLst/>
                        </a:rPr>
                        <a:t>c1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is-IS" sz="1400" b="1" u="none" strike="noStrike" dirty="0">
                          <a:effectLst/>
                        </a:rPr>
                        <a:t>c2</a:t>
                      </a:r>
                      <a:endParaRPr lang="is-I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c4</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c5</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m1</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sk-SK" sz="1400" b="1" u="none" strike="noStrike" dirty="0">
                          <a:effectLst/>
                        </a:rPr>
                        <a:t>m2</a:t>
                      </a:r>
                      <a:endParaRPr lang="sk-SK"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m3</a:t>
                      </a:r>
                      <a:endParaRPr lang="en-US" sz="1400" b="1" i="0" u="none" strike="noStrike" dirty="0">
                        <a:solidFill>
                          <a:srgbClr val="000000"/>
                        </a:solidFill>
                        <a:effectLst/>
                        <a:latin typeface="Calibri" charset="0"/>
                      </a:endParaRPr>
                    </a:p>
                  </a:txBody>
                  <a:tcPr marL="3603" marR="3603" marT="3603" marB="0" anchor="b"/>
                </a:tc>
                <a:tc>
                  <a:txBody>
                    <a:bodyPr/>
                    <a:lstStyle/>
                    <a:p>
                      <a:pPr algn="ctr" fontAlgn="b"/>
                      <a:r>
                        <a:rPr lang="en-US" sz="1400" b="1" u="none" strike="noStrike" dirty="0">
                          <a:effectLst/>
                        </a:rPr>
                        <a:t>m4</a:t>
                      </a:r>
                      <a:endParaRPr lang="en-US" sz="1400" b="1" i="0" u="none" strike="noStrike" dirty="0">
                        <a:solidFill>
                          <a:srgbClr val="000000"/>
                        </a:solidFill>
                        <a:effectLst/>
                        <a:latin typeface="Calibri" charset="0"/>
                      </a:endParaRPr>
                    </a:p>
                  </a:txBody>
                  <a:tcPr marL="3603" marR="3603" marT="3603" marB="0" anchor="b"/>
                </a:tc>
                <a:extLst>
                  <a:ext uri="{0D108BD9-81ED-4DB2-BD59-A6C34878D82A}">
                    <a16:rowId xmlns:a16="http://schemas.microsoft.com/office/drawing/2014/main" val="10000"/>
                  </a:ext>
                </a:extLst>
              </a:tr>
              <a:tr h="226045">
                <a:tc>
                  <a:txBody>
                    <a:bodyPr/>
                    <a:lstStyle/>
                    <a:p>
                      <a:pPr algn="r" fontAlgn="b"/>
                      <a:r>
                        <a:rPr lang="en-US" sz="1400" b="1" u="none" strike="noStrike" dirty="0">
                          <a:effectLst/>
                        </a:rPr>
                        <a:t>human</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1"/>
                  </a:ext>
                </a:extLst>
              </a:tr>
              <a:tr h="226045">
                <a:tc>
                  <a:txBody>
                    <a:bodyPr/>
                    <a:lstStyle/>
                    <a:p>
                      <a:pPr algn="r" fontAlgn="b"/>
                      <a:r>
                        <a:rPr lang="en-US" sz="1400" b="1" u="none" strike="noStrike" dirty="0">
                          <a:effectLst/>
                        </a:rPr>
                        <a:t>interface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2"/>
                  </a:ext>
                </a:extLst>
              </a:tr>
              <a:tr h="226045">
                <a:tc>
                  <a:txBody>
                    <a:bodyPr/>
                    <a:lstStyle/>
                    <a:p>
                      <a:pPr algn="r" fontAlgn="b"/>
                      <a:r>
                        <a:rPr lang="en-US" sz="1400" b="1" u="none" strike="noStrike" dirty="0">
                          <a:effectLst/>
                        </a:rPr>
                        <a:t>computer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3"/>
                  </a:ext>
                </a:extLst>
              </a:tr>
              <a:tr h="226045">
                <a:tc>
                  <a:txBody>
                    <a:bodyPr/>
                    <a:lstStyle/>
                    <a:p>
                      <a:pPr algn="r" fontAlgn="b"/>
                      <a:r>
                        <a:rPr lang="en-US" sz="1400" b="1" u="none" strike="noStrike" dirty="0">
                          <a:effectLst/>
                        </a:rPr>
                        <a:t>user</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4"/>
                  </a:ext>
                </a:extLst>
              </a:tr>
              <a:tr h="226045">
                <a:tc>
                  <a:txBody>
                    <a:bodyPr/>
                    <a:lstStyle/>
                    <a:p>
                      <a:pPr algn="r" fontAlgn="b"/>
                      <a:r>
                        <a:rPr lang="en-US" sz="1400" b="1" u="none" strike="noStrike">
                          <a:effectLst/>
                        </a:rPr>
                        <a:t>system</a:t>
                      </a:r>
                      <a:endParaRPr lang="en-US" sz="1400" b="1" i="0" u="none" strike="noStrike">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is-IS" sz="1100" u="none" strike="noStrike">
                          <a:effectLst/>
                        </a:rPr>
                        <a:t>2</a:t>
                      </a:r>
                      <a:endParaRPr lang="is-I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5"/>
                  </a:ext>
                </a:extLst>
              </a:tr>
              <a:tr h="226045">
                <a:tc>
                  <a:txBody>
                    <a:bodyPr/>
                    <a:lstStyle/>
                    <a:p>
                      <a:pPr algn="r" fontAlgn="b"/>
                      <a:r>
                        <a:rPr lang="en-US" sz="1400" b="1" u="none" strike="noStrike" dirty="0">
                          <a:effectLst/>
                        </a:rPr>
                        <a:t>response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6"/>
                  </a:ext>
                </a:extLst>
              </a:tr>
              <a:tr h="226045">
                <a:tc>
                  <a:txBody>
                    <a:bodyPr/>
                    <a:lstStyle/>
                    <a:p>
                      <a:pPr algn="r" fontAlgn="b"/>
                      <a:r>
                        <a:rPr lang="en-US" sz="1400" b="1" u="none" strike="noStrike" dirty="0">
                          <a:effectLst/>
                        </a:rPr>
                        <a:t>time</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7"/>
                  </a:ext>
                </a:extLst>
              </a:tr>
              <a:tr h="226045">
                <a:tc>
                  <a:txBody>
                    <a:bodyPr/>
                    <a:lstStyle/>
                    <a:p>
                      <a:pPr algn="r" fontAlgn="b"/>
                      <a:r>
                        <a:rPr lang="en-US" sz="1400" b="1" u="none" strike="noStrike" dirty="0">
                          <a:effectLst/>
                        </a:rPr>
                        <a:t>EPS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8"/>
                  </a:ext>
                </a:extLst>
              </a:tr>
              <a:tr h="226045">
                <a:tc>
                  <a:txBody>
                    <a:bodyPr/>
                    <a:lstStyle/>
                    <a:p>
                      <a:pPr algn="r" fontAlgn="b"/>
                      <a:r>
                        <a:rPr lang="en-US" sz="1400" b="1" u="none" strike="noStrike" dirty="0">
                          <a:effectLst/>
                        </a:rPr>
                        <a:t>survey</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tc>
                <a:extLst>
                  <a:ext uri="{0D108BD9-81ED-4DB2-BD59-A6C34878D82A}">
                    <a16:rowId xmlns:a16="http://schemas.microsoft.com/office/drawing/2014/main" val="10009"/>
                  </a:ext>
                </a:extLst>
              </a:tr>
              <a:tr h="226045">
                <a:tc>
                  <a:txBody>
                    <a:bodyPr/>
                    <a:lstStyle/>
                    <a:p>
                      <a:pPr algn="r" fontAlgn="b"/>
                      <a:r>
                        <a:rPr lang="en-US" sz="1400" b="1" u="none" strike="noStrike" dirty="0">
                          <a:effectLst/>
                        </a:rPr>
                        <a:t>trees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0"/>
                  </a:ext>
                </a:extLst>
              </a:tr>
              <a:tr h="226045">
                <a:tc>
                  <a:txBody>
                    <a:bodyPr/>
                    <a:lstStyle/>
                    <a:p>
                      <a:pPr algn="r" fontAlgn="b"/>
                      <a:r>
                        <a:rPr lang="en-US" sz="1400" b="1" u="none" strike="noStrike" dirty="0">
                          <a:effectLst/>
                        </a:rPr>
                        <a:t>graph</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1</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1"/>
                  </a:ext>
                </a:extLst>
              </a:tr>
              <a:tr h="232324">
                <a:tc>
                  <a:txBody>
                    <a:bodyPr/>
                    <a:lstStyle/>
                    <a:p>
                      <a:pPr algn="r" fontAlgn="b"/>
                      <a:r>
                        <a:rPr lang="en-US" sz="1400" b="1" u="none" strike="noStrike" dirty="0">
                          <a:effectLst/>
                        </a:rPr>
                        <a:t>minors</a:t>
                      </a:r>
                      <a:endParaRPr lang="en-US" sz="1400" b="1" i="0" u="none" strike="noStrike" dirty="0">
                        <a:solidFill>
                          <a:srgbClr val="000000"/>
                        </a:solidFill>
                        <a:effectLst/>
                        <a:latin typeface="Arial Unicode MS" charset="0"/>
                      </a:endParaRPr>
                    </a:p>
                  </a:txBody>
                  <a:tcPr marL="3603" marR="3603" marT="3603" marB="0" anchor="b"/>
                </a:tc>
                <a:tc>
                  <a:txBody>
                    <a:bodyPr/>
                    <a:lstStyle/>
                    <a:p>
                      <a:pPr algn="ctr" fontAlgn="b"/>
                      <a:r>
                        <a:rPr lang="en-US" sz="1100" u="none" strike="noStrike" dirty="0">
                          <a:effectLst/>
                        </a:rPr>
                        <a:t>0</a:t>
                      </a:r>
                      <a:endParaRPr lang="en-US" sz="1100" b="0" i="0" u="none" strike="noStrike" dirty="0">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a:effectLst/>
                        </a:rPr>
                        <a:t>0</a:t>
                      </a:r>
                      <a:endParaRPr lang="en-US" sz="1100" b="0" i="0" u="none" strike="noStrike">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tc>
                  <a:txBody>
                    <a:bodyPr/>
                    <a:lstStyle/>
                    <a:p>
                      <a:pPr algn="ctr" fontAlgn="b"/>
                      <a:r>
                        <a:rPr lang="en-US" sz="1100" u="none" strike="noStrike" dirty="0">
                          <a:effectLst/>
                        </a:rPr>
                        <a:t>1</a:t>
                      </a:r>
                      <a:endParaRPr lang="en-US" sz="1100" b="0" i="0" u="none" strike="noStrike" dirty="0">
                        <a:solidFill>
                          <a:srgbClr val="000000"/>
                        </a:solidFill>
                        <a:effectLst/>
                        <a:latin typeface="Calibri" charset="0"/>
                      </a:endParaRPr>
                    </a:p>
                  </a:txBody>
                  <a:tcPr marL="3603" marR="3603" marT="3603" marB="0" anchor="b">
                    <a:solidFill>
                      <a:schemeClr val="accent6">
                        <a:lumMod val="20000"/>
                        <a:lumOff val="80000"/>
                      </a:schemeClr>
                    </a:solidFill>
                  </a:tcPr>
                </a:tc>
                <a:extLst>
                  <a:ext uri="{0D108BD9-81ED-4DB2-BD59-A6C34878D82A}">
                    <a16:rowId xmlns:a16="http://schemas.microsoft.com/office/drawing/2014/main" val="10012"/>
                  </a:ext>
                </a:extLst>
              </a:tr>
            </a:tbl>
          </a:graphicData>
        </a:graphic>
      </p:graphicFrame>
      <p:sp>
        <p:nvSpPr>
          <p:cNvPr id="15" name="Date Placeholder 14"/>
          <p:cNvSpPr>
            <a:spLocks noGrp="1"/>
          </p:cNvSpPr>
          <p:nvPr>
            <p:ph type="dt" sz="half" idx="10"/>
          </p:nvPr>
        </p:nvSpPr>
        <p:spPr/>
        <p:txBody>
          <a:bodyPr/>
          <a:lstStyle/>
          <a:p>
            <a:r>
              <a:rPr lang="en-US"/>
              <a:t>9/15/17</a:t>
            </a:r>
          </a:p>
        </p:txBody>
      </p:sp>
    </p:spTree>
    <p:extLst>
      <p:ext uri="{BB962C8B-B14F-4D97-AF65-F5344CB8AC3E}">
        <p14:creationId xmlns:p14="http://schemas.microsoft.com/office/powerpoint/2010/main" val="1209643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7578</TotalTime>
  <Words>5581</Words>
  <Application>Microsoft Macintosh PowerPoint</Application>
  <PresentationFormat>Widescreen</PresentationFormat>
  <Paragraphs>1413</Paragraphs>
  <Slides>99</Slides>
  <Notes>20</Notes>
  <HiddenSlides>30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10" baseType="lpstr">
      <vt:lpstr>Arial Unicode MS</vt:lpstr>
      <vt:lpstr>Arial</vt:lpstr>
      <vt:lpstr>Calibri</vt:lpstr>
      <vt:lpstr>Calibri Light</vt:lpstr>
      <vt:lpstr>Cambria Math</vt:lpstr>
      <vt:lpstr>Roboto</vt:lpstr>
      <vt:lpstr>Symbol</vt:lpstr>
      <vt:lpstr>Times New Roman</vt:lpstr>
      <vt:lpstr>Wingdings</vt:lpstr>
      <vt:lpstr>Office Theme</vt:lpstr>
      <vt:lpstr>Equation</vt:lpstr>
      <vt:lpstr>CS6120: Lecture 3</vt:lpstr>
      <vt:lpstr>Agenda</vt:lpstr>
      <vt:lpstr>Graphs</vt:lpstr>
      <vt:lpstr>Graphs, Transitive Closure &amp; Random Walks</vt:lpstr>
      <vt:lpstr>Relations: R∈ {=, ≠, &lt;}</vt:lpstr>
      <vt:lpstr>Probability Theory</vt:lpstr>
      <vt:lpstr>Statistics:  Combining models with observations</vt:lpstr>
      <vt:lpstr>Interestingness Metrics: Deviations from Independence</vt:lpstr>
      <vt:lpstr>PowerPoint Presentation</vt:lpstr>
      <vt:lpstr>PowerPoint Presentation</vt:lpstr>
      <vt:lpstr>PowerPoint Presentation</vt:lpstr>
      <vt:lpstr>Adaptation is Lexical</vt:lpstr>
      <vt:lpstr>Adaptation Conclusions</vt:lpstr>
      <vt:lpstr>Word Association Norms, Mutual Information and Lexicography</vt:lpstr>
      <vt:lpstr>PowerPoint Presentation</vt:lpstr>
      <vt:lpstr>There is no data like more data</vt:lpstr>
      <vt:lpstr>http://www.lrec-conf.org/lrec2004/doc/jelinek.pdf </vt:lpstr>
      <vt:lpstr>PowerPoint Presentation</vt:lpstr>
      <vt:lpstr>“It never pays to think until you’ve run out of data” – Eric Brill</vt:lpstr>
      <vt:lpstr>Robert Mercer ACL Lifetime Achievement  http://techtalks.tv/talks/closing-session/60532/ </vt:lpstr>
      <vt:lpstr>Computational Linguistics: Interdisciplinary Combination of Engineering and Humanities</vt:lpstr>
      <vt:lpstr>Priming &amp; Word Associations Task: Subject is given two strings and responds “yes” if both are words</vt:lpstr>
      <vt:lpstr>Pointwise Mutual Information (PMI)</vt:lpstr>
      <vt:lpstr>Windows for computing P(x,y)</vt:lpstr>
      <vt:lpstr>OCR Application</vt:lpstr>
      <vt:lpstr>Applications in Lexicography</vt:lpstr>
      <vt:lpstr>Proper Place for Automation: Start with Drudgery (Support our colleagues; don’t talk too much about taking away jobs they love to do)</vt:lpstr>
      <vt:lpstr>Patrick found tables like this very exciting</vt:lpstr>
      <vt:lpstr>Save &lt;good&gt; from &lt;bad&gt;</vt:lpstr>
      <vt:lpstr>Save good shoppers from their evil $$</vt:lpstr>
      <vt:lpstr>https://books.google.com/ngrams/graph?content=save+forests+from%2Csave+whales+from%2Csave+the+planet+from%2Csave+the+environment+from&amp;year_start=1800&amp;year_end=2000&amp;corpus=15&amp;smoothing=3&amp;share=&amp;direct_url=t1%3B%2Csave%20forests%20from%3B%2Cc0%3B.t1%3B%2Csave%20whales%20from%3B%2Cc0%3B.t1%3B%2Csave%20the%20planet%20from%3B%2Cc0%3B.t1%3B%2Csave%20the%20environment%20from%3B%2Cc0 </vt:lpstr>
      <vt:lpstr>save from ≠ save X from Y</vt:lpstr>
      <vt:lpstr>save from ≠  save X from Y</vt:lpstr>
      <vt:lpstr>PowerPoint Presentation</vt:lpstr>
      <vt:lpstr>Agenda</vt:lpstr>
      <vt:lpstr>Linear Algebra</vt:lpstr>
      <vt:lpstr>Nearly Everything To Vectors (Embeddings)</vt:lpstr>
      <vt:lpstr>Salton’s Vector Space Model</vt:lpstr>
      <vt:lpstr>Word2vec (Embeddings)</vt:lpstr>
      <vt:lpstr>PowerPoint Presentation</vt:lpstr>
      <vt:lpstr>Information Retrieval (IR) notation Term Weighting: tf * IDF</vt:lpstr>
      <vt:lpstr>Bellcore Example</vt:lpstr>
      <vt:lpstr>Bellcore’s Example: Bag of Words + SVD http://wordvec.colorado.edu/papers/Deerwester_1990.pdf </vt:lpstr>
      <vt:lpstr>Term by Documents Matrix</vt:lpstr>
      <vt:lpstr>Term by Document Matrix</vt:lpstr>
      <vt:lpstr>Singular Value Decomposition (SVD)</vt:lpstr>
      <vt:lpstr>Dimension Reduction</vt:lpstr>
      <vt:lpstr>SVD and PCA</vt:lpstr>
      <vt:lpstr>Dimension Reduction in R bellcore ≈U D V^T </vt:lpstr>
      <vt:lpstr>SVD maps terms &amp; docs into internal dimensions</vt:lpstr>
      <vt:lpstr>bellcore ≈U D V^T</vt:lpstr>
      <vt:lpstr>PowerPoint Presentation</vt:lpstr>
      <vt:lpstr>PowerPoint Presentation</vt:lpstr>
      <vt:lpstr>Approximate Nearest Neighbors (ANN)</vt:lpstr>
      <vt:lpstr>Formula for Survey Papers (Start thinking about your final project)</vt:lpstr>
      <vt:lpstr>Shameless Plug https://www.semanticscholar.org/product/api/gallery </vt:lpstr>
      <vt:lpstr>Using  Google Scholar to find subsequent work to call out</vt:lpstr>
      <vt:lpstr>Levy &amp; Goldberg (NIPS-2014) Word2Vec ≈ PMI (Pointwise Mutual Info)  sim(x,y)=cos⁡(vec(x), vec(y))≈PMI(x,y)  </vt:lpstr>
      <vt:lpstr>Word2vec is popular (massively cited)</vt:lpstr>
      <vt:lpstr>Word2vec is popular (massively cited)</vt:lpstr>
      <vt:lpstr>Word2Vec: sim(x,y)=cos⁡(vec(x), vec(y))≈PMI(x,y) https://code.google.com/archive/p/word2vec/ </vt:lpstr>
      <vt:lpstr>PowerPoint Presentation</vt:lpstr>
      <vt:lpstr>Some analogies are easier than others</vt:lpstr>
      <vt:lpstr>Levy &amp; Goldberg (NIPS-2014) Word2Vec ≈ PMI (Pointwise Mutual Info)</vt:lpstr>
      <vt:lpstr>Agenda</vt:lpstr>
      <vt:lpstr>HuggingFace Pipelines Colab</vt:lpstr>
      <vt:lpstr>Back Translation and Conjunction</vt:lpstr>
      <vt:lpstr>backup</vt:lpstr>
      <vt:lpstr>tf-idf: Term Weighting</vt:lpstr>
      <vt:lpstr>GloVe: https://nlp.stanford.edu/projects/glove/</vt:lpstr>
      <vt:lpstr>Glass is half-full/empty Word2vec is similar to  PMI (but different)</vt:lpstr>
      <vt:lpstr>IMHO: Word2vec &amp; GloVe &gt;&gt; PMI</vt:lpstr>
      <vt:lpstr>Estimating PMI (and Contingency Tables) Li &amp; Church, Computational Linguistics (2007)</vt:lpstr>
      <vt:lpstr>Prior Art: Removing (Near) Duplicate Web Pages</vt:lpstr>
      <vt:lpstr>Computing Contingency Tables (Brute Force)</vt:lpstr>
      <vt:lpstr>Computing Sample Contingency Table (Using Sketches, An Approximation: Yellow)</vt:lpstr>
      <vt:lpstr>MLE Inference:  What is the most likely table  Given sample and margins? </vt:lpstr>
      <vt:lpstr>Empirical Evaluation MLE &gt;&gt; MF &gt;&gt; Independence</vt:lpstr>
      <vt:lpstr>Non-Empirical Evaluation (Closed Form)</vt:lpstr>
      <vt:lpstr>Sketches vs. Word2Vec (as estimates of PMI)</vt:lpstr>
      <vt:lpstr>Conclusions / Plan</vt:lpstr>
      <vt:lpstr>One use case: Word Analogy</vt:lpstr>
      <vt:lpstr>PowerPoint Presentation</vt:lpstr>
      <vt:lpstr>PowerPoint Presentation</vt:lpstr>
      <vt:lpstr>Adaptation: Three Approaches</vt:lpstr>
      <vt:lpstr>Positive &amp; Negative Adaptation</vt:lpstr>
      <vt:lpstr>Adaptation: Method 1</vt:lpstr>
      <vt:lpstr>Adaptation: Method 1</vt:lpstr>
      <vt:lpstr>Adaptation: Hist &gt;&gt; Near &gt;&gt; Prior</vt:lpstr>
      <vt:lpstr>Adaptation: Method 2</vt:lpstr>
      <vt:lpstr>Pr(+adapt1) ≈ Pr(+adapt2) Within factors of 2-3 (as opposed to 10-1000)</vt:lpstr>
      <vt:lpstr>Challenges for IID: Freq depends on many hidden variables (genre, topic, author, etc.)</vt:lpstr>
      <vt:lpstr>PowerPoint Presentation</vt:lpstr>
      <vt:lpstr>Embeddings: Similarity of docs/words ≈ cos (dot product)</vt:lpstr>
      <vt:lpstr>PowerPoint Presentation</vt:lpstr>
      <vt:lpstr>LSA/LSI: Latent Semantic Analysis/Indexing SVD: Singular Value Decomposition PCA: Principal Component Analysis</vt:lpstr>
      <vt:lpstr>PowerPoint Presentation</vt:lpstr>
      <vt:lpstr>plot(hclust(as.dist(1-cor(m)))</vt:lpstr>
      <vt:lpstr>plot(hclust(as.dist(1-cor(t(m))))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Kenneth Church</dc:creator>
  <cp:lastModifiedBy>Kenneth Church</cp:lastModifiedBy>
  <cp:revision>84</cp:revision>
  <dcterms:created xsi:type="dcterms:W3CDTF">2023-08-31T19:51:53Z</dcterms:created>
  <dcterms:modified xsi:type="dcterms:W3CDTF">2023-09-27T17:07:19Z</dcterms:modified>
</cp:coreProperties>
</file>