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1000" r:id="rId2"/>
    <p:sldId id="1001" r:id="rId3"/>
    <p:sldId id="1042" r:id="rId4"/>
    <p:sldId id="1008" r:id="rId5"/>
    <p:sldId id="1009" r:id="rId6"/>
    <p:sldId id="1030" r:id="rId7"/>
    <p:sldId id="1002" r:id="rId8"/>
    <p:sldId id="1011" r:id="rId9"/>
    <p:sldId id="1006" r:id="rId10"/>
    <p:sldId id="1007" r:id="rId11"/>
    <p:sldId id="1020" r:id="rId12"/>
    <p:sldId id="1021" r:id="rId13"/>
    <p:sldId id="1029" r:id="rId14"/>
    <p:sldId id="1013" r:id="rId15"/>
    <p:sldId id="1051" r:id="rId16"/>
    <p:sldId id="1052" r:id="rId17"/>
    <p:sldId id="1017" r:id="rId18"/>
    <p:sldId id="1014" r:id="rId19"/>
    <p:sldId id="1031" r:id="rId20"/>
    <p:sldId id="1033" r:id="rId21"/>
    <p:sldId id="1055" r:id="rId22"/>
    <p:sldId id="1034" r:id="rId23"/>
    <p:sldId id="1041" r:id="rId24"/>
    <p:sldId id="1045" r:id="rId25"/>
    <p:sldId id="1032" r:id="rId26"/>
    <p:sldId id="1039" r:id="rId27"/>
    <p:sldId id="1027" r:id="rId28"/>
    <p:sldId id="1068" r:id="rId29"/>
    <p:sldId id="1064" r:id="rId30"/>
    <p:sldId id="1066" r:id="rId31"/>
    <p:sldId id="1067" r:id="rId32"/>
    <p:sldId id="1016" r:id="rId33"/>
    <p:sldId id="1028" r:id="rId34"/>
    <p:sldId id="1062" r:id="rId35"/>
    <p:sldId id="1063" r:id="rId36"/>
    <p:sldId id="1018" r:id="rId37"/>
    <p:sldId id="1038" r:id="rId38"/>
    <p:sldId id="1061" r:id="rId39"/>
    <p:sldId id="1019" r:id="rId40"/>
    <p:sldId id="1012" r:id="rId41"/>
    <p:sldId id="1010" r:id="rId42"/>
    <p:sldId id="1047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1049" r:id="rId51"/>
    <p:sldId id="1048" r:id="rId52"/>
    <p:sldId id="1050" r:id="rId53"/>
    <p:sldId id="1054" r:id="rId54"/>
    <p:sldId id="1053" r:id="rId55"/>
    <p:sldId id="1025" r:id="rId56"/>
    <p:sldId id="1069" r:id="rId57"/>
    <p:sldId id="1070" r:id="rId58"/>
    <p:sldId id="1071" r:id="rId59"/>
    <p:sldId id="1043" r:id="rId60"/>
    <p:sldId id="1044" r:id="rId61"/>
    <p:sldId id="1035" r:id="rId62"/>
    <p:sldId id="1046" r:id="rId63"/>
    <p:sldId id="1026" r:id="rId64"/>
    <p:sldId id="1056" r:id="rId65"/>
    <p:sldId id="1057" r:id="rId66"/>
    <p:sldId id="1058" r:id="rId67"/>
    <p:sldId id="1059" r:id="rId68"/>
    <p:sldId id="1065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96"/>
    <p:restoredTop sz="96405"/>
  </p:normalViewPr>
  <p:slideViewPr>
    <p:cSldViewPr snapToGrid="0">
      <p:cViewPr varScale="1">
        <p:scale>
          <a:sx n="106" d="100"/>
          <a:sy n="106" d="100"/>
        </p:scale>
        <p:origin x="192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27D2A-AF9F-004E-8C37-CE05D892887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4923D-FBB2-9949-B4EE-A9C86CEA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7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d6e52dfe2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d6e52dfe2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d6e52dfe2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d6e52dfe2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d6e52dfe23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d6e52dfe23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d6e52dfe23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d6e52dfe23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d6e52dfe2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d6e52dfe23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d6e52dfe2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d6e52dfe2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d6e52dfe23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d6e52dfe23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9E27-263C-00A2-3414-6C3129B2D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57247-FAF9-99D8-FC5B-9ABFAD3A3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56C90-60AF-D6A3-D2A9-07CAE1D8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855DA-8A9B-3BE2-DB91-4152E43F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C34B7-49C8-D926-CE7B-EF91E171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77A4-211A-415A-8871-6091F1BC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A7972-B9F3-F0C6-9950-4B59F5201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34577-9982-7649-F27D-3E754601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25A2-F96F-EFDE-93EB-74A8A466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03F9-7ACC-67D4-542F-E2E53B07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5A81E-1652-297E-43BC-16031C3FC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F6144-30AC-FC3C-D5DC-B402197C7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EC2F5-C28B-C3B1-CC94-8F09B103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662D7-4CE0-E7BB-8724-C028FDB6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2C6F7-9330-3F75-BCD8-338DEEEE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45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551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DA41-58D7-F0A1-1CB2-38D3A722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2F3C-9669-4969-8E82-965F3A1F6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2DB02-F0D9-74D7-E518-C83C0FDA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7C04-407B-C0CD-A07F-5D74FAA2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7222-B989-27C4-54C1-29C72421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6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D104-F733-AF48-2A30-A4AF5066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B70FD-B1BF-5F2D-9656-6CBA1FBAB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B0FA9-6654-040B-A377-6EF0C2D8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0636-5FA6-083B-2520-BF5036FC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8E9D-7D9C-2519-FDE7-D9499F40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1C32-2CBB-C13F-52DD-59648EFE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D230A-22A8-25D9-D168-5F2A386E0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3DFD7-92D0-757A-E2C4-46DF2BEA7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F73A5-98BA-EA7B-D617-3A001E33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2E185-4FB9-245C-BFED-E2503934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7A662-A74C-CEAF-38FF-ABCF8953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1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092E-A98B-AD17-C6FB-418DACB1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2A2E1-D090-C8CC-2F3F-03C5B0A0D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D69D5-093B-C120-8DB6-9568908AD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1D2EF-8FF9-6B81-B826-5DFE00A46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E9A84-A47D-70E3-F6A0-0921C0299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28A31-CEFF-9F5B-DB7D-2688D5A0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C4FB9-3208-7824-24C5-133019E6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7EBDF6-288D-D1C0-06FE-98A1F1E9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1BC6-1062-0AC9-02FF-BA9780A7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A54D-5A9B-6B88-0C7D-B9A7088B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A760E-CCE7-853A-69AB-9A924D65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A7777-DE5D-5A83-0C9B-AE5DD52D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4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B326A-4CBC-41DC-4CF4-695C4ACF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70178-7170-B82D-85BD-55B4D864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F3013-CB6F-6B5B-AF8B-9C40CBA3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5FCC-117C-1C8E-200F-41FD1A8B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87D31-A240-A5A2-400E-BC85C0C8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76188-C130-9EED-DDBF-5FB868F2B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87838-17F9-C6A9-D3D0-68C22BEE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53AC1-4394-64B4-C516-FF185A85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69AB0-7101-C2A9-2D4A-A8F284F0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D60A-D0AA-1096-7E14-C8DBA42C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AD407-9B91-5575-FFE9-6ECDA0CC9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AC18B-E724-2B80-A0C5-FB52E8434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C5ADE-4C3A-EA35-6545-DABD0462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B11B3-5387-74D2-5B97-43BA8ED8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8EC48-DA0F-9AE0-5CCB-25732BB2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5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5F3B4-95FA-E39D-A6C7-9D409FD0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0DEA2-5FAE-48F6-BB0B-84F3B9398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89E42-4D5E-D2B4-8D95-1864514E1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609E0-1C84-544B-87BC-D6641C6C766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E66A7-74D9-7FFD-4E4E-72C390C6C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8CC9C-015B-AC3F-5012-E3A614DC2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DAD4-4042-894F-A20C-E052E1A2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0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edium.com/analytics-vidhya/nlp-feature-selection-using-tf-idf-db2f9eb484f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ccormickml.com/2016/04/19/word2vec-tutorial-the-skip-gram-model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mrehurek.com/gensim/models/word2vec.html" TargetMode="External"/><Relationship Id="rId2" Type="http://schemas.openxmlformats.org/officeDocument/2006/relationships/hyperlink" Target="https://github.com/tmikolov/word2ve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sttext.cc/docs/en/support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ambridge.org/core/journals/natural-language-engineering/article/word2vec/B84AE4446BD47F48847B4904F0B36E0B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pi-inf.mpg.de/departments/computer-vision-and-machine-learning/research/zero-shot-learning/latent-embeddings-for-zero-shot-classification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ygP9I2_tTsNnWsElZGopArMcWwk0FNh-F4E5x2PM0so/edit#slide=id.g1d6e52dfe23_0_10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eb.stanford.edu/~jurafsky/slp3/slides/7_NB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eb.stanford.edu/~jurafsky/slp3/slides/7_NB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slides/7_NB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slides/7_NB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slides/7_NB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slides/7_NB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scikit-learn.org/stable/modules/generated/sklearn.naive_bayes.MultinomialNB.html" TargetMode="Externa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stanford.edu/~jurafsky/slp3/slides/5_LR_Apr_7_2021.pdf" TargetMode="External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slides/7_NB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878C-7802-851C-79AE-6F8BD2E89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CS6120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202AB-2370-4AC7-75C8-05B8B669D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Jiaji</a:t>
            </a:r>
            <a:r>
              <a:rPr lang="en-US" dirty="0"/>
              <a:t> Huang</a:t>
            </a:r>
          </a:p>
          <a:p>
            <a:r>
              <a:rPr lang="en-US" dirty="0"/>
              <a:t>https://</a:t>
            </a:r>
            <a:r>
              <a:rPr lang="en-US" dirty="0" err="1"/>
              <a:t>jiaji-huang.github.io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CACBC-85EF-6D85-B706-C8289CE0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4A1BF-8EDC-11EF-6D4A-7FDB82FF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E1FE3-7328-CEC6-D743-40735B3D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390E-CA3D-9B03-B28D-CDB782BA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tf-idf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5E2BE-6CBB-B957-A81C-5B0218450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Words have different </a:t>
                </a:r>
                <a:r>
                  <a:rPr lang="en-US" dirty="0" err="1"/>
                  <a:t>importances</a:t>
                </a:r>
                <a:r>
                  <a:rPr lang="en-US" dirty="0"/>
                  <a:t>, overlooked by simple count</a:t>
                </a:r>
              </a:p>
              <a:p>
                <a:r>
                  <a:rPr lang="en-US" dirty="0" err="1"/>
                  <a:t>tf</a:t>
                </a:r>
                <a:r>
                  <a:rPr lang="en-US" dirty="0"/>
                  <a:t>: term frequency (multiple ways to define)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𝑐𝑜𝑢𝑛𝑡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idf</a:t>
                </a:r>
                <a:r>
                  <a:rPr lang="en-US" dirty="0"/>
                  <a:t>: inverse document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#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𝑑𝑜𝑐𝑠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𝑑𝑜𝑐𝑠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𝑡h𝑎𝑡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h𝑎𝑣𝑒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𝑡𝑒𝑟𝑚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tf-idf</a:t>
                </a:r>
                <a:r>
                  <a:rPr lang="en-US" dirty="0"/>
                  <a:t> for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 document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5E2BE-6CBB-B957-A81C-5B0218450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4B44-3F84-8A6C-1637-1BE6D52F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F7B04-2406-AA7B-FF28-9D7609F7EB79}"/>
              </a:ext>
            </a:extLst>
          </p:cNvPr>
          <p:cNvSpPr txBox="1"/>
          <p:nvPr/>
        </p:nvSpPr>
        <p:spPr>
          <a:xfrm>
            <a:off x="838200" y="6331974"/>
            <a:ext cx="430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Example is taken from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259CD-2819-4E20-874F-6A4AA809D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25" y="1441450"/>
            <a:ext cx="8626891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576D5A-5A9A-6D9F-3B77-42E2E92318CE}"/>
              </a:ext>
            </a:extLst>
          </p:cNvPr>
          <p:cNvSpPr txBox="1"/>
          <p:nvPr/>
        </p:nvSpPr>
        <p:spPr>
          <a:xfrm>
            <a:off x="1055077" y="5359791"/>
            <a:ext cx="388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Showing a python demo …</a:t>
            </a:r>
          </a:p>
        </p:txBody>
      </p:sp>
    </p:spTree>
    <p:extLst>
      <p:ext uri="{BB962C8B-B14F-4D97-AF65-F5344CB8AC3E}">
        <p14:creationId xmlns:p14="http://schemas.microsoft.com/office/powerpoint/2010/main" val="5028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809D-18E1-31F8-2252-14F3015C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971A-A656-4812-D265-448107744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Ways to improve bag of words representation?</a:t>
            </a:r>
          </a:p>
          <a:p>
            <a:pPr lvl="1"/>
            <a:r>
              <a:rPr lang="en-US" dirty="0"/>
              <a:t>Word order information: counts of tuple of n words (n-gram)</a:t>
            </a:r>
          </a:p>
          <a:p>
            <a:pPr lvl="2"/>
            <a:r>
              <a:rPr lang="en-US" dirty="0" err="1"/>
              <a:t>tf</a:t>
            </a:r>
            <a:r>
              <a:rPr lang="en-US" dirty="0"/>
              <a:t> is unigram probability in document</a:t>
            </a:r>
          </a:p>
          <a:p>
            <a:pPr lvl="1"/>
            <a:r>
              <a:rPr lang="en-US" dirty="0"/>
              <a:t>For “new” word: sub-word counts</a:t>
            </a:r>
          </a:p>
          <a:p>
            <a:pPr lvl="1"/>
            <a:r>
              <a:rPr lang="en-US" dirty="0"/>
              <a:t>More efficient: dimension reduction, PCA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9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2CE1-8DA1-A445-2BEE-F8178AA6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B92D2F-BB4E-A660-339A-8971D1738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357154"/>
            <a:ext cx="2671011" cy="2743200"/>
          </a:xfr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C8D1AA-6599-58E4-A796-008ABAB6C3F3}"/>
              </a:ext>
            </a:extLst>
          </p:cNvPr>
          <p:cNvSpPr/>
          <p:nvPr/>
        </p:nvSpPr>
        <p:spPr>
          <a:xfrm>
            <a:off x="3736340" y="3649188"/>
            <a:ext cx="1300480" cy="20218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>
            <a:extLst>
              <a:ext uri="{FF2B5EF4-FFF2-40B4-BE49-F238E27FC236}">
                <a16:creationId xmlns:a16="http://schemas.microsoft.com/office/drawing/2014/main" id="{F50D9543-80F5-523C-0058-BCFD2422EB8A}"/>
              </a:ext>
            </a:extLst>
          </p:cNvPr>
          <p:cNvSpPr/>
          <p:nvPr/>
        </p:nvSpPr>
        <p:spPr>
          <a:xfrm>
            <a:off x="4904742" y="4391741"/>
            <a:ext cx="1432558" cy="304800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367DB-1A15-5D43-9D74-C525DECAF380}"/>
              </a:ext>
            </a:extLst>
          </p:cNvPr>
          <p:cNvSpPr txBox="1"/>
          <p:nvPr/>
        </p:nvSpPr>
        <p:spPr>
          <a:xfrm>
            <a:off x="5285741" y="4022409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SVD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F88BF-A9B7-97E8-EC4B-6844D764EFBC}"/>
              </a:ext>
            </a:extLst>
          </p:cNvPr>
          <p:cNvSpPr txBox="1"/>
          <p:nvPr/>
        </p:nvSpPr>
        <p:spPr>
          <a:xfrm>
            <a:off x="3868422" y="3279856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52FAD0-DCC3-8BBC-19A4-876881BCFF65}"/>
              </a:ext>
            </a:extLst>
          </p:cNvPr>
          <p:cNvSpPr txBox="1"/>
          <p:nvPr/>
        </p:nvSpPr>
        <p:spPr>
          <a:xfrm>
            <a:off x="2804160" y="4327209"/>
            <a:ext cx="13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F912BF-3024-721F-7BE9-71ABDBDF1C17}"/>
              </a:ext>
            </a:extLst>
          </p:cNvPr>
          <p:cNvSpPr/>
          <p:nvPr/>
        </p:nvSpPr>
        <p:spPr>
          <a:xfrm>
            <a:off x="6286500" y="3627916"/>
            <a:ext cx="670560" cy="20218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9D93B89-6F6D-CC73-794A-D07FACF67662}"/>
              </a:ext>
            </a:extLst>
          </p:cNvPr>
          <p:cNvSpPr/>
          <p:nvPr/>
        </p:nvSpPr>
        <p:spPr>
          <a:xfrm>
            <a:off x="7223763" y="3649188"/>
            <a:ext cx="670560" cy="678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7C886B6-78AA-7467-4A60-8B03C2ECAA5A}"/>
              </a:ext>
            </a:extLst>
          </p:cNvPr>
          <p:cNvSpPr/>
          <p:nvPr/>
        </p:nvSpPr>
        <p:spPr>
          <a:xfrm>
            <a:off x="8196580" y="3649188"/>
            <a:ext cx="1300480" cy="67571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3EE647-0AF6-0390-9F4C-A3D8F966C883}"/>
              </a:ext>
            </a:extLst>
          </p:cNvPr>
          <p:cNvSpPr txBox="1"/>
          <p:nvPr/>
        </p:nvSpPr>
        <p:spPr>
          <a:xfrm>
            <a:off x="3906521" y="1615440"/>
            <a:ext cx="6330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=1, …, </a:t>
            </a:r>
            <a:r>
              <a:rPr lang="en-US" dirty="0" err="1"/>
              <a:t>reduced_dimension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Find next orthogonal direction with biggest variance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feature to this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Easily solved by singular value decomposition (SVD)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D9A558-A308-834F-E004-3F90087C513D}"/>
              </a:ext>
            </a:extLst>
          </p:cNvPr>
          <p:cNvSpPr txBox="1"/>
          <p:nvPr/>
        </p:nvSpPr>
        <p:spPr>
          <a:xfrm>
            <a:off x="6096000" y="3230084"/>
            <a:ext cx="13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EE7BC6-D43A-AC6B-C532-A333ACAB5744}"/>
              </a:ext>
            </a:extLst>
          </p:cNvPr>
          <p:cNvSpPr txBox="1"/>
          <p:nvPr/>
        </p:nvSpPr>
        <p:spPr>
          <a:xfrm>
            <a:off x="7637780" y="4758295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projections</a:t>
            </a:r>
          </a:p>
        </p:txBody>
      </p:sp>
      <p:sp>
        <p:nvSpPr>
          <p:cNvPr id="28" name="Terminator 27">
            <a:extLst>
              <a:ext uri="{FF2B5EF4-FFF2-40B4-BE49-F238E27FC236}">
                <a16:creationId xmlns:a16="http://schemas.microsoft.com/office/drawing/2014/main" id="{35FC3C8F-E823-D30E-5285-B534E7D02C9A}"/>
              </a:ext>
            </a:extLst>
          </p:cNvPr>
          <p:cNvSpPr/>
          <p:nvPr/>
        </p:nvSpPr>
        <p:spPr>
          <a:xfrm rot="2700000">
            <a:off x="7134445" y="3921969"/>
            <a:ext cx="834300" cy="13508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1238E445-6C0E-FD67-DF42-7281DF88B297}"/>
              </a:ext>
            </a:extLst>
          </p:cNvPr>
          <p:cNvSpPr/>
          <p:nvPr/>
        </p:nvSpPr>
        <p:spPr>
          <a:xfrm rot="16200000">
            <a:off x="8087360" y="3891361"/>
            <a:ext cx="299720" cy="1300480"/>
          </a:xfrm>
          <a:prstGeom prst="leftBrace">
            <a:avLst>
              <a:gd name="adj1" fmla="val 8333"/>
              <a:gd name="adj2" fmla="val 5103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  <p:bldP spid="16" grpId="0"/>
      <p:bldP spid="18" grpId="0" animBg="1"/>
      <p:bldP spid="19" grpId="0" animBg="1"/>
      <p:bldP spid="20" grpId="0" animBg="1"/>
      <p:bldP spid="21" grpId="0"/>
      <p:bldP spid="22" grpId="0"/>
      <p:bldP spid="24" grpId="0"/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D88E-9E84-EF07-95AF-351CBD83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CB65-80D2-3C01-27CA-C373CC64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representation (classical)</a:t>
            </a:r>
          </a:p>
          <a:p>
            <a:pPr lvl="1"/>
            <a:r>
              <a:rPr lang="en-US" dirty="0"/>
              <a:t>Bag of words</a:t>
            </a:r>
          </a:p>
          <a:p>
            <a:pPr lvl="1"/>
            <a:r>
              <a:rPr lang="en-US" dirty="0" err="1"/>
              <a:t>tf-idf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Word representation (modern)</a:t>
            </a:r>
          </a:p>
          <a:p>
            <a:pPr lvl="1"/>
            <a:r>
              <a:rPr lang="en-US" dirty="0"/>
              <a:t>Word2vec and PMI</a:t>
            </a:r>
          </a:p>
          <a:p>
            <a:pPr lvl="1"/>
            <a:r>
              <a:rPr lang="en-US" dirty="0"/>
              <a:t>Applications</a:t>
            </a:r>
          </a:p>
          <a:p>
            <a:r>
              <a:rPr lang="en-US" dirty="0"/>
              <a:t>Classifier</a:t>
            </a:r>
          </a:p>
          <a:p>
            <a:pPr lvl="1"/>
            <a:r>
              <a:rPr lang="en-US" dirty="0"/>
              <a:t>Naïve Bayesian classifier</a:t>
            </a:r>
          </a:p>
          <a:p>
            <a:pPr lvl="1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2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0E6B-6ACC-7346-2B29-9F74D874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7630-EA24-814D-FC07-C6F6EBF0A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Endow each word a vector</a:t>
            </a:r>
          </a:p>
          <a:p>
            <a:r>
              <a:rPr lang="en-US" dirty="0"/>
              <a:t>Most naïve way: one-hot vector, length equal to vocab size</a:t>
            </a:r>
          </a:p>
          <a:p>
            <a:r>
              <a:rPr lang="en-US" dirty="0"/>
              <a:t>A better way, ensure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Similar words are “nearby in semantic space”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6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43621-6002-85A8-27B8-4977BCAA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0DB9-960B-72A7-B58D-403BCEFE8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Aka “word embedding”, as it’s embedded into a space</a:t>
            </a:r>
          </a:p>
          <a:p>
            <a:r>
              <a:rPr lang="en-US" dirty="0"/>
              <a:t>Why represent them as vectors?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FCED1-63D8-D046-52DC-0BFB3BCF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49" y="1537189"/>
            <a:ext cx="6057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2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5DEA-3ABA-827A-8700-63445ED2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use case: Word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E67A0-BDA4-51A3-EDFD-35BCDEAFD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us to use linear algebra</a:t>
            </a:r>
          </a:p>
          <a:p>
            <a:r>
              <a:rPr lang="en-US" dirty="0"/>
              <a:t>Man to woman is like king to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9B47D4-310D-9692-CB14-D940184D3375}"/>
              </a:ext>
            </a:extLst>
          </p:cNvPr>
          <p:cNvGrpSpPr/>
          <p:nvPr/>
        </p:nvGrpSpPr>
        <p:grpSpPr>
          <a:xfrm>
            <a:off x="4460240" y="2880082"/>
            <a:ext cx="3271520" cy="1722398"/>
            <a:chOff x="3169920" y="2353548"/>
            <a:chExt cx="3271520" cy="172239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01FC50F-994A-536E-4E25-33C283246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9920" y="2722880"/>
              <a:ext cx="1381760" cy="7061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E995383-6335-FE1F-F504-E0B19C68F5AB}"/>
                </a:ext>
              </a:extLst>
            </p:cNvPr>
            <p:cNvCxnSpPr/>
            <p:nvPr/>
          </p:nvCxnSpPr>
          <p:spPr>
            <a:xfrm>
              <a:off x="3169920" y="3429000"/>
              <a:ext cx="1798320" cy="76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B9F0FB8-B170-2BD2-05DA-3C7831F7D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9920" y="3075940"/>
              <a:ext cx="2072640" cy="353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551B7E2-A62B-F4CA-C25A-B09A8D14869C}"/>
                </a:ext>
              </a:extLst>
            </p:cNvPr>
            <p:cNvCxnSpPr/>
            <p:nvPr/>
          </p:nvCxnSpPr>
          <p:spPr>
            <a:xfrm>
              <a:off x="3169920" y="3429000"/>
              <a:ext cx="2346960" cy="4622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366990-1D15-66FD-9212-D4179442544C}"/>
                </a:ext>
              </a:extLst>
            </p:cNvPr>
            <p:cNvSpPr txBox="1"/>
            <p:nvPr/>
          </p:nvSpPr>
          <p:spPr>
            <a:xfrm>
              <a:off x="4297680" y="2353548"/>
              <a:ext cx="92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woman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A864F7-F788-7254-84CE-101C593FCB82}"/>
                </a:ext>
              </a:extLst>
            </p:cNvPr>
            <p:cNvSpPr txBox="1"/>
            <p:nvPr/>
          </p:nvSpPr>
          <p:spPr>
            <a:xfrm>
              <a:off x="4917440" y="3290808"/>
              <a:ext cx="92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2AD605-0677-1CB9-BCAC-0927ED4AFD1D}"/>
                </a:ext>
              </a:extLst>
            </p:cNvPr>
            <p:cNvSpPr txBox="1"/>
            <p:nvPr/>
          </p:nvSpPr>
          <p:spPr>
            <a:xfrm>
              <a:off x="5516880" y="3706614"/>
              <a:ext cx="92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king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E9549E-ACDD-2FEF-C51D-F1D4D1E161B7}"/>
                </a:ext>
              </a:extLst>
            </p:cNvPr>
            <p:cNvSpPr txBox="1"/>
            <p:nvPr/>
          </p:nvSpPr>
          <p:spPr>
            <a:xfrm>
              <a:off x="5242560" y="2836088"/>
              <a:ext cx="92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9EEED7-EB5F-FFAA-7CED-BA776D14B7B8}"/>
              </a:ext>
            </a:extLst>
          </p:cNvPr>
          <p:cNvSpPr txBox="1"/>
          <p:nvPr/>
        </p:nvSpPr>
        <p:spPr>
          <a:xfrm>
            <a:off x="1097280" y="4450080"/>
            <a:ext cx="578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 – woman = king - ?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dirty="0"/>
              <a:t>? = king – man + woman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dirty="0"/>
              <a:t>Take ? as the nearest neighbor of RHS</a:t>
            </a:r>
          </a:p>
        </p:txBody>
      </p:sp>
    </p:spTree>
    <p:extLst>
      <p:ext uri="{BB962C8B-B14F-4D97-AF65-F5344CB8AC3E}">
        <p14:creationId xmlns:p14="http://schemas.microsoft.com/office/powerpoint/2010/main" val="348172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55C3-8A26-6935-100B-8A7F807F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94826-F0E2-73B0-F2A9-96BE64EBD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28" y="1494504"/>
            <a:ext cx="7772400" cy="5247071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6CE44A2-D827-81A5-25A9-1F000E005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7268" y="491204"/>
            <a:ext cx="6910086" cy="914400"/>
          </a:xfrm>
        </p:spPr>
      </p:pic>
    </p:spTree>
    <p:extLst>
      <p:ext uri="{BB962C8B-B14F-4D97-AF65-F5344CB8AC3E}">
        <p14:creationId xmlns:p14="http://schemas.microsoft.com/office/powerpoint/2010/main" val="2601878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3660-B074-7F06-374E-423D573E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dive into skip-gram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7DE20-1C56-EBE1-63DB-A77E3DD3D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256" y="2141537"/>
            <a:ext cx="666204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54FE8-6410-B349-5979-58B2165678B6}"/>
              </a:ext>
            </a:extLst>
          </p:cNvPr>
          <p:cNvSpPr txBox="1"/>
          <p:nvPr/>
        </p:nvSpPr>
        <p:spPr>
          <a:xfrm>
            <a:off x="955040" y="1690688"/>
            <a:ext cx="51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we train it? Suppose a window size of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2B40F-7B85-AF39-3C7A-EA985C32AB9E}"/>
              </a:ext>
            </a:extLst>
          </p:cNvPr>
          <p:cNvSpPr txBox="1"/>
          <p:nvPr/>
        </p:nvSpPr>
        <p:spPr>
          <a:xfrm>
            <a:off x="609600" y="6207760"/>
            <a:ext cx="270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taken from </a:t>
            </a:r>
            <a:r>
              <a:rPr lang="en-US" sz="1200" dirty="0">
                <a:hlinkClick r:id="rId3"/>
              </a:rPr>
              <a:t>blogpost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72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9644-7107-DD0B-626B-D23706E6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myself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8A458-3B7E-53A4-AFAE-40BBB9F95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PhD in electrical engineering from Duke University</a:t>
            </a:r>
          </a:p>
          <a:p>
            <a:r>
              <a:rPr lang="en-US" dirty="0"/>
              <a:t>Thesis: statistical signal processing and machine learning</a:t>
            </a:r>
          </a:p>
          <a:p>
            <a:r>
              <a:rPr lang="en-US" dirty="0"/>
              <a:t>Worked at Baidu Research on NLP and Speech</a:t>
            </a:r>
          </a:p>
          <a:p>
            <a:r>
              <a:rPr lang="en-US" dirty="0"/>
              <a:t>Now at AWS, on Large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1349306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451D-D913-7A1A-2B81-2C7FB572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dive into skip-gram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C0352-55EA-3295-DC23-B0FE080F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Viewed as 2-layer network</a:t>
            </a:r>
          </a:p>
          <a:p>
            <a:r>
              <a:rPr lang="en-US" dirty="0"/>
              <a:t>e.g., receive a training sample (x=the, y=quick)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0B0B088-135D-4BC4-0F6B-25530F6D10E9}"/>
              </a:ext>
            </a:extLst>
          </p:cNvPr>
          <p:cNvGrpSpPr/>
          <p:nvPr/>
        </p:nvGrpSpPr>
        <p:grpSpPr>
          <a:xfrm>
            <a:off x="1257300" y="3178741"/>
            <a:ext cx="1369060" cy="2058580"/>
            <a:chOff x="1257300" y="3351461"/>
            <a:chExt cx="1369060" cy="20585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C69F24-D709-E629-169B-C045C309FFB8}"/>
                </a:ext>
              </a:extLst>
            </p:cNvPr>
            <p:cNvSpPr txBox="1"/>
            <p:nvPr/>
          </p:nvSpPr>
          <p:spPr>
            <a:xfrm>
              <a:off x="1305322" y="3351461"/>
              <a:ext cx="5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the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B3D7FA9-5117-91A6-61A3-C0702E0A01C2}"/>
                </a:ext>
              </a:extLst>
            </p:cNvPr>
            <p:cNvGrpSpPr/>
            <p:nvPr/>
          </p:nvGrpSpPr>
          <p:grpSpPr>
            <a:xfrm>
              <a:off x="1767840" y="3383280"/>
              <a:ext cx="858520" cy="2026761"/>
              <a:chOff x="1767840" y="3383280"/>
              <a:chExt cx="858520" cy="202676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C37180-3CE9-8884-5D7C-2A60B21CEFB6}"/>
                  </a:ext>
                </a:extLst>
              </p:cNvPr>
              <p:cNvSpPr/>
              <p:nvPr/>
            </p:nvSpPr>
            <p:spPr>
              <a:xfrm>
                <a:off x="176784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3F456B-E36C-7EB9-4D23-226BA21484FB}"/>
                  </a:ext>
                </a:extLst>
              </p:cNvPr>
              <p:cNvSpPr/>
              <p:nvPr/>
            </p:nvSpPr>
            <p:spPr>
              <a:xfrm>
                <a:off x="198120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7BB7D5-D738-DB12-4F9D-0E7C89708834}"/>
                  </a:ext>
                </a:extLst>
              </p:cNvPr>
              <p:cNvSpPr/>
              <p:nvPr/>
            </p:nvSpPr>
            <p:spPr>
              <a:xfrm>
                <a:off x="219456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7CDC3F-CE10-0793-E61A-0A66B8DF3AFA}"/>
                  </a:ext>
                </a:extLst>
              </p:cNvPr>
              <p:cNvSpPr/>
              <p:nvPr/>
            </p:nvSpPr>
            <p:spPr>
              <a:xfrm>
                <a:off x="240792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C51777-1CA4-E683-D1AB-3F0E182B7383}"/>
                  </a:ext>
                </a:extLst>
              </p:cNvPr>
              <p:cNvSpPr/>
              <p:nvPr/>
            </p:nvSpPr>
            <p:spPr>
              <a:xfrm>
                <a:off x="176784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1864F8-016E-7FB7-D231-051864F01B88}"/>
                  </a:ext>
                </a:extLst>
              </p:cNvPr>
              <p:cNvSpPr/>
              <p:nvPr/>
            </p:nvSpPr>
            <p:spPr>
              <a:xfrm>
                <a:off x="198120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F5763E-0DC2-E269-A8C0-1179F9C24E4A}"/>
                  </a:ext>
                </a:extLst>
              </p:cNvPr>
              <p:cNvSpPr/>
              <p:nvPr/>
            </p:nvSpPr>
            <p:spPr>
              <a:xfrm>
                <a:off x="219456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A4EE4B-65FC-C642-81D6-485FB385FEC6}"/>
                  </a:ext>
                </a:extLst>
              </p:cNvPr>
              <p:cNvSpPr/>
              <p:nvPr/>
            </p:nvSpPr>
            <p:spPr>
              <a:xfrm>
                <a:off x="240792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52F018-1F4C-0BEE-99DB-D7079802D0E3}"/>
                  </a:ext>
                </a:extLst>
              </p:cNvPr>
              <p:cNvSpPr/>
              <p:nvPr/>
            </p:nvSpPr>
            <p:spPr>
              <a:xfrm>
                <a:off x="176784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49FA63-5802-2B0C-466C-B25C0B445FF3}"/>
                  </a:ext>
                </a:extLst>
              </p:cNvPr>
              <p:cNvSpPr/>
              <p:nvPr/>
            </p:nvSpPr>
            <p:spPr>
              <a:xfrm>
                <a:off x="198120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D477516-68AC-2B4B-5C73-277BAA52FE08}"/>
                  </a:ext>
                </a:extLst>
              </p:cNvPr>
              <p:cNvSpPr/>
              <p:nvPr/>
            </p:nvSpPr>
            <p:spPr>
              <a:xfrm>
                <a:off x="219456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B783FA-9842-2BD5-36CD-2C5ECFF1CC23}"/>
                  </a:ext>
                </a:extLst>
              </p:cNvPr>
              <p:cNvSpPr/>
              <p:nvPr/>
            </p:nvSpPr>
            <p:spPr>
              <a:xfrm>
                <a:off x="240792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31E69A-8791-DF3C-BA04-29B01D4E01E8}"/>
                  </a:ext>
                </a:extLst>
              </p:cNvPr>
              <p:cNvSpPr/>
              <p:nvPr/>
            </p:nvSpPr>
            <p:spPr>
              <a:xfrm>
                <a:off x="177292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BCF502-8308-BAF3-F329-F48554AAEF03}"/>
                  </a:ext>
                </a:extLst>
              </p:cNvPr>
              <p:cNvSpPr/>
              <p:nvPr/>
            </p:nvSpPr>
            <p:spPr>
              <a:xfrm>
                <a:off x="198628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FAA90F1-B52E-485A-5DEF-7167C83C0B36}"/>
                  </a:ext>
                </a:extLst>
              </p:cNvPr>
              <p:cNvSpPr/>
              <p:nvPr/>
            </p:nvSpPr>
            <p:spPr>
              <a:xfrm>
                <a:off x="219964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88BEF7-5FA7-75DA-A605-C240D612C74E}"/>
                  </a:ext>
                </a:extLst>
              </p:cNvPr>
              <p:cNvSpPr/>
              <p:nvPr/>
            </p:nvSpPr>
            <p:spPr>
              <a:xfrm>
                <a:off x="241300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99B876-68B9-8FDD-646A-42709AD14318}"/>
                  </a:ext>
                </a:extLst>
              </p:cNvPr>
              <p:cNvSpPr/>
              <p:nvPr/>
            </p:nvSpPr>
            <p:spPr>
              <a:xfrm>
                <a:off x="177292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0F8FBF9-D2A4-0D46-BCFB-1BE69FB81D7C}"/>
                  </a:ext>
                </a:extLst>
              </p:cNvPr>
              <p:cNvSpPr/>
              <p:nvPr/>
            </p:nvSpPr>
            <p:spPr>
              <a:xfrm>
                <a:off x="198628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13FCA36-E22F-80DC-3494-20FB27F52D8E}"/>
                  </a:ext>
                </a:extLst>
              </p:cNvPr>
              <p:cNvSpPr/>
              <p:nvPr/>
            </p:nvSpPr>
            <p:spPr>
              <a:xfrm>
                <a:off x="219964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AEB4BF2-D356-3B44-CC60-8DD6D03BEAF3}"/>
                  </a:ext>
                </a:extLst>
              </p:cNvPr>
              <p:cNvSpPr/>
              <p:nvPr/>
            </p:nvSpPr>
            <p:spPr>
              <a:xfrm>
                <a:off x="241300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DEA30B1-EEE8-B55C-54EA-CA9E1164FC31}"/>
                  </a:ext>
                </a:extLst>
              </p:cNvPr>
              <p:cNvSpPr/>
              <p:nvPr/>
            </p:nvSpPr>
            <p:spPr>
              <a:xfrm>
                <a:off x="177292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3AB272-326B-A668-01B5-79A623B8D0E4}"/>
                  </a:ext>
                </a:extLst>
              </p:cNvPr>
              <p:cNvSpPr/>
              <p:nvPr/>
            </p:nvSpPr>
            <p:spPr>
              <a:xfrm>
                <a:off x="198628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FBA228-501B-8E55-60F7-38F3047D0DA2}"/>
                  </a:ext>
                </a:extLst>
              </p:cNvPr>
              <p:cNvSpPr/>
              <p:nvPr/>
            </p:nvSpPr>
            <p:spPr>
              <a:xfrm>
                <a:off x="219964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6981E70-097F-2B24-D2A0-41662A155418}"/>
                  </a:ext>
                </a:extLst>
              </p:cNvPr>
              <p:cNvSpPr/>
              <p:nvPr/>
            </p:nvSpPr>
            <p:spPr>
              <a:xfrm>
                <a:off x="241300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17E6D66-2319-21FE-DAB9-432AC347A622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800" y="4145280"/>
                    <a:ext cx="2133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17E6D66-2319-21FE-DAB9-432AC347A6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800" y="4145280"/>
                    <a:ext cx="213360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EA4206B-A54E-F2B3-4A8D-C4BD9E8A4834}"/>
                  </a:ext>
                </a:extLst>
              </p:cNvPr>
              <p:cNvSpPr/>
              <p:nvPr/>
            </p:nvSpPr>
            <p:spPr>
              <a:xfrm>
                <a:off x="1767840" y="4023360"/>
                <a:ext cx="853440" cy="74660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B5E7FCF-DF37-E374-5593-C2EFC5AEC320}"/>
                </a:ext>
              </a:extLst>
            </p:cNvPr>
            <p:cNvSpPr txBox="1"/>
            <p:nvPr/>
          </p:nvSpPr>
          <p:spPr>
            <a:xfrm>
              <a:off x="1307862" y="3599906"/>
              <a:ext cx="62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fox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ECF524-0B96-7673-A9C1-2FA5915E260D}"/>
                </a:ext>
              </a:extLst>
            </p:cNvPr>
            <p:cNvSpPr txBox="1"/>
            <p:nvPr/>
          </p:nvSpPr>
          <p:spPr>
            <a:xfrm>
              <a:off x="1257300" y="4712690"/>
              <a:ext cx="756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quick</a:t>
              </a:r>
            </a:p>
          </p:txBody>
        </p:sp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70471BEF-2716-F78D-1E82-2A6B7F3467BC}"/>
              </a:ext>
            </a:extLst>
          </p:cNvPr>
          <p:cNvSpPr/>
          <p:nvPr/>
        </p:nvSpPr>
        <p:spPr>
          <a:xfrm>
            <a:off x="944880" y="3241040"/>
            <a:ext cx="340360" cy="1353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025FC4-9979-4FD8-133F-832290E121DA}"/>
              </a:ext>
            </a:extLst>
          </p:cNvPr>
          <p:cNvSpPr txBox="1"/>
          <p:nvPr/>
        </p:nvSpPr>
        <p:spPr>
          <a:xfrm>
            <a:off x="467360" y="5598160"/>
            <a:ext cx="282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Look-up embedding layer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9A6F63-0477-E6B0-CB53-9BB301327789}"/>
              </a:ext>
            </a:extLst>
          </p:cNvPr>
          <p:cNvGrpSpPr/>
          <p:nvPr/>
        </p:nvGrpSpPr>
        <p:grpSpPr>
          <a:xfrm>
            <a:off x="4193540" y="3170227"/>
            <a:ext cx="1618298" cy="2067094"/>
            <a:chOff x="1767840" y="3342947"/>
            <a:chExt cx="1618298" cy="206709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7B932A4-577C-8B75-1744-E0D815FA0AB6}"/>
                </a:ext>
              </a:extLst>
            </p:cNvPr>
            <p:cNvSpPr txBox="1"/>
            <p:nvPr/>
          </p:nvSpPr>
          <p:spPr>
            <a:xfrm>
              <a:off x="2626181" y="3342947"/>
              <a:ext cx="5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the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378D35E-6FE3-683F-3B69-E72304C023C0}"/>
                </a:ext>
              </a:extLst>
            </p:cNvPr>
            <p:cNvGrpSpPr/>
            <p:nvPr/>
          </p:nvGrpSpPr>
          <p:grpSpPr>
            <a:xfrm>
              <a:off x="1767840" y="3383280"/>
              <a:ext cx="858520" cy="2026761"/>
              <a:chOff x="1767840" y="3383280"/>
              <a:chExt cx="858520" cy="2026761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E9211C6-0A4F-1228-2829-7741284CC59C}"/>
                  </a:ext>
                </a:extLst>
              </p:cNvPr>
              <p:cNvSpPr/>
              <p:nvPr/>
            </p:nvSpPr>
            <p:spPr>
              <a:xfrm>
                <a:off x="176784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911AAAF-5517-46A1-67D9-382169F31E85}"/>
                  </a:ext>
                </a:extLst>
              </p:cNvPr>
              <p:cNvSpPr/>
              <p:nvPr/>
            </p:nvSpPr>
            <p:spPr>
              <a:xfrm>
                <a:off x="198120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C1DE30D-E415-B8DE-2323-4F539BAAA15A}"/>
                  </a:ext>
                </a:extLst>
              </p:cNvPr>
              <p:cNvSpPr/>
              <p:nvPr/>
            </p:nvSpPr>
            <p:spPr>
              <a:xfrm>
                <a:off x="219456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165016-0614-AB9B-E8BF-B9F7CB43CA6C}"/>
                  </a:ext>
                </a:extLst>
              </p:cNvPr>
              <p:cNvSpPr/>
              <p:nvPr/>
            </p:nvSpPr>
            <p:spPr>
              <a:xfrm>
                <a:off x="2407920" y="338328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2D02BD4-80E0-DBB0-756A-896B913379BA}"/>
                  </a:ext>
                </a:extLst>
              </p:cNvPr>
              <p:cNvSpPr/>
              <p:nvPr/>
            </p:nvSpPr>
            <p:spPr>
              <a:xfrm>
                <a:off x="176784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682E969-1FD1-947E-5CEE-A7D622C77224}"/>
                  </a:ext>
                </a:extLst>
              </p:cNvPr>
              <p:cNvSpPr/>
              <p:nvPr/>
            </p:nvSpPr>
            <p:spPr>
              <a:xfrm>
                <a:off x="198120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E882C4D-3BAF-CBBB-C5B7-AE5AEE56349C}"/>
                  </a:ext>
                </a:extLst>
              </p:cNvPr>
              <p:cNvSpPr/>
              <p:nvPr/>
            </p:nvSpPr>
            <p:spPr>
              <a:xfrm>
                <a:off x="219456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C6889C9-B74F-31FD-9954-0BE056788B70}"/>
                  </a:ext>
                </a:extLst>
              </p:cNvPr>
              <p:cNvSpPr/>
              <p:nvPr/>
            </p:nvSpPr>
            <p:spPr>
              <a:xfrm>
                <a:off x="2407920" y="359664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3A85817-4853-9C79-CB0B-3C7DCE913F7E}"/>
                  </a:ext>
                </a:extLst>
              </p:cNvPr>
              <p:cNvSpPr/>
              <p:nvPr/>
            </p:nvSpPr>
            <p:spPr>
              <a:xfrm>
                <a:off x="176784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E918B81-901D-698C-C170-8A373BD6A459}"/>
                  </a:ext>
                </a:extLst>
              </p:cNvPr>
              <p:cNvSpPr/>
              <p:nvPr/>
            </p:nvSpPr>
            <p:spPr>
              <a:xfrm>
                <a:off x="198120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83DD0A4-88D5-61F2-3A7F-86A7EFAA7966}"/>
                  </a:ext>
                </a:extLst>
              </p:cNvPr>
              <p:cNvSpPr/>
              <p:nvPr/>
            </p:nvSpPr>
            <p:spPr>
              <a:xfrm>
                <a:off x="219456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896F4B-7523-8236-8072-B7DA8959E010}"/>
                  </a:ext>
                </a:extLst>
              </p:cNvPr>
              <p:cNvSpPr/>
              <p:nvPr/>
            </p:nvSpPr>
            <p:spPr>
              <a:xfrm>
                <a:off x="2407920" y="3810000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1BA28A1-E6BF-70E7-61F3-E959B1350325}"/>
                  </a:ext>
                </a:extLst>
              </p:cNvPr>
              <p:cNvSpPr/>
              <p:nvPr/>
            </p:nvSpPr>
            <p:spPr>
              <a:xfrm>
                <a:off x="177292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22884AC-E6D9-DCFB-0A35-BA394442FD4C}"/>
                  </a:ext>
                </a:extLst>
              </p:cNvPr>
              <p:cNvSpPr/>
              <p:nvPr/>
            </p:nvSpPr>
            <p:spPr>
              <a:xfrm>
                <a:off x="198628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1D29E36-4D1C-BFD7-9CDA-E47713A0BC58}"/>
                  </a:ext>
                </a:extLst>
              </p:cNvPr>
              <p:cNvSpPr/>
              <p:nvPr/>
            </p:nvSpPr>
            <p:spPr>
              <a:xfrm>
                <a:off x="219964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94AEA38-921D-C89B-CE53-E619D8BF8FAA}"/>
                  </a:ext>
                </a:extLst>
              </p:cNvPr>
              <p:cNvSpPr/>
              <p:nvPr/>
            </p:nvSpPr>
            <p:spPr>
              <a:xfrm>
                <a:off x="2413000" y="476996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F23EE39-B9BD-11FD-0641-A0D6D850DD0B}"/>
                  </a:ext>
                </a:extLst>
              </p:cNvPr>
              <p:cNvSpPr/>
              <p:nvPr/>
            </p:nvSpPr>
            <p:spPr>
              <a:xfrm>
                <a:off x="177292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9ACE08-9F68-7089-3906-98D5AB295986}"/>
                  </a:ext>
                </a:extLst>
              </p:cNvPr>
              <p:cNvSpPr/>
              <p:nvPr/>
            </p:nvSpPr>
            <p:spPr>
              <a:xfrm>
                <a:off x="198628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76A5644-CFD5-DF38-688E-0D24BB6BAC4E}"/>
                  </a:ext>
                </a:extLst>
              </p:cNvPr>
              <p:cNvSpPr/>
              <p:nvPr/>
            </p:nvSpPr>
            <p:spPr>
              <a:xfrm>
                <a:off x="219964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FAC0108-476B-27EE-6827-F21835FEC66C}"/>
                  </a:ext>
                </a:extLst>
              </p:cNvPr>
              <p:cNvSpPr/>
              <p:nvPr/>
            </p:nvSpPr>
            <p:spPr>
              <a:xfrm>
                <a:off x="2413000" y="498332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B68DE45-20E2-2ECB-0F3F-78EBBB1F962B}"/>
                  </a:ext>
                </a:extLst>
              </p:cNvPr>
              <p:cNvSpPr/>
              <p:nvPr/>
            </p:nvSpPr>
            <p:spPr>
              <a:xfrm>
                <a:off x="177292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4097653-1948-CB42-096C-BC6E41369478}"/>
                  </a:ext>
                </a:extLst>
              </p:cNvPr>
              <p:cNvSpPr/>
              <p:nvPr/>
            </p:nvSpPr>
            <p:spPr>
              <a:xfrm>
                <a:off x="198628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8C030BC-508D-AD57-5606-3C723F5F4646}"/>
                  </a:ext>
                </a:extLst>
              </p:cNvPr>
              <p:cNvSpPr/>
              <p:nvPr/>
            </p:nvSpPr>
            <p:spPr>
              <a:xfrm>
                <a:off x="219964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6F9130F-7398-EC3D-25D5-8EB5A134E8D3}"/>
                  </a:ext>
                </a:extLst>
              </p:cNvPr>
              <p:cNvSpPr/>
              <p:nvPr/>
            </p:nvSpPr>
            <p:spPr>
              <a:xfrm>
                <a:off x="2413000" y="5196681"/>
                <a:ext cx="213360" cy="213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52F36B89-DF6D-3F8A-6C51-41CE0A6DA96D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800" y="4145280"/>
                    <a:ext cx="2133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52F36B89-DF6D-3F8A-6C51-41CE0A6DA9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800" y="4145280"/>
                    <a:ext cx="213360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267E8B5-20A6-E0BB-7FEA-AA2726798AF3}"/>
                  </a:ext>
                </a:extLst>
              </p:cNvPr>
              <p:cNvSpPr/>
              <p:nvPr/>
            </p:nvSpPr>
            <p:spPr>
              <a:xfrm>
                <a:off x="1767840" y="4023360"/>
                <a:ext cx="853440" cy="74660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686F87B-C7E6-5057-7F61-8DAA1670BBDC}"/>
                </a:ext>
              </a:extLst>
            </p:cNvPr>
            <p:cNvSpPr txBox="1"/>
            <p:nvPr/>
          </p:nvSpPr>
          <p:spPr>
            <a:xfrm>
              <a:off x="2623463" y="3560027"/>
              <a:ext cx="62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fox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5CDC848-3B20-5C18-E8F1-3265EEAF4155}"/>
                </a:ext>
              </a:extLst>
            </p:cNvPr>
            <p:cNvSpPr txBox="1"/>
            <p:nvPr/>
          </p:nvSpPr>
          <p:spPr>
            <a:xfrm>
              <a:off x="2629218" y="4729995"/>
              <a:ext cx="756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quick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C7BC5CD-E5B2-976E-1AB1-0A70256A79A8}"/>
              </a:ext>
            </a:extLst>
          </p:cNvPr>
          <p:cNvGrpSpPr/>
          <p:nvPr/>
        </p:nvGrpSpPr>
        <p:grpSpPr>
          <a:xfrm>
            <a:off x="3205361" y="3193509"/>
            <a:ext cx="508000" cy="1178363"/>
            <a:chOff x="3205361" y="3193509"/>
            <a:chExt cx="508000" cy="117836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2E63D93-6155-ECD0-B58F-7B63E9466855}"/>
                </a:ext>
              </a:extLst>
            </p:cNvPr>
            <p:cNvSpPr/>
            <p:nvPr/>
          </p:nvSpPr>
          <p:spPr>
            <a:xfrm>
              <a:off x="3291840" y="3518432"/>
              <a:ext cx="213360" cy="2133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3C79367-F5E9-7292-D61B-BA44E3B705A0}"/>
                </a:ext>
              </a:extLst>
            </p:cNvPr>
            <p:cNvSpPr/>
            <p:nvPr/>
          </p:nvSpPr>
          <p:spPr>
            <a:xfrm>
              <a:off x="3291840" y="3731792"/>
              <a:ext cx="213360" cy="2133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A181974-9B84-9D92-EA26-1F7C15B0DE67}"/>
                </a:ext>
              </a:extLst>
            </p:cNvPr>
            <p:cNvSpPr/>
            <p:nvPr/>
          </p:nvSpPr>
          <p:spPr>
            <a:xfrm>
              <a:off x="3291840" y="3945152"/>
              <a:ext cx="213360" cy="2133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01A3B0E-70CA-197D-0358-495F164C9D24}"/>
                </a:ext>
              </a:extLst>
            </p:cNvPr>
            <p:cNvSpPr/>
            <p:nvPr/>
          </p:nvSpPr>
          <p:spPr>
            <a:xfrm>
              <a:off x="3291840" y="4158512"/>
              <a:ext cx="213360" cy="2133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2EB0B7B-31E9-DE88-B84D-A6632900FE79}"/>
                </a:ext>
              </a:extLst>
            </p:cNvPr>
            <p:cNvSpPr txBox="1"/>
            <p:nvPr/>
          </p:nvSpPr>
          <p:spPr>
            <a:xfrm>
              <a:off x="3205361" y="3193509"/>
              <a:ext cx="5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the</a:t>
              </a:r>
            </a:p>
          </p:txBody>
        </p: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B89189A-E8C0-D8EE-BFD2-0BD28ECE8B90}"/>
              </a:ext>
            </a:extLst>
          </p:cNvPr>
          <p:cNvCxnSpPr>
            <a:cxnSpLocks/>
          </p:cNvCxnSpPr>
          <p:nvPr/>
        </p:nvCxnSpPr>
        <p:spPr>
          <a:xfrm>
            <a:off x="2615605" y="3210560"/>
            <a:ext cx="701278" cy="3078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8BA60AF-A4E9-1FA5-E60E-F8DBEBB395B4}"/>
              </a:ext>
            </a:extLst>
          </p:cNvPr>
          <p:cNvCxnSpPr>
            <a:cxnSpLocks/>
          </p:cNvCxnSpPr>
          <p:nvPr/>
        </p:nvCxnSpPr>
        <p:spPr>
          <a:xfrm flipH="1">
            <a:off x="2626360" y="4371872"/>
            <a:ext cx="658495" cy="8654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5F29283-372B-8DEB-6A8B-2538ACE0D2AD}"/>
              </a:ext>
            </a:extLst>
          </p:cNvPr>
          <p:cNvCxnSpPr>
            <a:cxnSpLocks/>
          </p:cNvCxnSpPr>
          <p:nvPr/>
        </p:nvCxnSpPr>
        <p:spPr>
          <a:xfrm flipH="1">
            <a:off x="3494802" y="3210560"/>
            <a:ext cx="701278" cy="3078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11341A1-660F-1843-80CD-5876BA13392A}"/>
              </a:ext>
            </a:extLst>
          </p:cNvPr>
          <p:cNvCxnSpPr>
            <a:cxnSpLocks/>
          </p:cNvCxnSpPr>
          <p:nvPr/>
        </p:nvCxnSpPr>
        <p:spPr>
          <a:xfrm>
            <a:off x="3527107" y="4371871"/>
            <a:ext cx="658495" cy="8654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B66BF621-0D62-997E-B6A3-81AE3FB95AEB}"/>
              </a:ext>
            </a:extLst>
          </p:cNvPr>
          <p:cNvSpPr/>
          <p:nvPr/>
        </p:nvSpPr>
        <p:spPr>
          <a:xfrm>
            <a:off x="5689421" y="3136973"/>
            <a:ext cx="456961" cy="217393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25EE1A0-A72C-BD04-D70D-0B920418463E}"/>
              </a:ext>
            </a:extLst>
          </p:cNvPr>
          <p:cNvSpPr txBox="1"/>
          <p:nvPr/>
        </p:nvSpPr>
        <p:spPr>
          <a:xfrm>
            <a:off x="3990241" y="5577920"/>
            <a:ext cx="168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layer</a:t>
            </a:r>
          </a:p>
        </p:txBody>
      </p:sp>
      <p:cxnSp>
        <p:nvCxnSpPr>
          <p:cNvPr id="136" name="Curved Connector 135">
            <a:extLst>
              <a:ext uri="{FF2B5EF4-FFF2-40B4-BE49-F238E27FC236}">
                <a16:creationId xmlns:a16="http://schemas.microsoft.com/office/drawing/2014/main" id="{D53FEF8E-106B-5F1D-8B21-AA1BFE854E8B}"/>
              </a:ext>
            </a:extLst>
          </p:cNvPr>
          <p:cNvCxnSpPr>
            <a:cxnSpLocks/>
          </p:cNvCxnSpPr>
          <p:nvPr/>
        </p:nvCxnSpPr>
        <p:spPr>
          <a:xfrm flipV="1">
            <a:off x="5682270" y="3945152"/>
            <a:ext cx="464112" cy="297151"/>
          </a:xfrm>
          <a:prstGeom prst="curvedConnector3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1B15C238-1EDD-C53A-71CC-F9DC18D523BC}"/>
              </a:ext>
            </a:extLst>
          </p:cNvPr>
          <p:cNvSpPr txBox="1"/>
          <p:nvPr/>
        </p:nvSpPr>
        <p:spPr>
          <a:xfrm>
            <a:off x="5559881" y="5585478"/>
            <a:ext cx="109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F315A35-D17D-CFDF-3E79-F033EBB1A6D9}"/>
              </a:ext>
            </a:extLst>
          </p:cNvPr>
          <p:cNvCxnSpPr>
            <a:cxnSpLocks/>
          </p:cNvCxnSpPr>
          <p:nvPr/>
        </p:nvCxnSpPr>
        <p:spPr>
          <a:xfrm flipV="1">
            <a:off x="5559881" y="4695774"/>
            <a:ext cx="1196519" cy="81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E78DA422-6AD0-991A-6515-93CCE8D6BE1B}"/>
              </a:ext>
            </a:extLst>
          </p:cNvPr>
          <p:cNvSpPr txBox="1"/>
          <p:nvPr/>
        </p:nvSpPr>
        <p:spPr>
          <a:xfrm>
            <a:off x="6756400" y="4556601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P(y=quick)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F92031-1608-AC5D-E7BF-B66BA5491A13}"/>
              </a:ext>
            </a:extLst>
          </p:cNvPr>
          <p:cNvSpPr txBox="1"/>
          <p:nvPr/>
        </p:nvSpPr>
        <p:spPr>
          <a:xfrm>
            <a:off x="7248663" y="4990861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Maximize it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27B0CEE-9AC4-FB0E-B61E-8745C14CE323}"/>
              </a:ext>
            </a:extLst>
          </p:cNvPr>
          <p:cNvSpPr/>
          <p:nvPr/>
        </p:nvSpPr>
        <p:spPr>
          <a:xfrm>
            <a:off x="6786425" y="4450080"/>
            <a:ext cx="1280160" cy="5407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B34958ED-7349-33F4-2BAD-6E3C819D7068}"/>
              </a:ext>
            </a:extLst>
          </p:cNvPr>
          <p:cNvCxnSpPr>
            <a:cxnSpLocks/>
          </p:cNvCxnSpPr>
          <p:nvPr/>
        </p:nvCxnSpPr>
        <p:spPr>
          <a:xfrm flipV="1">
            <a:off x="5509218" y="3507895"/>
            <a:ext cx="1196519" cy="81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6662C7A1-1CC2-F4B8-F432-60E74B9CBA81}"/>
              </a:ext>
            </a:extLst>
          </p:cNvPr>
          <p:cNvSpPr txBox="1"/>
          <p:nvPr/>
        </p:nvSpPr>
        <p:spPr>
          <a:xfrm>
            <a:off x="6716075" y="3305712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P(y=fox)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A026D295-E575-C1C1-94B8-272645E763B2}"/>
              </a:ext>
            </a:extLst>
          </p:cNvPr>
          <p:cNvCxnSpPr>
            <a:cxnSpLocks/>
          </p:cNvCxnSpPr>
          <p:nvPr/>
        </p:nvCxnSpPr>
        <p:spPr>
          <a:xfrm flipV="1">
            <a:off x="5509218" y="3252370"/>
            <a:ext cx="1196519" cy="81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4C4179F1-35C1-C6F9-849E-BCA85781FF71}"/>
              </a:ext>
            </a:extLst>
          </p:cNvPr>
          <p:cNvSpPr txBox="1"/>
          <p:nvPr/>
        </p:nvSpPr>
        <p:spPr>
          <a:xfrm>
            <a:off x="6726413" y="305146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P(y=the)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309643-91FC-99BA-6C53-7A81D4CCC06C}"/>
                  </a:ext>
                </a:extLst>
              </p:cNvPr>
              <p:cNvSpPr txBox="1"/>
              <p:nvPr/>
            </p:nvSpPr>
            <p:spPr>
              <a:xfrm>
                <a:off x="6375399" y="5444332"/>
                <a:ext cx="332886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,..,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309643-91FC-99BA-6C53-7A81D4CCC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399" y="5444332"/>
                <a:ext cx="3328860" cy="622350"/>
              </a:xfrm>
              <a:prstGeom prst="rect">
                <a:avLst/>
              </a:prstGeom>
              <a:blipFill>
                <a:blip r:embed="rId3"/>
                <a:stretch>
                  <a:fillRect t="-22000" b="-10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1AE049-0E09-F7C5-D634-372824B404D4}"/>
                  </a:ext>
                </a:extLst>
              </p:cNvPr>
              <p:cNvSpPr txBox="1"/>
              <p:nvPr/>
            </p:nvSpPr>
            <p:spPr>
              <a:xfrm>
                <a:off x="2024769" y="5321161"/>
                <a:ext cx="281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1AE049-0E09-F7C5-D634-372824B40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69" y="5321161"/>
                <a:ext cx="281551" cy="276999"/>
              </a:xfrm>
              <a:prstGeom prst="rect">
                <a:avLst/>
              </a:prstGeom>
              <a:blipFill>
                <a:blip r:embed="rId4"/>
                <a:stretch>
                  <a:fillRect l="-17391" r="-1304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EB529-992A-B328-30B0-9A5CE1EBA34D}"/>
                  </a:ext>
                </a:extLst>
              </p:cNvPr>
              <p:cNvSpPr txBox="1"/>
              <p:nvPr/>
            </p:nvSpPr>
            <p:spPr>
              <a:xfrm>
                <a:off x="4518660" y="5325225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EB529-992A-B328-30B0-9A5CE1EBA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60" y="5325225"/>
                <a:ext cx="200889" cy="276999"/>
              </a:xfrm>
              <a:prstGeom prst="rect">
                <a:avLst/>
              </a:prstGeom>
              <a:blipFill>
                <a:blip r:embed="rId5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38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133" grpId="0" animBg="1"/>
      <p:bldP spid="134" grpId="0"/>
      <p:bldP spid="138" grpId="0"/>
      <p:bldP spid="143" grpId="0"/>
      <p:bldP spid="145" grpId="0"/>
      <p:bldP spid="146" grpId="0" animBg="1"/>
      <p:bldP spid="150" grpId="0"/>
      <p:bldP spid="152" grpId="0"/>
      <p:bldP spid="9" grpId="0"/>
      <p:bldP spid="11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DEAC-8079-DB23-39D0-B8A293CB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softmax</a:t>
            </a:r>
            <a:r>
              <a:rPr lang="en-US" dirty="0"/>
              <a:t>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BBD5F-7965-BFDA-D2D4-1687D97E7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outputs after linear layer are not probabilities</a:t>
                </a:r>
              </a:p>
              <a:p>
                <a:r>
                  <a:rPr lang="en-US" dirty="0"/>
                  <a:t>i.e., they don’t add to 1</a:t>
                </a:r>
              </a:p>
              <a:p>
                <a:r>
                  <a:rPr lang="en-US" dirty="0" err="1"/>
                  <a:t>Softmax</a:t>
                </a:r>
                <a:r>
                  <a:rPr lang="en-US" dirty="0"/>
                  <a:t> converts them to probabilities</a:t>
                </a:r>
              </a:p>
              <a:p>
                <a:r>
                  <a:rPr lang="en-US" dirty="0"/>
                  <a:t>e.g., consider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]=[</m:t>
                      </m:r>
                      <m:r>
                        <m:rPr>
                          <m:nor/>
                        </m:rPr>
                        <a:rPr lang="en-US"/>
                        <m:t>0.6,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/>
                        <m:t>1.1,</m:t>
                      </m:r>
                      <m:r>
                        <m:rPr>
                          <m:nor/>
                        </m:rPr>
                        <a:rPr lang="en-US" b="0" i="0" smtClean="0"/>
                        <m:t> −</m:t>
                      </m:r>
                      <m:r>
                        <m:rPr>
                          <m:nor/>
                        </m:rPr>
                        <a:rPr lang="en-US"/>
                        <m:t>1.5,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/>
                        <m:t>1.2,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/>
                        <m:t>3.2,</m:t>
                      </m:r>
                      <m:r>
                        <m:rPr>
                          <m:nor/>
                        </m:rPr>
                        <a:rPr lang="en-US" b="0" i="0" smtClean="0"/>
                        <m:t> −</m:t>
                      </m:r>
                      <m:r>
                        <m:rPr>
                          <m:nor/>
                        </m:rPr>
                        <a:rPr lang="en-US"/>
                        <m:t>1.1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[0.055,0.090,0.0067,0.10,0.74,0.010]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BBD5F-7965-BFDA-D2D4-1687D97E7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94C4FC8-2042-7D04-F97C-7AE9179C41C5}"/>
              </a:ext>
            </a:extLst>
          </p:cNvPr>
          <p:cNvSpPr txBox="1"/>
          <p:nvPr/>
        </p:nvSpPr>
        <p:spPr>
          <a:xfrm>
            <a:off x="8675077" y="2321170"/>
            <a:ext cx="361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 will revisit this later</a:t>
            </a:r>
          </a:p>
        </p:txBody>
      </p:sp>
    </p:spTree>
    <p:extLst>
      <p:ext uri="{BB962C8B-B14F-4D97-AF65-F5344CB8AC3E}">
        <p14:creationId xmlns:p14="http://schemas.microsoft.com/office/powerpoint/2010/main" val="3616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7015-0DF3-C2B8-580D-11E7B0DF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dive into skip-gram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10A40-4BF7-687F-B043-D246E98B51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overall training objective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are parameters in the network</a:t>
                </a:r>
              </a:p>
              <a:p>
                <a:r>
                  <a:rPr lang="en-US" dirty="0"/>
                  <a:t>Typically,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as word representation</a:t>
                </a:r>
              </a:p>
              <a:p>
                <a:r>
                  <a:rPr lang="en-US" dirty="0"/>
                  <a:t>Trained by stochastic gradient descent (SGD)</a:t>
                </a:r>
              </a:p>
              <a:p>
                <a:r>
                  <a:rPr lang="en-US" dirty="0"/>
                  <a:t>Details in last part of this lecture!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10A40-4BF7-687F-B043-D246E98B51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7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715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6AF7-1303-F61C-508B-662A25FB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 with negative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1249C-B189-474B-92AA-DE624EFE49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Vocab can be huge</a:t>
                </a:r>
              </a:p>
              <a:p>
                <a:r>
                  <a:rPr lang="en-US" dirty="0"/>
                  <a:t>huge summation on </a:t>
                </a:r>
                <a:r>
                  <a:rPr lang="en-US" dirty="0" err="1"/>
                  <a:t>softmax</a:t>
                </a:r>
                <a:r>
                  <a:rPr lang="en-US" dirty="0"/>
                  <a:t> denominator!</a:t>
                </a:r>
              </a:p>
              <a:p>
                <a:r>
                  <a:rPr lang="en-US" dirty="0"/>
                  <a:t>An efficient variant: contrast with negative samples</a:t>
                </a:r>
              </a:p>
              <a:p>
                <a:r>
                  <a:rPr lang="en-US" dirty="0"/>
                  <a:t>P(x and y co-occur)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, sigmoid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1249C-B189-474B-92AA-DE624EFE4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970CE7-EA41-77BF-C2AB-68A2D5A51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878" y="1355245"/>
            <a:ext cx="6570922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8943F-AC31-7C78-165D-EEC9659AA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242" y="4001294"/>
            <a:ext cx="3027286" cy="2011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44DB9C-36B9-9602-4E07-E4DFA001D4CD}"/>
              </a:ext>
            </a:extLst>
          </p:cNvPr>
          <p:cNvSpPr txBox="1"/>
          <p:nvPr/>
        </p:nvSpPr>
        <p:spPr>
          <a:xfrm>
            <a:off x="3692753" y="5293091"/>
            <a:ext cx="30272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Will revisit this later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BE9A05-D934-5BD7-08EE-D32DBA52805E}"/>
              </a:ext>
            </a:extLst>
          </p:cNvPr>
          <p:cNvSpPr/>
          <p:nvPr/>
        </p:nvSpPr>
        <p:spPr>
          <a:xfrm>
            <a:off x="2107467" y="4419600"/>
            <a:ext cx="4856041" cy="7385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2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D826-8639-FD9D-3B88-CBF3CECE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 with negative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BDCCAE-7485-0308-E7CC-D7C749BED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Denote negative samples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Maximize: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practice,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uni</a:t>
                </a:r>
                <a:r>
                  <a:rPr lang="en-US" dirty="0"/>
                  <a:t>-gram probability</a:t>
                </a:r>
              </a:p>
              <a:p>
                <a:r>
                  <a:rPr lang="en-US" dirty="0"/>
                  <a:t>Is this a good approximation for </a:t>
                </a:r>
                <a:r>
                  <a:rPr lang="en-US" dirty="0" err="1"/>
                  <a:t>softmax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BDCCAE-7485-0308-E7CC-D7C749BED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029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427E-D6C3-30C5-7EE5-4FE92C0F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97DD-3106-DAAB-9878-68228BFA8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native c </a:t>
            </a:r>
            <a:r>
              <a:rPr lang="en-US" dirty="0">
                <a:hlinkClick r:id="rId2"/>
              </a:rPr>
              <a:t>implementation</a:t>
            </a:r>
            <a:endParaRPr lang="en-US" dirty="0"/>
          </a:p>
          <a:p>
            <a:pPr lvl="1"/>
            <a:r>
              <a:rPr lang="en-US" dirty="0"/>
              <a:t>handy python package: </a:t>
            </a:r>
            <a:r>
              <a:rPr lang="en-US" dirty="0">
                <a:hlinkClick r:id="rId3"/>
              </a:rPr>
              <a:t>genism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fastText</a:t>
            </a:r>
            <a:r>
              <a:rPr lang="en-US" dirty="0"/>
              <a:t>, 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85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71AA-275A-B909-B1B3-0B4423D9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successful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EEF3-8CC4-4C4F-E8E2-DC733C1F2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Prof. Church’s </a:t>
            </a:r>
            <a:r>
              <a:rPr lang="en-US" dirty="0">
                <a:hlinkClick r:id="rId2"/>
              </a:rPr>
              <a:t>opinion piece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1B5F8-F6BD-3B48-BE4B-9D4A9985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62" y="2378075"/>
            <a:ext cx="6127955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AA2BE4-77D3-DE85-A8D5-DD13C3CE9E61}"/>
              </a:ext>
            </a:extLst>
          </p:cNvPr>
          <p:cNvSpPr txBox="1"/>
          <p:nvPr/>
        </p:nvSpPr>
        <p:spPr>
          <a:xfrm>
            <a:off x="8282608" y="4797287"/>
            <a:ext cx="333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 few initial successes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Plenty of room to improve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Publish code and data</a:t>
            </a:r>
          </a:p>
        </p:txBody>
      </p:sp>
    </p:spTree>
    <p:extLst>
      <p:ext uri="{BB962C8B-B14F-4D97-AF65-F5344CB8AC3E}">
        <p14:creationId xmlns:p14="http://schemas.microsoft.com/office/powerpoint/2010/main" val="3123061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DAFA-EDB0-27AE-CEB8-056CAEC1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DAF4E3-E72C-69AF-1AB6-16A647EE91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PMI (point wise mutual information) between two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𝑃𝑀𝐼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)≜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context word</a:t>
                </a:r>
              </a:p>
              <a:p>
                <a:r>
                  <a:rPr lang="en-US" dirty="0"/>
                  <a:t>2D count table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DAF4E3-E72C-69AF-1AB6-16A647EE9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A50DF1E-3105-666C-763A-027977796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83" y="496888"/>
            <a:ext cx="7962900" cy="11938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BA5DCA7-4166-7E3F-C49D-36333B7C2A51}"/>
              </a:ext>
            </a:extLst>
          </p:cNvPr>
          <p:cNvGrpSpPr/>
          <p:nvPr/>
        </p:nvGrpSpPr>
        <p:grpSpPr>
          <a:xfrm>
            <a:off x="1898073" y="4018410"/>
            <a:ext cx="7908281" cy="2435552"/>
            <a:chOff x="1898073" y="4018410"/>
            <a:chExt cx="7908281" cy="2435552"/>
          </a:xfrm>
        </p:grpSpPr>
        <p:pic>
          <p:nvPicPr>
            <p:cNvPr id="6" name="Content Placeholder 8">
              <a:extLst>
                <a:ext uri="{FF2B5EF4-FFF2-40B4-BE49-F238E27FC236}">
                  <a16:creationId xmlns:a16="http://schemas.microsoft.com/office/drawing/2014/main" id="{15F252E5-F0AF-0537-7BB0-28627FB9E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3889" y="4348163"/>
              <a:ext cx="7182465" cy="18288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3B45F9-6BAD-AA69-2311-21406D35B2A9}"/>
                </a:ext>
              </a:extLst>
            </p:cNvPr>
            <p:cNvCxnSpPr>
              <a:cxnSpLocks/>
            </p:cNvCxnSpPr>
            <p:nvPr/>
          </p:nvCxnSpPr>
          <p:spPr>
            <a:xfrm>
              <a:off x="2429183" y="4242655"/>
              <a:ext cx="193430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1AE721C-D752-E34B-6ABC-7BFD7C102C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79614" y="5209809"/>
              <a:ext cx="193430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C512937-B581-7313-B831-03AE209FDF59}"/>
                    </a:ext>
                  </a:extLst>
                </p:cNvPr>
                <p:cNvSpPr txBox="1"/>
                <p:nvPr/>
              </p:nvSpPr>
              <p:spPr>
                <a:xfrm>
                  <a:off x="4403673" y="4018410"/>
                  <a:ext cx="40248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C512937-B581-7313-B831-03AE209FDF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3673" y="4018410"/>
                  <a:ext cx="402482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0109A8D-E21D-ECBB-A23D-111B7CD3C181}"/>
                    </a:ext>
                  </a:extLst>
                </p:cNvPr>
                <p:cNvSpPr txBox="1"/>
                <p:nvPr/>
              </p:nvSpPr>
              <p:spPr>
                <a:xfrm>
                  <a:off x="1898073" y="5899964"/>
                  <a:ext cx="39818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0109A8D-E21D-ECBB-A23D-111B7CD3C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8073" y="5899964"/>
                  <a:ext cx="398186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3847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7520-1DDA-91D7-0661-D0713F39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548EB-32FA-5A9F-B5D2-3901A30BCB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6447" y="3518431"/>
                <a:ext cx="10515600" cy="315936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𝑐𝑜𝑢𝑛𝑡𝑠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𝑐𝑜𝑢𝑛𝑡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𝑐𝑜𝑢𝑛𝑡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Practically:</a:t>
                </a:r>
                <a:br>
                  <a:rPr lang="en-US" dirty="0"/>
                </a:br>
                <a:r>
                  <a:rPr lang="en-US" dirty="0"/>
                  <a:t>How associated are two words?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548EB-32FA-5A9F-B5D2-3901A30BCB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6447" y="3518431"/>
                <a:ext cx="10515600" cy="3159369"/>
              </a:xfrm>
              <a:blipFill>
                <a:blip r:embed="rId2"/>
                <a:stretch>
                  <a:fillRect l="-965" t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7B92EE5-0EFA-1776-D363-1FE2A5E7D096}"/>
              </a:ext>
            </a:extLst>
          </p:cNvPr>
          <p:cNvGrpSpPr/>
          <p:nvPr/>
        </p:nvGrpSpPr>
        <p:grpSpPr>
          <a:xfrm>
            <a:off x="1956689" y="1181017"/>
            <a:ext cx="7908281" cy="2435552"/>
            <a:chOff x="1898073" y="4018410"/>
            <a:chExt cx="7908281" cy="2435552"/>
          </a:xfrm>
        </p:grpSpPr>
        <p:pic>
          <p:nvPicPr>
            <p:cNvPr id="7" name="Content Placeholder 8">
              <a:extLst>
                <a:ext uri="{FF2B5EF4-FFF2-40B4-BE49-F238E27FC236}">
                  <a16:creationId xmlns:a16="http://schemas.microsoft.com/office/drawing/2014/main" id="{5BF0B9A2-1A72-840C-A0F1-E9259CA85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3889" y="4348163"/>
              <a:ext cx="7182465" cy="18288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DAE513-5A0F-2489-645C-277FC9FC192D}"/>
                </a:ext>
              </a:extLst>
            </p:cNvPr>
            <p:cNvCxnSpPr>
              <a:cxnSpLocks/>
            </p:cNvCxnSpPr>
            <p:nvPr/>
          </p:nvCxnSpPr>
          <p:spPr>
            <a:xfrm>
              <a:off x="2429183" y="4242655"/>
              <a:ext cx="193430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AC0F19-105E-816D-35FF-53BD3005E2D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79614" y="5209809"/>
              <a:ext cx="193430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1880BB0-43BC-16BF-0AB0-F16EA2FD255E}"/>
                    </a:ext>
                  </a:extLst>
                </p:cNvPr>
                <p:cNvSpPr txBox="1"/>
                <p:nvPr/>
              </p:nvSpPr>
              <p:spPr>
                <a:xfrm>
                  <a:off x="4403673" y="4018410"/>
                  <a:ext cx="40248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1880BB0-43BC-16BF-0AB0-F16EA2FD2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3673" y="4018410"/>
                  <a:ext cx="402482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80ED58-5EBC-03E6-1577-0EC892D0EA67}"/>
                    </a:ext>
                  </a:extLst>
                </p:cNvPr>
                <p:cNvSpPr txBox="1"/>
                <p:nvPr/>
              </p:nvSpPr>
              <p:spPr>
                <a:xfrm>
                  <a:off x="1898073" y="5899964"/>
                  <a:ext cx="39818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80ED58-5EBC-03E6-1577-0EC892D0E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8073" y="5899964"/>
                  <a:ext cx="398186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5675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D298-EA0F-1A43-F330-B58FE18E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PMI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D7015-9477-C407-3ABC-3E98CABF59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PMI ranges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Negative values are problematic as</a:t>
                </a:r>
              </a:p>
              <a:p>
                <a:pPr lvl="1"/>
                <a:r>
                  <a:rPr lang="en-US" dirty="0"/>
                  <a:t>Unreliable without enormous corpora</a:t>
                </a:r>
              </a:p>
              <a:p>
                <a:pPr lvl="2"/>
                <a:r>
                  <a:rPr lang="en-US" dirty="0"/>
                  <a:t>Suppose w1 and w2 each occur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Hard to be 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dirty="0"/>
                  <a:t> is significantly different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So we just replace negative PMI with 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𝑃𝑃𝑀𝐼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𝑃𝑀𝐼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D7015-9477-C407-3ABC-3E98CABF59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42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C9FB-54A8-DBC5-534A-DE2A90A4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4382B-240F-8912-0574-33EF6D43B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Discovery Cluster ready</a:t>
            </a:r>
          </a:p>
          <a:p>
            <a:r>
              <a:rPr lang="en-US" dirty="0"/>
              <a:t>Check the 3</a:t>
            </a:r>
            <a:r>
              <a:rPr lang="en-US" baseline="30000" dirty="0"/>
              <a:t>rd</a:t>
            </a:r>
            <a:r>
              <a:rPr lang="en-US" dirty="0"/>
              <a:t> link on syllabus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2B8EB-9C81-94B3-F6E4-98D290D20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852479"/>
            <a:ext cx="4838700" cy="1727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C2DB09-CD9A-5469-9170-387B6FE2AA80}"/>
              </a:ext>
            </a:extLst>
          </p:cNvPr>
          <p:cNvCxnSpPr/>
          <p:nvPr/>
        </p:nvCxnSpPr>
        <p:spPr>
          <a:xfrm>
            <a:off x="1531088" y="4199860"/>
            <a:ext cx="2052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080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17EE-8565-F3BE-E652-007CCA7C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F359B1-6C3B-156B-F34F-D4D530C075E4}"/>
              </a:ext>
            </a:extLst>
          </p:cNvPr>
          <p:cNvGrpSpPr/>
          <p:nvPr/>
        </p:nvGrpSpPr>
        <p:grpSpPr>
          <a:xfrm>
            <a:off x="1055476" y="1322102"/>
            <a:ext cx="7908281" cy="2435552"/>
            <a:chOff x="1898073" y="4018410"/>
            <a:chExt cx="7908281" cy="2435552"/>
          </a:xfrm>
        </p:grpSpPr>
        <p:pic>
          <p:nvPicPr>
            <p:cNvPr id="17" name="Content Placeholder 8">
              <a:extLst>
                <a:ext uri="{FF2B5EF4-FFF2-40B4-BE49-F238E27FC236}">
                  <a16:creationId xmlns:a16="http://schemas.microsoft.com/office/drawing/2014/main" id="{1C8C38B1-0B38-2361-9ECE-13DCEF475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3889" y="4348163"/>
              <a:ext cx="7182465" cy="1828800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F1D712A-58DA-D7AC-5C67-B14AB06352E0}"/>
                </a:ext>
              </a:extLst>
            </p:cNvPr>
            <p:cNvCxnSpPr>
              <a:cxnSpLocks/>
            </p:cNvCxnSpPr>
            <p:nvPr/>
          </p:nvCxnSpPr>
          <p:spPr>
            <a:xfrm>
              <a:off x="2429183" y="4242655"/>
              <a:ext cx="193430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175B680-8A94-6858-230D-4462C18B5B6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79614" y="5209809"/>
              <a:ext cx="193430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CAF949-E634-6E42-5C62-5F3D4657F812}"/>
                    </a:ext>
                  </a:extLst>
                </p:cNvPr>
                <p:cNvSpPr txBox="1"/>
                <p:nvPr/>
              </p:nvSpPr>
              <p:spPr>
                <a:xfrm>
                  <a:off x="4403673" y="4018410"/>
                  <a:ext cx="40248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CAF949-E634-6E42-5C62-5F3D4657F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3673" y="4018410"/>
                  <a:ext cx="402482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57DB3B-A563-79F8-631A-B06734F48838}"/>
                    </a:ext>
                  </a:extLst>
                </p:cNvPr>
                <p:cNvSpPr txBox="1"/>
                <p:nvPr/>
              </p:nvSpPr>
              <p:spPr>
                <a:xfrm>
                  <a:off x="1898073" y="5899964"/>
                  <a:ext cx="39818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57DB3B-A563-79F8-631A-B06734F48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8073" y="5899964"/>
                  <a:ext cx="39818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552440-76AC-9D8A-957F-243837651C1F}"/>
                  </a:ext>
                </a:extLst>
              </p:cNvPr>
              <p:cNvSpPr txBox="1"/>
              <p:nvPr/>
            </p:nvSpPr>
            <p:spPr>
              <a:xfrm>
                <a:off x="2642385" y="3586162"/>
                <a:ext cx="546027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𝑖𝑛𝑓𝑜𝑟𝑚𝑎𝑡𝑖𝑜𝑛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3982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111716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=0.3399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552440-76AC-9D8A-957F-243837651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385" y="3586162"/>
                <a:ext cx="5460277" cy="520399"/>
              </a:xfrm>
              <a:prstGeom prst="rect">
                <a:avLst/>
              </a:prstGeom>
              <a:blipFill>
                <a:blip r:embed="rId5"/>
                <a:stretch>
                  <a:fillRect l="-464" t="-4762" r="-464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FA4ADF-AFFA-1CE4-E2D8-FED47326534F}"/>
                  </a:ext>
                </a:extLst>
              </p:cNvPr>
              <p:cNvSpPr txBox="1"/>
              <p:nvPr/>
            </p:nvSpPr>
            <p:spPr>
              <a:xfrm>
                <a:off x="3520894" y="4230578"/>
                <a:ext cx="418800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𝑖𝑛𝑓𝑜𝑟𝑚𝑎𝑡𝑖𝑜𝑛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7703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11716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=0.6575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FA4ADF-AFFA-1CE4-E2D8-FED473265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894" y="4230578"/>
                <a:ext cx="4188006" cy="520399"/>
              </a:xfrm>
              <a:prstGeom prst="rect">
                <a:avLst/>
              </a:prstGeom>
              <a:blipFill>
                <a:blip r:embed="rId6"/>
                <a:stretch>
                  <a:fillRect l="-906" t="-4878" r="-906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9F473-3B6C-3D02-4AB5-636E81653A14}"/>
                  </a:ext>
                </a:extLst>
              </p:cNvPr>
              <p:cNvSpPr txBox="1"/>
              <p:nvPr/>
            </p:nvSpPr>
            <p:spPr>
              <a:xfrm>
                <a:off x="3963558" y="4999353"/>
                <a:ext cx="3366243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5673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11716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=0.4842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9F473-3B6C-3D02-4AB5-636E81653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58" y="4999353"/>
                <a:ext cx="3366243" cy="525978"/>
              </a:xfrm>
              <a:prstGeom prst="rect">
                <a:avLst/>
              </a:prstGeom>
              <a:blipFill>
                <a:blip r:embed="rId7"/>
                <a:stretch>
                  <a:fillRect l="-1509" t="-2381" r="-113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038D99-F95C-9CB3-C8C4-7CD59C55B92B}"/>
                  </a:ext>
                </a:extLst>
              </p:cNvPr>
              <p:cNvSpPr txBox="1"/>
              <p:nvPr/>
            </p:nvSpPr>
            <p:spPr>
              <a:xfrm>
                <a:off x="2615233" y="5778187"/>
                <a:ext cx="5855257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𝑃𝑀𝐼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𝑖𝑛𝑓𝑜𝑟𝑚𝑎𝑡𝑖𝑜𝑛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0.3399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0.6575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×0.4842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=0.0944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038D99-F95C-9CB3-C8C4-7CD59C55B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233" y="5778187"/>
                <a:ext cx="5855257" cy="520463"/>
              </a:xfrm>
              <a:prstGeom prst="rect">
                <a:avLst/>
              </a:prstGeom>
              <a:blipFill>
                <a:blip r:embed="rId8"/>
                <a:stretch>
                  <a:fillRect l="-216" t="-7317" r="-432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818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0362-BECA-239F-38FF-2F04B5BB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DFD4-A641-5279-F968-A581CA1A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989" y="1690688"/>
            <a:ext cx="7772400" cy="18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94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732D-3C42-4D14-A07A-FF902ECB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04B0B-5079-9CC0-9A77-5BC62E3AB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some math on whiteboard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2D122-34B5-B730-D7DF-305719736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915" y="479266"/>
            <a:ext cx="513527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4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9B0F-CE75-9593-1850-EE562E3C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Generalize: *2vec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96A11-6F4D-3D9D-12AF-099CDE8333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Create pairwise associations between entities, call it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Then factorize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96A11-6F4D-3D9D-12AF-099CDE8333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8F3377-B563-35A4-1906-68CEC25B9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95" y="3296649"/>
            <a:ext cx="7556500" cy="10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3086F-6483-D740-314F-AF968210C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86" y="4679656"/>
            <a:ext cx="713848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72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2154-D70A-14DB-73F0-9A740CCF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word similarity with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0D5564-42B0-6941-1171-EEA4B8B21E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Dot product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Big if their angle is small</a:t>
                </a:r>
              </a:p>
              <a:p>
                <a:r>
                  <a:rPr lang="en-US" dirty="0"/>
                  <a:t>But also favors long vectors, i.e.,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big</a:t>
                </a:r>
              </a:p>
              <a:p>
                <a:r>
                  <a:rPr lang="en-US" dirty="0"/>
                  <a:t>Frequent words have long vectors (why so?)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0D5564-42B0-6941-1171-EEA4B8B21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2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A7D2-300E-C7EA-E68A-22EC864A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word similarity with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C82E3-3EDF-F090-B571-ECA4264F13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Normalize by length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C82E3-3EDF-F090-B571-ECA4264F13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311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F56B-7AA3-9ED2-8B9B-DE233403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Bilingual Lexicon Induction (BLI)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839D-85C3-CA17-A0EA-F96841478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013"/>
            <a:ext cx="10515600" cy="4723950"/>
          </a:xfrm>
        </p:spPr>
        <p:txBody>
          <a:bodyPr/>
          <a:lstStyle/>
          <a:p>
            <a:r>
              <a:rPr lang="en-US" dirty="0"/>
              <a:t>Translate words without aligned bilingual text</a:t>
            </a:r>
          </a:p>
          <a:p>
            <a:r>
              <a:rPr lang="en-US" dirty="0"/>
              <a:t>Introduce some “anchors”</a:t>
            </a:r>
          </a:p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6C5DD8B-B8BA-DE60-53AA-5B45DBE74BE0}"/>
              </a:ext>
            </a:extLst>
          </p:cNvPr>
          <p:cNvGrpSpPr/>
          <p:nvPr/>
        </p:nvGrpSpPr>
        <p:grpSpPr>
          <a:xfrm>
            <a:off x="1310409" y="2768154"/>
            <a:ext cx="3728768" cy="2925938"/>
            <a:chOff x="2454088" y="1386443"/>
            <a:chExt cx="4660960" cy="365742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7928663-CE54-4A28-A71D-DBB174F41C3A}"/>
                </a:ext>
              </a:extLst>
            </p:cNvPr>
            <p:cNvGrpSpPr/>
            <p:nvPr/>
          </p:nvGrpSpPr>
          <p:grpSpPr>
            <a:xfrm>
              <a:off x="3012559" y="2081375"/>
              <a:ext cx="174928" cy="182880"/>
              <a:chOff x="3355451" y="1113183"/>
              <a:chExt cx="174928" cy="18288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B247F31-C2A2-644A-B0C8-C1BC9A2546DF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C3E6DF8-F577-FDC2-66AE-22439F294915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E45CFFE-EE14-6EB0-AE56-C9D793468291}"/>
                </a:ext>
              </a:extLst>
            </p:cNvPr>
            <p:cNvGrpSpPr/>
            <p:nvPr/>
          </p:nvGrpSpPr>
          <p:grpSpPr>
            <a:xfrm>
              <a:off x="2721206" y="2307500"/>
              <a:ext cx="174928" cy="182880"/>
              <a:chOff x="3355451" y="1113183"/>
              <a:chExt cx="174928" cy="18288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B67F733-8058-8721-DE96-A719C9DE3D13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8823AB4-5EE9-2C03-9C14-FB6EAD6F37D1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F7478EA-9E07-8DFE-B6DD-889C612D892F}"/>
                </a:ext>
              </a:extLst>
            </p:cNvPr>
            <p:cNvGrpSpPr/>
            <p:nvPr/>
          </p:nvGrpSpPr>
          <p:grpSpPr>
            <a:xfrm>
              <a:off x="3709565" y="2490380"/>
              <a:ext cx="174928" cy="182880"/>
              <a:chOff x="3355451" y="1113183"/>
              <a:chExt cx="174928" cy="182880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4E1097A-3077-1700-DEFC-573253A45BDA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872669A-BB6B-0EA3-A741-B41CB2748655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209FF57-2688-6BCA-C6A7-E6F6B16B02BB}"/>
                </a:ext>
              </a:extLst>
            </p:cNvPr>
            <p:cNvGrpSpPr/>
            <p:nvPr/>
          </p:nvGrpSpPr>
          <p:grpSpPr>
            <a:xfrm>
              <a:off x="5195466" y="1882223"/>
              <a:ext cx="174928" cy="182880"/>
              <a:chOff x="3355451" y="1113183"/>
              <a:chExt cx="174928" cy="182880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0B703AE-9C34-EB1C-3F6F-EA3D0C6B781D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6847A8F-9995-EE75-86E6-C41E1A98F9CF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9AA005F-97C6-B098-6A6D-FAD3FA54FA33}"/>
                </a:ext>
              </a:extLst>
            </p:cNvPr>
            <p:cNvGrpSpPr/>
            <p:nvPr/>
          </p:nvGrpSpPr>
          <p:grpSpPr>
            <a:xfrm>
              <a:off x="5693006" y="1714174"/>
              <a:ext cx="174928" cy="182880"/>
              <a:chOff x="3355451" y="1113183"/>
              <a:chExt cx="174928" cy="18288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F2C0F03-45EC-C4F5-C3B2-15E8DBC20EDB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4CDAA77-DFBC-7D9E-B7B0-C4C03DF5417B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8B69C53-5799-10B0-8F90-B7CADAC291D4}"/>
                </a:ext>
              </a:extLst>
            </p:cNvPr>
            <p:cNvGrpSpPr/>
            <p:nvPr/>
          </p:nvGrpSpPr>
          <p:grpSpPr>
            <a:xfrm>
              <a:off x="6103082" y="1774744"/>
              <a:ext cx="174928" cy="182880"/>
              <a:chOff x="3355451" y="1113183"/>
              <a:chExt cx="174928" cy="18288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187B9B3-9BD9-9CF2-EA8E-88B556C22780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B449D59-EEDD-0C10-8DC4-69A182736306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5C22745-5595-F97D-0F1B-BE5A4822BC69}"/>
                </a:ext>
              </a:extLst>
            </p:cNvPr>
            <p:cNvGrpSpPr/>
            <p:nvPr/>
          </p:nvGrpSpPr>
          <p:grpSpPr>
            <a:xfrm>
              <a:off x="6398976" y="2212084"/>
              <a:ext cx="174928" cy="182880"/>
              <a:chOff x="3355451" y="1113183"/>
              <a:chExt cx="174928" cy="18288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6758A64-AC89-BF6D-1812-5AA6A32AF653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033DE64-E325-D7C9-032B-FF20AC2F0035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43627A3-0EA4-63BC-EE90-AAE02DA921C8}"/>
                </a:ext>
              </a:extLst>
            </p:cNvPr>
            <p:cNvGrpSpPr/>
            <p:nvPr/>
          </p:nvGrpSpPr>
          <p:grpSpPr>
            <a:xfrm>
              <a:off x="4732617" y="3632269"/>
              <a:ext cx="174928" cy="182880"/>
              <a:chOff x="3355451" y="1113183"/>
              <a:chExt cx="174928" cy="182880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9C2DA35-B104-7CDC-2C78-6EA3B3215A81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72C9ABA-3EE3-77B7-FFF3-7EE9F75646CC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E08F168-A63B-6EA5-7F2F-301EB1CA7DCD}"/>
                </a:ext>
              </a:extLst>
            </p:cNvPr>
            <p:cNvGrpSpPr/>
            <p:nvPr/>
          </p:nvGrpSpPr>
          <p:grpSpPr>
            <a:xfrm>
              <a:off x="5282930" y="4499604"/>
              <a:ext cx="174928" cy="182880"/>
              <a:chOff x="3355451" y="1113183"/>
              <a:chExt cx="174928" cy="182880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978BAFB-B094-F191-4C91-85A432E9CC30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4D81D64-E412-2EF6-AFF6-01795A109C58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65C8EFE-2B21-1A03-B078-E2387B276A3B}"/>
                </a:ext>
              </a:extLst>
            </p:cNvPr>
            <p:cNvGrpSpPr/>
            <p:nvPr/>
          </p:nvGrpSpPr>
          <p:grpSpPr>
            <a:xfrm>
              <a:off x="5615894" y="4212153"/>
              <a:ext cx="174928" cy="182880"/>
              <a:chOff x="3355451" y="1113183"/>
              <a:chExt cx="174928" cy="18288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986C192-56E3-A36D-40FB-19947F112673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DE49B16-D0D4-9F83-7B8A-EA897A1AB359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5F1DF2D-A7A3-D134-1C5D-ECDD29B83A9B}"/>
                </a:ext>
              </a:extLst>
            </p:cNvPr>
            <p:cNvSpPr txBox="1"/>
            <p:nvPr/>
          </p:nvSpPr>
          <p:spPr>
            <a:xfrm>
              <a:off x="2808670" y="1695771"/>
              <a:ext cx="691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three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554C46A-E75D-0EAE-D823-8537D1E781EF}"/>
                </a:ext>
              </a:extLst>
            </p:cNvPr>
            <p:cNvSpPr txBox="1"/>
            <p:nvPr/>
          </p:nvSpPr>
          <p:spPr>
            <a:xfrm>
              <a:off x="2454088" y="2487706"/>
              <a:ext cx="546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two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7E2FF5-8EB6-F2C6-0BBD-88941B64E26B}"/>
                </a:ext>
              </a:extLst>
            </p:cNvPr>
            <p:cNvSpPr txBox="1"/>
            <p:nvPr/>
          </p:nvSpPr>
          <p:spPr>
            <a:xfrm>
              <a:off x="3306269" y="267237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67A830-7229-9D7A-57AA-2735D7A16D83}"/>
                </a:ext>
              </a:extLst>
            </p:cNvPr>
            <p:cNvSpPr txBox="1"/>
            <p:nvPr/>
          </p:nvSpPr>
          <p:spPr>
            <a:xfrm>
              <a:off x="4707488" y="1984173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plane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3C4F918-FAAF-16F1-06F5-724210280013}"/>
                </a:ext>
              </a:extLst>
            </p:cNvPr>
            <p:cNvSpPr txBox="1"/>
            <p:nvPr/>
          </p:nvSpPr>
          <p:spPr>
            <a:xfrm>
              <a:off x="5396479" y="1386443"/>
              <a:ext cx="613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boat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F27C218-EA10-D247-CEC6-E58194AFD32B}"/>
                </a:ext>
              </a:extLst>
            </p:cNvPr>
            <p:cNvSpPr txBox="1"/>
            <p:nvPr/>
          </p:nvSpPr>
          <p:spPr>
            <a:xfrm>
              <a:off x="6216802" y="1564078"/>
              <a:ext cx="47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A60E598-A858-4D98-3171-761CCA3FA749}"/>
                </a:ext>
              </a:extLst>
            </p:cNvPr>
            <p:cNvSpPr txBox="1"/>
            <p:nvPr/>
          </p:nvSpPr>
          <p:spPr>
            <a:xfrm>
              <a:off x="6543481" y="2264255"/>
              <a:ext cx="571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bike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CCFF86-ED53-2414-980B-457F4C1DE364}"/>
                </a:ext>
              </a:extLst>
            </p:cNvPr>
            <p:cNvSpPr txBox="1"/>
            <p:nvPr/>
          </p:nvSpPr>
          <p:spPr>
            <a:xfrm>
              <a:off x="4928506" y="3445817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C66DB19-A2A8-50C7-318A-E4EC306E0FD0}"/>
                </a:ext>
              </a:extLst>
            </p:cNvPr>
            <p:cNvSpPr txBox="1"/>
            <p:nvPr/>
          </p:nvSpPr>
          <p:spPr>
            <a:xfrm>
              <a:off x="4755828" y="4674533"/>
              <a:ext cx="657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what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228C975-2F64-F151-463A-C596EFE6EA40}"/>
                </a:ext>
              </a:extLst>
            </p:cNvPr>
            <p:cNvSpPr txBox="1"/>
            <p:nvPr/>
          </p:nvSpPr>
          <p:spPr>
            <a:xfrm>
              <a:off x="5790822" y="4217736"/>
              <a:ext cx="592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how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38A6242-65D4-5214-D586-A6226EF6F3A8}"/>
              </a:ext>
            </a:extLst>
          </p:cNvPr>
          <p:cNvGrpSpPr/>
          <p:nvPr/>
        </p:nvGrpSpPr>
        <p:grpSpPr>
          <a:xfrm>
            <a:off x="6544133" y="2524768"/>
            <a:ext cx="4698612" cy="3361530"/>
            <a:chOff x="2014038" y="328945"/>
            <a:chExt cx="5873265" cy="420191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1031519-14E9-EDC9-7FE5-49B0260E2D98}"/>
                </a:ext>
              </a:extLst>
            </p:cNvPr>
            <p:cNvGrpSpPr/>
            <p:nvPr/>
          </p:nvGrpSpPr>
          <p:grpSpPr>
            <a:xfrm>
              <a:off x="7064000" y="894364"/>
              <a:ext cx="174928" cy="182880"/>
              <a:chOff x="3355451" y="1113183"/>
              <a:chExt cx="174928" cy="18288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6721E850-ED1E-F761-CB01-306D97AA4168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1DAC9B2-E486-3BFF-3445-FF7CF201456B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2AF183B-BDDD-C3CE-1CAB-3D1AEE268F94}"/>
                </a:ext>
              </a:extLst>
            </p:cNvPr>
            <p:cNvGrpSpPr/>
            <p:nvPr/>
          </p:nvGrpSpPr>
          <p:grpSpPr>
            <a:xfrm>
              <a:off x="6642667" y="655191"/>
              <a:ext cx="174928" cy="182880"/>
              <a:chOff x="3355451" y="1113183"/>
              <a:chExt cx="174928" cy="18288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715D29A-703C-52A5-5843-A457F3D0C8CC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A8BDA80F-7522-845B-C9B7-0C82D355637B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C735B4C-D711-5B6B-4B3D-0F7C33536599}"/>
                </a:ext>
              </a:extLst>
            </p:cNvPr>
            <p:cNvGrpSpPr/>
            <p:nvPr/>
          </p:nvGrpSpPr>
          <p:grpSpPr>
            <a:xfrm>
              <a:off x="6030240" y="1388758"/>
              <a:ext cx="174928" cy="182880"/>
              <a:chOff x="3355451" y="1113183"/>
              <a:chExt cx="174928" cy="182880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584974D-D46C-2A58-14D1-0F7550121772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454BE22-539A-3E33-702C-42FEABEF17D5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3BC62B0-FF80-E8D5-145C-C0FD27EC2548}"/>
                </a:ext>
              </a:extLst>
            </p:cNvPr>
            <p:cNvGrpSpPr/>
            <p:nvPr/>
          </p:nvGrpSpPr>
          <p:grpSpPr>
            <a:xfrm>
              <a:off x="2439414" y="1052638"/>
              <a:ext cx="174928" cy="182880"/>
              <a:chOff x="3355451" y="1113183"/>
              <a:chExt cx="174928" cy="182880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8568F52-5C0F-930E-DCDD-99D48FAAF21B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196B4C5-2BE4-4218-82FA-A2ADC29D1053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29ABA50-DB4E-79AA-C059-A9C7C3E8BA64}"/>
                </a:ext>
              </a:extLst>
            </p:cNvPr>
            <p:cNvGrpSpPr/>
            <p:nvPr/>
          </p:nvGrpSpPr>
          <p:grpSpPr>
            <a:xfrm>
              <a:off x="2956070" y="840543"/>
              <a:ext cx="174928" cy="182880"/>
              <a:chOff x="3355451" y="1113183"/>
              <a:chExt cx="174928" cy="182880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56984B3B-82E2-0ED0-46B0-68283F0F0BA6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39BE6E51-9724-97E1-4405-C9412861ABB9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41B70B3-A000-6CB9-67F1-08B43CB8D501}"/>
                </a:ext>
              </a:extLst>
            </p:cNvPr>
            <p:cNvGrpSpPr/>
            <p:nvPr/>
          </p:nvGrpSpPr>
          <p:grpSpPr>
            <a:xfrm>
              <a:off x="3514525" y="1185250"/>
              <a:ext cx="174928" cy="182880"/>
              <a:chOff x="3355451" y="1113183"/>
              <a:chExt cx="174928" cy="18288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FD558AB-2CF3-1989-71FA-6A5AA724E27F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3AA58D8-8B5E-75CD-58E0-9535E937FAE9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283CC70-D194-407C-2C56-602BD147A469}"/>
                </a:ext>
              </a:extLst>
            </p:cNvPr>
            <p:cNvGrpSpPr/>
            <p:nvPr/>
          </p:nvGrpSpPr>
          <p:grpSpPr>
            <a:xfrm>
              <a:off x="3948439" y="1544809"/>
              <a:ext cx="174928" cy="182880"/>
              <a:chOff x="3355451" y="1113183"/>
              <a:chExt cx="174928" cy="182880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350AAD0-007B-81F0-AA1A-546AD008E05C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1F508269-222A-B59B-90EA-BAA8C99E1411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2B5F9F6-D1E1-CE7E-A2D5-4E89EC97525C}"/>
                </a:ext>
              </a:extLst>
            </p:cNvPr>
            <p:cNvGrpSpPr/>
            <p:nvPr/>
          </p:nvGrpSpPr>
          <p:grpSpPr>
            <a:xfrm>
              <a:off x="5121664" y="3137046"/>
              <a:ext cx="174928" cy="182880"/>
              <a:chOff x="3355451" y="1113183"/>
              <a:chExt cx="174928" cy="182880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A65DEB7-1DE0-A23F-93E3-43FD3ADFF53B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5BA00A2-729C-2DD2-05C7-7F9D4AAFEB52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C34C636-41D8-8BFE-48DD-9AE6133FA6CB}"/>
                </a:ext>
              </a:extLst>
            </p:cNvPr>
            <p:cNvGrpSpPr/>
            <p:nvPr/>
          </p:nvGrpSpPr>
          <p:grpSpPr>
            <a:xfrm>
              <a:off x="4004133" y="3978167"/>
              <a:ext cx="174928" cy="182880"/>
              <a:chOff x="3355451" y="1113183"/>
              <a:chExt cx="174928" cy="182880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33F93C6-DAAC-C1C7-C975-E63BB1A8027D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8622AC9-D44C-71B7-FBC5-C2F9BCBD89E2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CA6C629-03FE-AF79-CA1C-749B695A7269}"/>
                </a:ext>
              </a:extLst>
            </p:cNvPr>
            <p:cNvGrpSpPr/>
            <p:nvPr/>
          </p:nvGrpSpPr>
          <p:grpSpPr>
            <a:xfrm>
              <a:off x="4395175" y="4155943"/>
              <a:ext cx="174928" cy="182880"/>
              <a:chOff x="3355451" y="1113183"/>
              <a:chExt cx="174928" cy="18288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632AE321-E938-5FD5-EDD3-91CF86B3975F}"/>
                  </a:ext>
                </a:extLst>
              </p:cNvPr>
              <p:cNvCxnSpPr/>
              <p:nvPr/>
            </p:nvCxnSpPr>
            <p:spPr>
              <a:xfrm>
                <a:off x="3355451" y="1200647"/>
                <a:ext cx="17492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5685B55-8943-C77B-595A-1078015626DF}"/>
                  </a:ext>
                </a:extLst>
              </p:cNvPr>
              <p:cNvCxnSpPr/>
              <p:nvPr/>
            </p:nvCxnSpPr>
            <p:spPr>
              <a:xfrm>
                <a:off x="3442915" y="1113183"/>
                <a:ext cx="0" cy="182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9E33289-31EA-07C1-8761-8857D5F4BEAA}"/>
                </a:ext>
              </a:extLst>
            </p:cNvPr>
            <p:cNvSpPr txBox="1"/>
            <p:nvPr/>
          </p:nvSpPr>
          <p:spPr>
            <a:xfrm>
              <a:off x="6642667" y="1015855"/>
              <a:ext cx="1244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tres</a:t>
              </a:r>
              <a:r>
                <a:rPr lang="en-US" dirty="0"/>
                <a:t> (three)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9610603-EF3D-F93F-D64F-6F47A6C7F7E1}"/>
                </a:ext>
              </a:extLst>
            </p:cNvPr>
            <p:cNvSpPr txBox="1"/>
            <p:nvPr/>
          </p:nvSpPr>
          <p:spPr>
            <a:xfrm>
              <a:off x="5656311" y="328945"/>
              <a:ext cx="10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dos (two)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283BB40-0878-58A7-CB3E-2ABF9C3188EC}"/>
                </a:ext>
              </a:extLst>
            </p:cNvPr>
            <p:cNvSpPr txBox="1"/>
            <p:nvPr/>
          </p:nvSpPr>
          <p:spPr>
            <a:xfrm>
              <a:off x="5626944" y="1570750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uno</a:t>
              </a:r>
              <a:r>
                <a:rPr lang="en-US" dirty="0"/>
                <a:t> (one)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08E716E-F245-1636-DEFF-24EBB07E7EE7}"/>
                </a:ext>
              </a:extLst>
            </p:cNvPr>
            <p:cNvSpPr txBox="1"/>
            <p:nvPr/>
          </p:nvSpPr>
          <p:spPr>
            <a:xfrm>
              <a:off x="2014038" y="1224143"/>
              <a:ext cx="1408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avión</a:t>
              </a:r>
              <a:r>
                <a:rPr lang="en-US" dirty="0"/>
                <a:t> (plane)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D33998C-5F0B-A912-A731-91FB077CBAE6}"/>
                </a:ext>
              </a:extLst>
            </p:cNvPr>
            <p:cNvSpPr txBox="1"/>
            <p:nvPr/>
          </p:nvSpPr>
          <p:spPr>
            <a:xfrm>
              <a:off x="3056874" y="616472"/>
              <a:ext cx="1337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Barco (boat)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CE3CAFF-D002-9F26-ED43-B45092E35470}"/>
                </a:ext>
              </a:extLst>
            </p:cNvPr>
            <p:cNvSpPr txBox="1"/>
            <p:nvPr/>
          </p:nvSpPr>
          <p:spPr>
            <a:xfrm>
              <a:off x="3628245" y="974584"/>
              <a:ext cx="1217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coche</a:t>
              </a:r>
              <a:r>
                <a:rPr lang="en-US" dirty="0"/>
                <a:t> (car)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93FD7BE-0B28-C85F-35D8-BC566E10CAEF}"/>
                </a:ext>
              </a:extLst>
            </p:cNvPr>
            <p:cNvSpPr txBox="1"/>
            <p:nvPr/>
          </p:nvSpPr>
          <p:spPr>
            <a:xfrm>
              <a:off x="3353092" y="1707386"/>
              <a:ext cx="1540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bicicleta</a:t>
              </a:r>
              <a:r>
                <a:rPr lang="en-US" dirty="0"/>
                <a:t> (bike)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2C90874-E920-5210-34E1-EAE39FF7C032}"/>
                </a:ext>
              </a:extLst>
            </p:cNvPr>
            <p:cNvSpPr txBox="1"/>
            <p:nvPr/>
          </p:nvSpPr>
          <p:spPr>
            <a:xfrm>
              <a:off x="4570103" y="3292559"/>
              <a:ext cx="1598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/>
                <a:t>uando</a:t>
              </a:r>
              <a:r>
                <a:rPr lang="en-US" dirty="0"/>
                <a:t> (when)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B2CCA2A-7C1E-EBAF-1376-D4FA52EAB9B0}"/>
                </a:ext>
              </a:extLst>
            </p:cNvPr>
            <p:cNvSpPr txBox="1"/>
            <p:nvPr/>
          </p:nvSpPr>
          <p:spPr>
            <a:xfrm>
              <a:off x="3009016" y="4153096"/>
              <a:ext cx="1210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qué</a:t>
              </a:r>
              <a:r>
                <a:rPr lang="en-US" dirty="0"/>
                <a:t> (what)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285AD49-0D09-F56B-031D-1B6D5AD1460E}"/>
                </a:ext>
              </a:extLst>
            </p:cNvPr>
            <p:cNvSpPr txBox="1"/>
            <p:nvPr/>
          </p:nvSpPr>
          <p:spPr>
            <a:xfrm>
              <a:off x="4570103" y="4161526"/>
              <a:ext cx="1310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cómo</a:t>
              </a:r>
              <a:r>
                <a:rPr lang="en-US" dirty="0"/>
                <a:t> (how)</a:t>
              </a:r>
            </a:p>
          </p:txBody>
        </p: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5A8B7A82-A300-81CF-5428-898FE9F72889}"/>
              </a:ext>
            </a:extLst>
          </p:cNvPr>
          <p:cNvSpPr/>
          <p:nvPr/>
        </p:nvSpPr>
        <p:spPr>
          <a:xfrm>
            <a:off x="4451882" y="3408139"/>
            <a:ext cx="161316" cy="180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21A4540-6792-8908-FCB1-A2EE01655DEB}"/>
              </a:ext>
            </a:extLst>
          </p:cNvPr>
          <p:cNvSpPr/>
          <p:nvPr/>
        </p:nvSpPr>
        <p:spPr>
          <a:xfrm>
            <a:off x="8079003" y="3476131"/>
            <a:ext cx="161316" cy="180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798DC0E7-B6F4-EAA5-D1C6-587E3B5DE32F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4613198" y="3498589"/>
            <a:ext cx="3465805" cy="6799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EC32CCB7-BDEA-F053-2A6F-79F559C57593}"/>
              </a:ext>
            </a:extLst>
          </p:cNvPr>
          <p:cNvSpPr/>
          <p:nvPr/>
        </p:nvSpPr>
        <p:spPr>
          <a:xfrm>
            <a:off x="3113129" y="4545693"/>
            <a:ext cx="161316" cy="180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D91A825-B57D-176A-6B66-CDCA724B6726}"/>
              </a:ext>
            </a:extLst>
          </p:cNvPr>
          <p:cNvSpPr/>
          <p:nvPr/>
        </p:nvSpPr>
        <p:spPr>
          <a:xfrm>
            <a:off x="9008860" y="4755485"/>
            <a:ext cx="161316" cy="180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B11431C6-5763-CAAD-151F-EE17EE6CEF1E}"/>
              </a:ext>
            </a:extLst>
          </p:cNvPr>
          <p:cNvCxnSpPr>
            <a:cxnSpLocks/>
            <a:endCxn id="133" idx="2"/>
          </p:cNvCxnSpPr>
          <p:nvPr/>
        </p:nvCxnSpPr>
        <p:spPr>
          <a:xfrm>
            <a:off x="3110303" y="4649412"/>
            <a:ext cx="5898557" cy="196523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0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32" grpId="0" animBg="1"/>
      <p:bldP spid="1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05C2-91E7-6C0E-B3C1-A2543CDF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Bilingual Lexicon Induction (BLI)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5EA6DA-B7D5-4007-930A-FB03899A69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English anchors: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Spanish anchors: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Learn a rotation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aligns them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Nearest neighbor search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𝑅𝑥</m:t>
                    </m:r>
                  </m:oMath>
                </a14:m>
                <a:r>
                  <a:rPr lang="en-US" dirty="0"/>
                  <a:t> in the space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Extension: zero-shot learning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5EA6DA-B7D5-4007-930A-FB03899A69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2EEE05E-2AB5-CA2F-2DA2-4B34B4DF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26413"/>
            <a:ext cx="4582510" cy="2926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DD4E6D-D121-7905-38C9-EF7D06CE178C}"/>
              </a:ext>
            </a:extLst>
          </p:cNvPr>
          <p:cNvSpPr txBox="1"/>
          <p:nvPr/>
        </p:nvSpPr>
        <p:spPr>
          <a:xfrm>
            <a:off x="1097280" y="6091313"/>
            <a:ext cx="256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taken from </a:t>
            </a:r>
            <a:r>
              <a:rPr lang="en-US" sz="1200" dirty="0">
                <a:hlinkClick r:id="rId4"/>
              </a:rPr>
              <a:t>here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490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573A-E37A-6832-6DE1-42E2C080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with 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C502B-B6A9-0B5C-3393-7F0FD156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Masked Language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Randomly mask some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to predict based on context words, e.g.</a:t>
            </a:r>
          </a:p>
          <a:p>
            <a:pPr marL="0" indent="0">
              <a:buNone/>
            </a:pPr>
            <a:r>
              <a:rPr lang="en-US" dirty="0"/>
              <a:t>The [mask] brown fox [mask] over [mask] lazy dog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6BA97-49E4-B5B1-E544-F9BBAB52F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422" y="121863"/>
            <a:ext cx="560647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79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B803-1B26-6B45-E32E-7692E55D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with BERT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3E6708E-BEE6-67AC-BD6F-8FCAC4552A06}"/>
              </a:ext>
            </a:extLst>
          </p:cNvPr>
          <p:cNvGrpSpPr/>
          <p:nvPr/>
        </p:nvGrpSpPr>
        <p:grpSpPr>
          <a:xfrm>
            <a:off x="1030026" y="2602748"/>
            <a:ext cx="8785643" cy="2910805"/>
            <a:chOff x="520462" y="2668085"/>
            <a:chExt cx="8785643" cy="291080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F4D7F5D-B591-8641-3EA4-AF45FD09D315}"/>
                </a:ext>
              </a:extLst>
            </p:cNvPr>
            <p:cNvGrpSpPr/>
            <p:nvPr/>
          </p:nvGrpSpPr>
          <p:grpSpPr>
            <a:xfrm>
              <a:off x="520462" y="2668085"/>
              <a:ext cx="8785643" cy="2910805"/>
              <a:chOff x="520462" y="2881445"/>
              <a:chExt cx="8785643" cy="291080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91C38A5-6AF0-D010-4055-87DEB8DC318C}"/>
                  </a:ext>
                </a:extLst>
              </p:cNvPr>
              <p:cNvGrpSpPr/>
              <p:nvPr/>
            </p:nvGrpSpPr>
            <p:grpSpPr>
              <a:xfrm>
                <a:off x="1257300" y="3016181"/>
                <a:ext cx="1369060" cy="2058580"/>
                <a:chOff x="1257300" y="3351461"/>
                <a:chExt cx="1369060" cy="2058580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A59597-B22C-EFA6-D508-90C691C11210}"/>
                    </a:ext>
                  </a:extLst>
                </p:cNvPr>
                <p:cNvSpPr txBox="1"/>
                <p:nvPr/>
              </p:nvSpPr>
              <p:spPr>
                <a:xfrm>
                  <a:off x="1305322" y="3351461"/>
                  <a:ext cx="508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the</a:t>
                  </a:r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3697E8F0-AA49-E46F-2C92-F268B46DE3EA}"/>
                    </a:ext>
                  </a:extLst>
                </p:cNvPr>
                <p:cNvGrpSpPr/>
                <p:nvPr/>
              </p:nvGrpSpPr>
              <p:grpSpPr>
                <a:xfrm>
                  <a:off x="1767840" y="3383280"/>
                  <a:ext cx="858520" cy="2026761"/>
                  <a:chOff x="1767840" y="3383280"/>
                  <a:chExt cx="858520" cy="202676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8A04FF96-6FD0-2880-863A-C80EA6512BA4}"/>
                      </a:ext>
                    </a:extLst>
                  </p:cNvPr>
                  <p:cNvSpPr/>
                  <p:nvPr/>
                </p:nvSpPr>
                <p:spPr>
                  <a:xfrm>
                    <a:off x="176784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2E391C5-1174-885F-3EF0-CD82FBB6D457}"/>
                      </a:ext>
                    </a:extLst>
                  </p:cNvPr>
                  <p:cNvSpPr/>
                  <p:nvPr/>
                </p:nvSpPr>
                <p:spPr>
                  <a:xfrm>
                    <a:off x="198120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A9126CAB-C0E9-5590-3CB3-F1F91D70791A}"/>
                      </a:ext>
                    </a:extLst>
                  </p:cNvPr>
                  <p:cNvSpPr/>
                  <p:nvPr/>
                </p:nvSpPr>
                <p:spPr>
                  <a:xfrm>
                    <a:off x="219456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5FF1A2C-2E5F-C2F4-DEDA-E1814326EF28}"/>
                      </a:ext>
                    </a:extLst>
                  </p:cNvPr>
                  <p:cNvSpPr/>
                  <p:nvPr/>
                </p:nvSpPr>
                <p:spPr>
                  <a:xfrm>
                    <a:off x="240792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A5D1E2AB-109F-2540-BCDB-32D9E905E89F}"/>
                      </a:ext>
                    </a:extLst>
                  </p:cNvPr>
                  <p:cNvSpPr/>
                  <p:nvPr/>
                </p:nvSpPr>
                <p:spPr>
                  <a:xfrm>
                    <a:off x="176784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D4800A01-9101-62E6-8C90-B4B054E98780}"/>
                      </a:ext>
                    </a:extLst>
                  </p:cNvPr>
                  <p:cNvSpPr/>
                  <p:nvPr/>
                </p:nvSpPr>
                <p:spPr>
                  <a:xfrm>
                    <a:off x="198120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88B7129-CB66-7ED6-FCF9-471C9843F0AB}"/>
                      </a:ext>
                    </a:extLst>
                  </p:cNvPr>
                  <p:cNvSpPr/>
                  <p:nvPr/>
                </p:nvSpPr>
                <p:spPr>
                  <a:xfrm>
                    <a:off x="219456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42530B0B-0AE2-9E4A-15C4-8E0C71804F33}"/>
                      </a:ext>
                    </a:extLst>
                  </p:cNvPr>
                  <p:cNvSpPr/>
                  <p:nvPr/>
                </p:nvSpPr>
                <p:spPr>
                  <a:xfrm>
                    <a:off x="240792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8BD18D50-3F30-060B-468D-AC66EFE37DDB}"/>
                      </a:ext>
                    </a:extLst>
                  </p:cNvPr>
                  <p:cNvSpPr/>
                  <p:nvPr/>
                </p:nvSpPr>
                <p:spPr>
                  <a:xfrm>
                    <a:off x="176784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2CA39801-C1A4-EDBE-FBB7-ECFFF72E5461}"/>
                      </a:ext>
                    </a:extLst>
                  </p:cNvPr>
                  <p:cNvSpPr/>
                  <p:nvPr/>
                </p:nvSpPr>
                <p:spPr>
                  <a:xfrm>
                    <a:off x="198120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3FD5215-8C76-659D-0587-6E9BD41A570B}"/>
                      </a:ext>
                    </a:extLst>
                  </p:cNvPr>
                  <p:cNvSpPr/>
                  <p:nvPr/>
                </p:nvSpPr>
                <p:spPr>
                  <a:xfrm>
                    <a:off x="219456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8D270C1-88F6-5CFD-6FF4-B47F7D6D690E}"/>
                      </a:ext>
                    </a:extLst>
                  </p:cNvPr>
                  <p:cNvSpPr/>
                  <p:nvPr/>
                </p:nvSpPr>
                <p:spPr>
                  <a:xfrm>
                    <a:off x="240792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4AE5056-E732-8B4C-CCEF-F95A9B3494B3}"/>
                      </a:ext>
                    </a:extLst>
                  </p:cNvPr>
                  <p:cNvSpPr/>
                  <p:nvPr/>
                </p:nvSpPr>
                <p:spPr>
                  <a:xfrm>
                    <a:off x="177292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37B3394-AA01-AFBA-594E-DFE962A1B303}"/>
                      </a:ext>
                    </a:extLst>
                  </p:cNvPr>
                  <p:cNvSpPr/>
                  <p:nvPr/>
                </p:nvSpPr>
                <p:spPr>
                  <a:xfrm>
                    <a:off x="198628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7B2F93AC-09BE-AB4F-EB0F-230B1E6B00E3}"/>
                      </a:ext>
                    </a:extLst>
                  </p:cNvPr>
                  <p:cNvSpPr/>
                  <p:nvPr/>
                </p:nvSpPr>
                <p:spPr>
                  <a:xfrm>
                    <a:off x="219964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A8D1E782-CF32-892E-A952-ECD7296B407C}"/>
                      </a:ext>
                    </a:extLst>
                  </p:cNvPr>
                  <p:cNvSpPr/>
                  <p:nvPr/>
                </p:nvSpPr>
                <p:spPr>
                  <a:xfrm>
                    <a:off x="241300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7B659F95-41FB-6974-B188-A4A5D5E72F91}"/>
                      </a:ext>
                    </a:extLst>
                  </p:cNvPr>
                  <p:cNvSpPr/>
                  <p:nvPr/>
                </p:nvSpPr>
                <p:spPr>
                  <a:xfrm>
                    <a:off x="177292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E32897F7-4B35-C3F2-9B94-CECEB72132EA}"/>
                      </a:ext>
                    </a:extLst>
                  </p:cNvPr>
                  <p:cNvSpPr/>
                  <p:nvPr/>
                </p:nvSpPr>
                <p:spPr>
                  <a:xfrm>
                    <a:off x="198628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B31F9465-C37C-FDA8-87B7-014EAB25CAD2}"/>
                      </a:ext>
                    </a:extLst>
                  </p:cNvPr>
                  <p:cNvSpPr/>
                  <p:nvPr/>
                </p:nvSpPr>
                <p:spPr>
                  <a:xfrm>
                    <a:off x="219964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C09CAAD-A9C1-186A-97C0-E80A380BC6D5}"/>
                      </a:ext>
                    </a:extLst>
                  </p:cNvPr>
                  <p:cNvSpPr/>
                  <p:nvPr/>
                </p:nvSpPr>
                <p:spPr>
                  <a:xfrm>
                    <a:off x="241300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D2D17B6E-C0D3-FAE2-1793-ABC781BADF57}"/>
                      </a:ext>
                    </a:extLst>
                  </p:cNvPr>
                  <p:cNvSpPr/>
                  <p:nvPr/>
                </p:nvSpPr>
                <p:spPr>
                  <a:xfrm>
                    <a:off x="177292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A72B762-2383-C0FC-CBA4-D68A75B8D06A}"/>
                      </a:ext>
                    </a:extLst>
                  </p:cNvPr>
                  <p:cNvSpPr/>
                  <p:nvPr/>
                </p:nvSpPr>
                <p:spPr>
                  <a:xfrm>
                    <a:off x="198628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FA0A466A-B98F-0C62-D51F-E1E9DA98E89F}"/>
                      </a:ext>
                    </a:extLst>
                  </p:cNvPr>
                  <p:cNvSpPr/>
                  <p:nvPr/>
                </p:nvSpPr>
                <p:spPr>
                  <a:xfrm>
                    <a:off x="219964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4EDF5B97-2357-A3AD-6D6D-6F08DF469A3B}"/>
                      </a:ext>
                    </a:extLst>
                  </p:cNvPr>
                  <p:cNvSpPr/>
                  <p:nvPr/>
                </p:nvSpPr>
                <p:spPr>
                  <a:xfrm>
                    <a:off x="241300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5C7CBFC1-0282-1D1F-506F-79BB1047C83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82800" y="4145280"/>
                        <a:ext cx="21336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5C7CBFC1-0282-1D1F-506F-79BB1047C83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82800" y="4145280"/>
                        <a:ext cx="213360" cy="369332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r="-1176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194D9B3-DB6A-9527-5210-1E7DA494773E}"/>
                      </a:ext>
                    </a:extLst>
                  </p:cNvPr>
                  <p:cNvSpPr/>
                  <p:nvPr/>
                </p:nvSpPr>
                <p:spPr>
                  <a:xfrm>
                    <a:off x="1767840" y="4023360"/>
                    <a:ext cx="853440" cy="74660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3D4299-2F82-CE44-87AF-D12758B20F8B}"/>
                    </a:ext>
                  </a:extLst>
                </p:cNvPr>
                <p:cNvSpPr txBox="1"/>
                <p:nvPr/>
              </p:nvSpPr>
              <p:spPr>
                <a:xfrm>
                  <a:off x="1307862" y="3599906"/>
                  <a:ext cx="6248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fox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8A97055-BD8A-3D4F-B461-21B6D3F060BE}"/>
                    </a:ext>
                  </a:extLst>
                </p:cNvPr>
                <p:cNvSpPr txBox="1"/>
                <p:nvPr/>
              </p:nvSpPr>
              <p:spPr>
                <a:xfrm>
                  <a:off x="1257300" y="4712690"/>
                  <a:ext cx="75692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quick</a:t>
                  </a:r>
                </a:p>
              </p:txBody>
            </p:sp>
          </p:grpSp>
          <p:sp>
            <p:nvSpPr>
              <p:cNvPr id="35" name="Right Arrow 34">
                <a:extLst>
                  <a:ext uri="{FF2B5EF4-FFF2-40B4-BE49-F238E27FC236}">
                    <a16:creationId xmlns:a16="http://schemas.microsoft.com/office/drawing/2014/main" id="{5782B689-AD8D-1470-2371-86ED42DE0296}"/>
                  </a:ext>
                </a:extLst>
              </p:cNvPr>
              <p:cNvSpPr/>
              <p:nvPr/>
            </p:nvSpPr>
            <p:spPr>
              <a:xfrm>
                <a:off x="944880" y="3078480"/>
                <a:ext cx="340360" cy="1353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8A6C5AB-2AF6-9F3D-D068-B5A6E3C1BFD6}"/>
                  </a:ext>
                </a:extLst>
              </p:cNvPr>
              <p:cNvGrpSpPr/>
              <p:nvPr/>
            </p:nvGrpSpPr>
            <p:grpSpPr>
              <a:xfrm>
                <a:off x="5433060" y="3007667"/>
                <a:ext cx="1618298" cy="2067094"/>
                <a:chOff x="1767840" y="3342947"/>
                <a:chExt cx="1618298" cy="2067094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53BC63D-A17D-AEFD-CB49-63DF2534EFB0}"/>
                    </a:ext>
                  </a:extLst>
                </p:cNvPr>
                <p:cNvSpPr txBox="1"/>
                <p:nvPr/>
              </p:nvSpPr>
              <p:spPr>
                <a:xfrm>
                  <a:off x="2626181" y="3342947"/>
                  <a:ext cx="508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the</a:t>
                  </a: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3C467872-E820-C116-965C-5DDC5DC82104}"/>
                    </a:ext>
                  </a:extLst>
                </p:cNvPr>
                <p:cNvGrpSpPr/>
                <p:nvPr/>
              </p:nvGrpSpPr>
              <p:grpSpPr>
                <a:xfrm>
                  <a:off x="1767840" y="3383280"/>
                  <a:ext cx="858520" cy="2026761"/>
                  <a:chOff x="1767840" y="3383280"/>
                  <a:chExt cx="858520" cy="2026761"/>
                </a:xfrm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D51DD26-7B2B-A809-4551-6E7CB2ACA4DB}"/>
                      </a:ext>
                    </a:extLst>
                  </p:cNvPr>
                  <p:cNvSpPr/>
                  <p:nvPr/>
                </p:nvSpPr>
                <p:spPr>
                  <a:xfrm>
                    <a:off x="176784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67D1A959-1AF6-1DC0-FB65-A0AAC66FD385}"/>
                      </a:ext>
                    </a:extLst>
                  </p:cNvPr>
                  <p:cNvSpPr/>
                  <p:nvPr/>
                </p:nvSpPr>
                <p:spPr>
                  <a:xfrm>
                    <a:off x="198120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857FC1E-CF07-99AF-8FBF-E3E6B1C1D319}"/>
                      </a:ext>
                    </a:extLst>
                  </p:cNvPr>
                  <p:cNvSpPr/>
                  <p:nvPr/>
                </p:nvSpPr>
                <p:spPr>
                  <a:xfrm>
                    <a:off x="219456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3AE42DE-13EC-9EC2-AECD-4DA019A95C75}"/>
                      </a:ext>
                    </a:extLst>
                  </p:cNvPr>
                  <p:cNvSpPr/>
                  <p:nvPr/>
                </p:nvSpPr>
                <p:spPr>
                  <a:xfrm>
                    <a:off x="2407920" y="338328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6CD7073-42FA-0036-46DC-0CF8B5D1BD9A}"/>
                      </a:ext>
                    </a:extLst>
                  </p:cNvPr>
                  <p:cNvSpPr/>
                  <p:nvPr/>
                </p:nvSpPr>
                <p:spPr>
                  <a:xfrm>
                    <a:off x="176784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9EF634B0-8602-FCA2-3538-3FA6868E522F}"/>
                      </a:ext>
                    </a:extLst>
                  </p:cNvPr>
                  <p:cNvSpPr/>
                  <p:nvPr/>
                </p:nvSpPr>
                <p:spPr>
                  <a:xfrm>
                    <a:off x="198120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DE501BD7-2405-1BF6-B2E8-BD06FDCE93FD}"/>
                      </a:ext>
                    </a:extLst>
                  </p:cNvPr>
                  <p:cNvSpPr/>
                  <p:nvPr/>
                </p:nvSpPr>
                <p:spPr>
                  <a:xfrm>
                    <a:off x="219456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7779C6CB-20F1-7237-1CEA-0FD25D8B3B7D}"/>
                      </a:ext>
                    </a:extLst>
                  </p:cNvPr>
                  <p:cNvSpPr/>
                  <p:nvPr/>
                </p:nvSpPr>
                <p:spPr>
                  <a:xfrm>
                    <a:off x="2407920" y="359664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29175A04-C862-C5DB-0F71-FF464B6808ED}"/>
                      </a:ext>
                    </a:extLst>
                  </p:cNvPr>
                  <p:cNvSpPr/>
                  <p:nvPr/>
                </p:nvSpPr>
                <p:spPr>
                  <a:xfrm>
                    <a:off x="176784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4CF5951A-DDBE-8BE7-BD8A-1230277B927C}"/>
                      </a:ext>
                    </a:extLst>
                  </p:cNvPr>
                  <p:cNvSpPr/>
                  <p:nvPr/>
                </p:nvSpPr>
                <p:spPr>
                  <a:xfrm>
                    <a:off x="198120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44F8D008-85D3-9E6A-2E67-D5DF79F14C3D}"/>
                      </a:ext>
                    </a:extLst>
                  </p:cNvPr>
                  <p:cNvSpPr/>
                  <p:nvPr/>
                </p:nvSpPr>
                <p:spPr>
                  <a:xfrm>
                    <a:off x="219456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B4AE0E18-64AC-86BC-9C19-A318F4132B89}"/>
                      </a:ext>
                    </a:extLst>
                  </p:cNvPr>
                  <p:cNvSpPr/>
                  <p:nvPr/>
                </p:nvSpPr>
                <p:spPr>
                  <a:xfrm>
                    <a:off x="2407920" y="3810000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69DC2D39-A7E4-2F0C-E74D-43F8620BCCFB}"/>
                      </a:ext>
                    </a:extLst>
                  </p:cNvPr>
                  <p:cNvSpPr/>
                  <p:nvPr/>
                </p:nvSpPr>
                <p:spPr>
                  <a:xfrm>
                    <a:off x="177292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73A389C-49D0-1B94-1DAA-0A9EAAC04A50}"/>
                      </a:ext>
                    </a:extLst>
                  </p:cNvPr>
                  <p:cNvSpPr/>
                  <p:nvPr/>
                </p:nvSpPr>
                <p:spPr>
                  <a:xfrm>
                    <a:off x="198628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72459853-57B5-5EE6-E33D-526F6295D8C0}"/>
                      </a:ext>
                    </a:extLst>
                  </p:cNvPr>
                  <p:cNvSpPr/>
                  <p:nvPr/>
                </p:nvSpPr>
                <p:spPr>
                  <a:xfrm>
                    <a:off x="219964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2143F50E-CB71-36ED-0F01-734FEABDE6D8}"/>
                      </a:ext>
                    </a:extLst>
                  </p:cNvPr>
                  <p:cNvSpPr/>
                  <p:nvPr/>
                </p:nvSpPr>
                <p:spPr>
                  <a:xfrm>
                    <a:off x="2413000" y="476996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DA61037-8165-C9D2-4D58-D9426712E51F}"/>
                      </a:ext>
                    </a:extLst>
                  </p:cNvPr>
                  <p:cNvSpPr/>
                  <p:nvPr/>
                </p:nvSpPr>
                <p:spPr>
                  <a:xfrm>
                    <a:off x="177292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7AFB81CF-F97F-9B93-F892-BC755FB48792}"/>
                      </a:ext>
                    </a:extLst>
                  </p:cNvPr>
                  <p:cNvSpPr/>
                  <p:nvPr/>
                </p:nvSpPr>
                <p:spPr>
                  <a:xfrm>
                    <a:off x="198628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A75EC9B2-F166-8B37-23BA-2FA261C005E2}"/>
                      </a:ext>
                    </a:extLst>
                  </p:cNvPr>
                  <p:cNvSpPr/>
                  <p:nvPr/>
                </p:nvSpPr>
                <p:spPr>
                  <a:xfrm>
                    <a:off x="219964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5AA49DDF-8E4B-49EB-673D-70C48A8A3C1E}"/>
                      </a:ext>
                    </a:extLst>
                  </p:cNvPr>
                  <p:cNvSpPr/>
                  <p:nvPr/>
                </p:nvSpPr>
                <p:spPr>
                  <a:xfrm>
                    <a:off x="2413000" y="498332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BD9F94AB-5C6D-CD92-D8F7-C68BEC9BED7D}"/>
                      </a:ext>
                    </a:extLst>
                  </p:cNvPr>
                  <p:cNvSpPr/>
                  <p:nvPr/>
                </p:nvSpPr>
                <p:spPr>
                  <a:xfrm>
                    <a:off x="177292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9C75838-31C4-BA85-C8F1-C4FB7FCC4E46}"/>
                      </a:ext>
                    </a:extLst>
                  </p:cNvPr>
                  <p:cNvSpPr/>
                  <p:nvPr/>
                </p:nvSpPr>
                <p:spPr>
                  <a:xfrm>
                    <a:off x="198628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441FBD4D-15B5-A078-029B-2DF804B72625}"/>
                      </a:ext>
                    </a:extLst>
                  </p:cNvPr>
                  <p:cNvSpPr/>
                  <p:nvPr/>
                </p:nvSpPr>
                <p:spPr>
                  <a:xfrm>
                    <a:off x="219964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B8982980-E091-80BE-FF88-431DB8FD739E}"/>
                      </a:ext>
                    </a:extLst>
                  </p:cNvPr>
                  <p:cNvSpPr/>
                  <p:nvPr/>
                </p:nvSpPr>
                <p:spPr>
                  <a:xfrm>
                    <a:off x="2413000" y="5196681"/>
                    <a:ext cx="213360" cy="2133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1D5C2439-1ED5-5FAD-6CDD-B9EA42B9F0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82800" y="4145280"/>
                        <a:ext cx="21336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1D5C2439-1ED5-5FAD-6CDD-B9EA42B9F06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82800" y="4145280"/>
                        <a:ext cx="213360" cy="369332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r="-1176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833B0006-001A-07E3-B8AF-34063A6B434C}"/>
                      </a:ext>
                    </a:extLst>
                  </p:cNvPr>
                  <p:cNvSpPr/>
                  <p:nvPr/>
                </p:nvSpPr>
                <p:spPr>
                  <a:xfrm>
                    <a:off x="1767840" y="4023360"/>
                    <a:ext cx="853440" cy="74660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59046CE-D4D3-7AA0-EF38-F1C00640789F}"/>
                    </a:ext>
                  </a:extLst>
                </p:cNvPr>
                <p:cNvSpPr txBox="1"/>
                <p:nvPr/>
              </p:nvSpPr>
              <p:spPr>
                <a:xfrm>
                  <a:off x="2623463" y="3560027"/>
                  <a:ext cx="6248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fox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C3A2FD8-AF1E-62E1-E618-4ADB2C6317D1}"/>
                    </a:ext>
                  </a:extLst>
                </p:cNvPr>
                <p:cNvSpPr txBox="1"/>
                <p:nvPr/>
              </p:nvSpPr>
              <p:spPr>
                <a:xfrm>
                  <a:off x="2629218" y="4729995"/>
                  <a:ext cx="75692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quick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C7ADAF7-8E06-FD69-59C6-4AE2E7722272}"/>
                  </a:ext>
                </a:extLst>
              </p:cNvPr>
              <p:cNvGrpSpPr/>
              <p:nvPr/>
            </p:nvGrpSpPr>
            <p:grpSpPr>
              <a:xfrm>
                <a:off x="2947015" y="3429941"/>
                <a:ext cx="213360" cy="853440"/>
                <a:chOff x="3291840" y="3518432"/>
                <a:chExt cx="213360" cy="853440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F1E61342-375E-FE4A-0582-272CBB8F0FCA}"/>
                    </a:ext>
                  </a:extLst>
                </p:cNvPr>
                <p:cNvSpPr/>
                <p:nvPr/>
              </p:nvSpPr>
              <p:spPr>
                <a:xfrm>
                  <a:off x="3291840" y="351843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93EFA496-8034-E65C-87F6-7A279D656648}"/>
                    </a:ext>
                  </a:extLst>
                </p:cNvPr>
                <p:cNvSpPr/>
                <p:nvPr/>
              </p:nvSpPr>
              <p:spPr>
                <a:xfrm>
                  <a:off x="3291840" y="373179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1140E436-7160-4834-4484-C9F4166D2E33}"/>
                    </a:ext>
                  </a:extLst>
                </p:cNvPr>
                <p:cNvSpPr/>
                <p:nvPr/>
              </p:nvSpPr>
              <p:spPr>
                <a:xfrm>
                  <a:off x="3291840" y="394515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C7DF9A34-207E-1024-5DF4-4F30DF028B4D}"/>
                    </a:ext>
                  </a:extLst>
                </p:cNvPr>
                <p:cNvSpPr/>
                <p:nvPr/>
              </p:nvSpPr>
              <p:spPr>
                <a:xfrm>
                  <a:off x="3291840" y="415851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6A1EEDB-E5A1-A696-B779-2B00931D7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5605" y="3048000"/>
                <a:ext cx="340002" cy="39199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556F9636-FB39-263F-20DB-B47F99742E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26360" y="4283360"/>
                <a:ext cx="312241" cy="79140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CB9335D-71A8-D11C-887A-74ABBFEE7ECD}"/>
                  </a:ext>
                </a:extLst>
              </p:cNvPr>
              <p:cNvSpPr/>
              <p:nvPr/>
            </p:nvSpPr>
            <p:spPr>
              <a:xfrm>
                <a:off x="6928941" y="2974413"/>
                <a:ext cx="456961" cy="2173933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99D036D-735C-6124-9198-3ACC8E8ECD26}"/>
                  </a:ext>
                </a:extLst>
              </p:cNvPr>
              <p:cNvSpPr txBox="1"/>
              <p:nvPr/>
            </p:nvSpPr>
            <p:spPr>
              <a:xfrm>
                <a:off x="5229761" y="5415360"/>
                <a:ext cx="1686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Linear layer</a:t>
                </a:r>
              </a:p>
            </p:txBody>
          </p:sp>
          <p:cxnSp>
            <p:nvCxnSpPr>
              <p:cNvPr id="79" name="Curved Connector 78">
                <a:extLst>
                  <a:ext uri="{FF2B5EF4-FFF2-40B4-BE49-F238E27FC236}">
                    <a16:creationId xmlns:a16="http://schemas.microsoft.com/office/drawing/2014/main" id="{C51F7BB6-3977-E318-D7D6-9E2FCD8948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790" y="3782592"/>
                <a:ext cx="464112" cy="297151"/>
              </a:xfrm>
              <a:prstGeom prst="curvedConnector3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16C632E-86B5-99C4-0EF0-2B416912E204}"/>
                  </a:ext>
                </a:extLst>
              </p:cNvPr>
              <p:cNvSpPr txBox="1"/>
              <p:nvPr/>
            </p:nvSpPr>
            <p:spPr>
              <a:xfrm>
                <a:off x="6799401" y="5422918"/>
                <a:ext cx="10951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softmax</a:t>
                </a:r>
                <a:endParaRPr lang="en-US" dirty="0"/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6C631BA4-CE00-6D27-5211-0FA821BFFC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9401" y="4533214"/>
                <a:ext cx="1196519" cy="8147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5EED19-2010-C66B-8E90-AAC54CDDA308}"/>
                  </a:ext>
                </a:extLst>
              </p:cNvPr>
              <p:cNvSpPr txBox="1"/>
              <p:nvPr/>
            </p:nvSpPr>
            <p:spPr>
              <a:xfrm>
                <a:off x="7995920" y="4394041"/>
                <a:ext cx="128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P(y=quick)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16B6B0D-8445-0029-A673-1BDD53FC40DC}"/>
                  </a:ext>
                </a:extLst>
              </p:cNvPr>
              <p:cNvSpPr txBox="1"/>
              <p:nvPr/>
            </p:nvSpPr>
            <p:spPr>
              <a:xfrm>
                <a:off x="7952143" y="4869894"/>
                <a:ext cx="128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Maximize it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C6344C1-A745-1D35-DBAD-60FFCCFB17F3}"/>
                  </a:ext>
                </a:extLst>
              </p:cNvPr>
              <p:cNvSpPr/>
              <p:nvPr/>
            </p:nvSpPr>
            <p:spPr>
              <a:xfrm>
                <a:off x="8025945" y="4287520"/>
                <a:ext cx="1280160" cy="540781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5301BC78-016C-B02B-672F-C1DCC818D9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8738" y="3345335"/>
                <a:ext cx="1196519" cy="8147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D50E107-307B-4C1E-021B-F23C3B1DD185}"/>
                  </a:ext>
                </a:extLst>
              </p:cNvPr>
              <p:cNvSpPr txBox="1"/>
              <p:nvPr/>
            </p:nvSpPr>
            <p:spPr>
              <a:xfrm>
                <a:off x="7955595" y="3143152"/>
                <a:ext cx="128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P(y=fox)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D1C97547-0C54-DEA0-E7A1-4272B3E618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8738" y="3089810"/>
                <a:ext cx="1196519" cy="8147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49D27CC-F964-EC47-103D-4CA926D948F6}"/>
                  </a:ext>
                </a:extLst>
              </p:cNvPr>
              <p:cNvSpPr txBox="1"/>
              <p:nvPr/>
            </p:nvSpPr>
            <p:spPr>
              <a:xfrm>
                <a:off x="7965933" y="2888900"/>
                <a:ext cx="128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P(y=the)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E78BF3A-457E-A5B5-339E-E442932B46F1}"/>
                  </a:ext>
                </a:extLst>
              </p:cNvPr>
              <p:cNvSpPr txBox="1"/>
              <p:nvPr/>
            </p:nvSpPr>
            <p:spPr>
              <a:xfrm>
                <a:off x="520462" y="5394759"/>
                <a:ext cx="2824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Look-up embedding layer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A6C48D7-488B-356F-A148-36BBB58A9D05}"/>
                  </a:ext>
                </a:extLst>
              </p:cNvPr>
              <p:cNvSpPr txBox="1"/>
              <p:nvPr/>
            </p:nvSpPr>
            <p:spPr>
              <a:xfrm>
                <a:off x="1257300" y="4590770"/>
                <a:ext cx="756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brown</a:t>
                </a: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A8DFD6F-F47B-A6CD-BD07-0102F98D22ED}"/>
                  </a:ext>
                </a:extLst>
              </p:cNvPr>
              <p:cNvGrpSpPr/>
              <p:nvPr/>
            </p:nvGrpSpPr>
            <p:grpSpPr>
              <a:xfrm>
                <a:off x="3159463" y="3429941"/>
                <a:ext cx="213360" cy="853440"/>
                <a:chOff x="3291840" y="3518432"/>
                <a:chExt cx="213360" cy="853440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87BC492-D75D-6409-56EE-739A6DA2DBB0}"/>
                    </a:ext>
                  </a:extLst>
                </p:cNvPr>
                <p:cNvSpPr/>
                <p:nvPr/>
              </p:nvSpPr>
              <p:spPr>
                <a:xfrm>
                  <a:off x="3291840" y="351843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381FCFE7-B834-F501-F71B-5710A0B184CF}"/>
                    </a:ext>
                  </a:extLst>
                </p:cNvPr>
                <p:cNvSpPr/>
                <p:nvPr/>
              </p:nvSpPr>
              <p:spPr>
                <a:xfrm>
                  <a:off x="3291840" y="373179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D246FD7F-E23C-2D55-C14B-2D3243F2109C}"/>
                    </a:ext>
                  </a:extLst>
                </p:cNvPr>
                <p:cNvSpPr/>
                <p:nvPr/>
              </p:nvSpPr>
              <p:spPr>
                <a:xfrm>
                  <a:off x="3291840" y="394515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5E995DB1-AC33-062E-0F05-0552D7D744D0}"/>
                    </a:ext>
                  </a:extLst>
                </p:cNvPr>
                <p:cNvSpPr/>
                <p:nvPr/>
              </p:nvSpPr>
              <p:spPr>
                <a:xfrm>
                  <a:off x="3291840" y="415851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2E8732B-9B51-66FB-D753-B9DFF3DEB743}"/>
                  </a:ext>
                </a:extLst>
              </p:cNvPr>
              <p:cNvGrpSpPr/>
              <p:nvPr/>
            </p:nvGrpSpPr>
            <p:grpSpPr>
              <a:xfrm>
                <a:off x="3375084" y="2881445"/>
                <a:ext cx="730287" cy="1401935"/>
                <a:chOff x="3291840" y="2969937"/>
                <a:chExt cx="730287" cy="1401935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EAD7FB0-7465-AC8E-251C-1A5E9905A0D8}"/>
                    </a:ext>
                  </a:extLst>
                </p:cNvPr>
                <p:cNvSpPr/>
                <p:nvPr/>
              </p:nvSpPr>
              <p:spPr>
                <a:xfrm>
                  <a:off x="3291840" y="351843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0980783-32FC-7BEB-F437-DEF99D353D9B}"/>
                    </a:ext>
                  </a:extLst>
                </p:cNvPr>
                <p:cNvSpPr/>
                <p:nvPr/>
              </p:nvSpPr>
              <p:spPr>
                <a:xfrm>
                  <a:off x="3291840" y="373179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1194656-63E1-B601-4EF5-FB8B720419B1}"/>
                    </a:ext>
                  </a:extLst>
                </p:cNvPr>
                <p:cNvSpPr/>
                <p:nvPr/>
              </p:nvSpPr>
              <p:spPr>
                <a:xfrm>
                  <a:off x="3291840" y="394515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812F47AB-ED6A-DE12-C018-1F16E5BD0709}"/>
                    </a:ext>
                  </a:extLst>
                </p:cNvPr>
                <p:cNvSpPr/>
                <p:nvPr/>
              </p:nvSpPr>
              <p:spPr>
                <a:xfrm>
                  <a:off x="3291840" y="415851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895FE8E2-ECA3-4A10-4B85-20314440C56B}"/>
                    </a:ext>
                  </a:extLst>
                </p:cNvPr>
                <p:cNvSpPr txBox="1"/>
                <p:nvPr/>
              </p:nvSpPr>
              <p:spPr>
                <a:xfrm>
                  <a:off x="3365043" y="2969937"/>
                  <a:ext cx="6570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  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12C3BACC-80B3-1F28-855E-8574D6FEA5D3}"/>
                  </a:ext>
                </a:extLst>
              </p:cNvPr>
              <p:cNvGrpSpPr/>
              <p:nvPr/>
            </p:nvGrpSpPr>
            <p:grpSpPr>
              <a:xfrm>
                <a:off x="3588981" y="2885585"/>
                <a:ext cx="730287" cy="1401935"/>
                <a:chOff x="3291840" y="2969937"/>
                <a:chExt cx="730287" cy="1401935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72157DE-09D2-D062-4EC5-BE001F55D2DF}"/>
                    </a:ext>
                  </a:extLst>
                </p:cNvPr>
                <p:cNvSpPr/>
                <p:nvPr/>
              </p:nvSpPr>
              <p:spPr>
                <a:xfrm>
                  <a:off x="3291840" y="351843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38FB7272-FF16-7F06-0119-3A769B9B9D98}"/>
                    </a:ext>
                  </a:extLst>
                </p:cNvPr>
                <p:cNvSpPr/>
                <p:nvPr/>
              </p:nvSpPr>
              <p:spPr>
                <a:xfrm>
                  <a:off x="3291840" y="373179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B081F153-CB6F-81EB-F5AB-6960A104FD70}"/>
                    </a:ext>
                  </a:extLst>
                </p:cNvPr>
                <p:cNvSpPr/>
                <p:nvPr/>
              </p:nvSpPr>
              <p:spPr>
                <a:xfrm>
                  <a:off x="3291840" y="394515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56B030-CDD2-183D-234D-FFAA485DE612}"/>
                    </a:ext>
                  </a:extLst>
                </p:cNvPr>
                <p:cNvSpPr/>
                <p:nvPr/>
              </p:nvSpPr>
              <p:spPr>
                <a:xfrm>
                  <a:off x="3291840" y="415851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5F0C9FA7-BD32-3D23-A144-0069C33BF47D}"/>
                    </a:ext>
                  </a:extLst>
                </p:cNvPr>
                <p:cNvSpPr txBox="1"/>
                <p:nvPr/>
              </p:nvSpPr>
              <p:spPr>
                <a:xfrm>
                  <a:off x="3365043" y="2969937"/>
                  <a:ext cx="6570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  </a:t>
                  </a:r>
                </a:p>
              </p:txBody>
            </p: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A3A5915-4697-0478-DA4A-BCA681D86524}"/>
                  </a:ext>
                </a:extLst>
              </p:cNvPr>
              <p:cNvSpPr txBox="1"/>
              <p:nvPr/>
            </p:nvSpPr>
            <p:spPr>
              <a:xfrm>
                <a:off x="2753975" y="3048482"/>
                <a:ext cx="138348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The [mask] brown fox</a:t>
                </a: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EB36B995-931E-73BE-8716-AD38C4EFC8FC}"/>
                  </a:ext>
                </a:extLst>
              </p:cNvPr>
              <p:cNvGrpSpPr/>
              <p:nvPr/>
            </p:nvGrpSpPr>
            <p:grpSpPr>
              <a:xfrm>
                <a:off x="4052689" y="3531902"/>
                <a:ext cx="517922" cy="538118"/>
                <a:chOff x="4338320" y="3472291"/>
                <a:chExt cx="517922" cy="538118"/>
              </a:xfrm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944865D0-FBBD-F536-4B64-CF33D0DC4E61}"/>
                    </a:ext>
                  </a:extLst>
                </p:cNvPr>
                <p:cNvSpPr/>
                <p:nvPr/>
              </p:nvSpPr>
              <p:spPr>
                <a:xfrm>
                  <a:off x="4338320" y="3472291"/>
                  <a:ext cx="517922" cy="53811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2" name="Curved Connector 111">
                  <a:extLst>
                    <a:ext uri="{FF2B5EF4-FFF2-40B4-BE49-F238E27FC236}">
                      <a16:creationId xmlns:a16="http://schemas.microsoft.com/office/drawing/2014/main" id="{566B80F6-9792-390F-435C-B006FF21B6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70625" y="3588390"/>
                  <a:ext cx="464112" cy="297151"/>
                </a:xfrm>
                <a:prstGeom prst="curvedConnector3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63E30CB-8B6E-6A3B-1ABD-DCB630123431}"/>
                  </a:ext>
                </a:extLst>
              </p:cNvPr>
              <p:cNvGrpSpPr/>
              <p:nvPr/>
            </p:nvGrpSpPr>
            <p:grpSpPr>
              <a:xfrm>
                <a:off x="4867007" y="3429940"/>
                <a:ext cx="213360" cy="853440"/>
                <a:chOff x="3291840" y="3518432"/>
                <a:chExt cx="213360" cy="853440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C879602-6305-695C-38F2-24E0D52405D1}"/>
                    </a:ext>
                  </a:extLst>
                </p:cNvPr>
                <p:cNvSpPr/>
                <p:nvPr/>
              </p:nvSpPr>
              <p:spPr>
                <a:xfrm>
                  <a:off x="3291840" y="351843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B1B42C18-60E7-DCD6-72BA-730FF00E01C4}"/>
                    </a:ext>
                  </a:extLst>
                </p:cNvPr>
                <p:cNvSpPr/>
                <p:nvPr/>
              </p:nvSpPr>
              <p:spPr>
                <a:xfrm>
                  <a:off x="3291840" y="373179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6338E18-1B78-EA67-E688-E17F8C0453EA}"/>
                    </a:ext>
                  </a:extLst>
                </p:cNvPr>
                <p:cNvSpPr/>
                <p:nvPr/>
              </p:nvSpPr>
              <p:spPr>
                <a:xfrm>
                  <a:off x="3291840" y="394515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5FDF2015-8A6A-5966-1503-183FBEC7DD13}"/>
                    </a:ext>
                  </a:extLst>
                </p:cNvPr>
                <p:cNvSpPr/>
                <p:nvPr/>
              </p:nvSpPr>
              <p:spPr>
                <a:xfrm>
                  <a:off x="3291840" y="4158512"/>
                  <a:ext cx="213360" cy="2133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A7A53991-5170-D01A-557C-2E9B7118F7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94547" y="3049129"/>
                <a:ext cx="340002" cy="39199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909CCA5-4C8E-BB25-616C-FFEC11BFF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05302" y="4284489"/>
                <a:ext cx="312241" cy="79140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C0757AC-85AF-64EB-2226-FB86E8F1DA95}"/>
                  </a:ext>
                </a:extLst>
              </p:cNvPr>
              <p:cNvSpPr txBox="1"/>
              <p:nvPr/>
            </p:nvSpPr>
            <p:spPr>
              <a:xfrm>
                <a:off x="3644426" y="4439338"/>
                <a:ext cx="1686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Transformer</a:t>
                </a:r>
              </a:p>
            </p:txBody>
          </p:sp>
          <p:sp>
            <p:nvSpPr>
              <p:cNvPr id="129" name="Right Arrow 128">
                <a:extLst>
                  <a:ext uri="{FF2B5EF4-FFF2-40B4-BE49-F238E27FC236}">
                    <a16:creationId xmlns:a16="http://schemas.microsoft.com/office/drawing/2014/main" id="{45D1BE7F-B15B-042B-585D-20FD60791C90}"/>
                  </a:ext>
                </a:extLst>
              </p:cNvPr>
              <p:cNvSpPr/>
              <p:nvPr/>
            </p:nvSpPr>
            <p:spPr>
              <a:xfrm>
                <a:off x="3813120" y="3764121"/>
                <a:ext cx="220362" cy="1091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ight Arrow 129">
                <a:extLst>
                  <a:ext uri="{FF2B5EF4-FFF2-40B4-BE49-F238E27FC236}">
                    <a16:creationId xmlns:a16="http://schemas.microsoft.com/office/drawing/2014/main" id="{1316A2F1-A03D-F3F1-C23A-1B0416363BA7}"/>
                  </a:ext>
                </a:extLst>
              </p:cNvPr>
              <p:cNvSpPr/>
              <p:nvPr/>
            </p:nvSpPr>
            <p:spPr>
              <a:xfrm>
                <a:off x="4604458" y="3764121"/>
                <a:ext cx="220362" cy="1091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6573FF7-02AD-69A9-F983-85A5BCF4AC88}"/>
                  </a:ext>
                </a:extLst>
              </p:cNvPr>
              <p:cNvSpPr txBox="1"/>
              <p:nvPr/>
            </p:nvSpPr>
            <p:spPr>
              <a:xfrm>
                <a:off x="4738340" y="3053081"/>
                <a:ext cx="65708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[mask] </a:t>
                </a:r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D770698-13DA-F447-2A7D-FF8C6F399816}"/>
                </a:ext>
              </a:extLst>
            </p:cNvPr>
            <p:cNvSpPr txBox="1"/>
            <p:nvPr/>
          </p:nvSpPr>
          <p:spPr>
            <a:xfrm>
              <a:off x="1236980" y="4599248"/>
              <a:ext cx="756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[mask]</a:t>
              </a:r>
            </a:p>
          </p:txBody>
        </p:sp>
        <p:sp>
          <p:nvSpPr>
            <p:cNvPr id="135" name="Right Arrow 134">
              <a:extLst>
                <a:ext uri="{FF2B5EF4-FFF2-40B4-BE49-F238E27FC236}">
                  <a16:creationId xmlns:a16="http://schemas.microsoft.com/office/drawing/2014/main" id="{A623C821-3643-E6C4-1344-712C362246AD}"/>
                </a:ext>
              </a:extLst>
            </p:cNvPr>
            <p:cNvSpPr/>
            <p:nvPr/>
          </p:nvSpPr>
          <p:spPr>
            <a:xfrm>
              <a:off x="944880" y="4451343"/>
              <a:ext cx="340360" cy="1353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ight Arrow 135">
              <a:extLst>
                <a:ext uri="{FF2B5EF4-FFF2-40B4-BE49-F238E27FC236}">
                  <a16:creationId xmlns:a16="http://schemas.microsoft.com/office/drawing/2014/main" id="{D7DC7EC4-ACE1-7DCC-FCCD-7DCDB2606974}"/>
                </a:ext>
              </a:extLst>
            </p:cNvPr>
            <p:cNvSpPr/>
            <p:nvPr/>
          </p:nvSpPr>
          <p:spPr>
            <a:xfrm>
              <a:off x="937566" y="4675124"/>
              <a:ext cx="340360" cy="1353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Arrow 136">
              <a:extLst>
                <a:ext uri="{FF2B5EF4-FFF2-40B4-BE49-F238E27FC236}">
                  <a16:creationId xmlns:a16="http://schemas.microsoft.com/office/drawing/2014/main" id="{D19C720C-6CCA-9C1A-AB7C-D27389BDEE9F}"/>
                </a:ext>
              </a:extLst>
            </p:cNvPr>
            <p:cNvSpPr/>
            <p:nvPr/>
          </p:nvSpPr>
          <p:spPr>
            <a:xfrm>
              <a:off x="944880" y="3111184"/>
              <a:ext cx="340360" cy="1353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C20C36A7-3CDC-6CA2-BC31-1DB74861F845}"/>
              </a:ext>
            </a:extLst>
          </p:cNvPr>
          <p:cNvSpPr txBox="1"/>
          <p:nvPr/>
        </p:nvSpPr>
        <p:spPr>
          <a:xfrm>
            <a:off x="1030026" y="1500554"/>
            <a:ext cx="487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BERT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2853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7CC8-268A-4646-A935-750EFD87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Task: Positive or Negative </a:t>
            </a:r>
            <a:r>
              <a:rPr lang="en-US" dirty="0" err="1"/>
              <a:t>Reivew</a:t>
            </a:r>
            <a:r>
              <a:rPr lang="en-US" dirty="0"/>
              <a:t>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7B3886-37D6-41DF-2EAC-B3DB8C32AD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51"/>
          <a:stretch/>
        </p:blipFill>
        <p:spPr bwMode="auto">
          <a:xfrm>
            <a:off x="0" y="1507527"/>
            <a:ext cx="369467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77B126F-BD73-7FAD-D40D-F7E32B69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33" y="1517412"/>
            <a:ext cx="8863466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9B0B079-65E9-FE17-FB8C-CB29170B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11" y="2764351"/>
            <a:ext cx="3052849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6337AD0-7F0E-27B1-C230-528F8365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47" y="3953071"/>
            <a:ext cx="855717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ED9D7C-2F63-58D8-11FF-31C0A876BA69}"/>
              </a:ext>
            </a:extLst>
          </p:cNvPr>
          <p:cNvSpPr txBox="1"/>
          <p:nvPr/>
        </p:nvSpPr>
        <p:spPr>
          <a:xfrm>
            <a:off x="914400" y="6179955"/>
            <a:ext cx="327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from </a:t>
            </a:r>
            <a:r>
              <a:rPr lang="en-US" sz="1200" dirty="0">
                <a:hlinkClick r:id="rId6"/>
              </a:rPr>
              <a:t>slides of last term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7047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D88E-9E84-EF07-95AF-351CBD83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CB65-80D2-3C01-27CA-C373CC64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representation (classical)</a:t>
            </a:r>
          </a:p>
          <a:p>
            <a:pPr lvl="1"/>
            <a:r>
              <a:rPr lang="en-US" dirty="0"/>
              <a:t>Bag of words</a:t>
            </a:r>
          </a:p>
          <a:p>
            <a:pPr lvl="1"/>
            <a:r>
              <a:rPr lang="en-US" dirty="0" err="1"/>
              <a:t>tf-idf</a:t>
            </a:r>
            <a:endParaRPr lang="en-US" dirty="0"/>
          </a:p>
          <a:p>
            <a:r>
              <a:rPr lang="en-US" dirty="0"/>
              <a:t>Word representation (modern)</a:t>
            </a:r>
          </a:p>
          <a:p>
            <a:pPr lvl="1"/>
            <a:r>
              <a:rPr lang="en-US" dirty="0"/>
              <a:t>Word2vec and PMI</a:t>
            </a:r>
          </a:p>
          <a:p>
            <a:pPr lvl="1"/>
            <a:r>
              <a:rPr lang="en-US" dirty="0"/>
              <a:t>Applications</a:t>
            </a:r>
          </a:p>
          <a:p>
            <a:r>
              <a:rPr lang="en-US" dirty="0">
                <a:solidFill>
                  <a:srgbClr val="FF0000"/>
                </a:solidFill>
              </a:rPr>
              <a:t>Classifier</a:t>
            </a:r>
          </a:p>
          <a:p>
            <a:pPr lvl="1"/>
            <a:r>
              <a:rPr lang="en-US" dirty="0"/>
              <a:t>Naïve Bayesian classifier</a:t>
            </a:r>
          </a:p>
          <a:p>
            <a:pPr lvl="1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54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9262-1197-D4FE-2276-8E7CA558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Bayesian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6E967-A681-6070-6B20-AA699E44C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Feature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∈{1,..,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Invoke Bayesian rule: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Only interested in denominator</a:t>
                </a:r>
              </a:p>
              <a:p>
                <a:r>
                  <a:rPr lang="en-US" dirty="0"/>
                  <a:t>Assume </a:t>
                </a:r>
                <a:r>
                  <a:rPr lang="en-US" dirty="0">
                    <a:solidFill>
                      <a:srgbClr val="FF0000"/>
                    </a:solidFill>
                  </a:rPr>
                  <a:t>conditional independence </a:t>
                </a:r>
                <a:r>
                  <a:rPr lang="en-US" dirty="0"/>
                  <a:t>among feature dimensions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6E967-A681-6070-6B20-AA699E44C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 b="-2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6B7C18-36F7-0F62-0655-53FBE0E8D8F2}"/>
              </a:ext>
            </a:extLst>
          </p:cNvPr>
          <p:cNvCxnSpPr>
            <a:cxnSpLocks/>
          </p:cNvCxnSpPr>
          <p:nvPr/>
        </p:nvCxnSpPr>
        <p:spPr>
          <a:xfrm>
            <a:off x="3001108" y="2602523"/>
            <a:ext cx="4319956" cy="6751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90D45A-3488-1673-EC84-938285A816EE}"/>
              </a:ext>
            </a:extLst>
          </p:cNvPr>
          <p:cNvSpPr txBox="1"/>
          <p:nvPr/>
        </p:nvSpPr>
        <p:spPr>
          <a:xfrm>
            <a:off x="7321064" y="3144689"/>
            <a:ext cx="67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3655A0-CF8F-9BDE-267E-F66539D17B12}"/>
              </a:ext>
            </a:extLst>
          </p:cNvPr>
          <p:cNvCxnSpPr/>
          <p:nvPr/>
        </p:nvCxnSpPr>
        <p:spPr>
          <a:xfrm>
            <a:off x="3974123" y="2497015"/>
            <a:ext cx="3094892" cy="351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FC28AA-6B14-4AAC-4000-75D6B4D5284B}"/>
              </a:ext>
            </a:extLst>
          </p:cNvPr>
          <p:cNvSpPr txBox="1"/>
          <p:nvPr/>
        </p:nvSpPr>
        <p:spPr>
          <a:xfrm>
            <a:off x="7139353" y="2756375"/>
            <a:ext cx="118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likelihood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E973DF9-1485-12D6-7C7F-8DA345143D82}"/>
              </a:ext>
            </a:extLst>
          </p:cNvPr>
          <p:cNvSpPr/>
          <p:nvPr/>
        </p:nvSpPr>
        <p:spPr>
          <a:xfrm>
            <a:off x="6881447" y="4146516"/>
            <a:ext cx="1184030" cy="6213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A1F0A4-91B7-AF97-563B-F0ED900001D4}"/>
              </a:ext>
            </a:extLst>
          </p:cNvPr>
          <p:cNvCxnSpPr/>
          <p:nvPr/>
        </p:nvCxnSpPr>
        <p:spPr>
          <a:xfrm>
            <a:off x="7426569" y="4767840"/>
            <a:ext cx="93786" cy="5123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EDBF4D-BCDC-91A4-13BA-AE50A9E9B081}"/>
              </a:ext>
            </a:extLst>
          </p:cNvPr>
          <p:cNvSpPr txBox="1"/>
          <p:nvPr/>
        </p:nvSpPr>
        <p:spPr>
          <a:xfrm>
            <a:off x="6435969" y="5427785"/>
            <a:ext cx="454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Parameterized, e.g., Gaussian, multinomial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77668D-5AA4-1146-DC73-10B2E9E0E802}"/>
              </a:ext>
            </a:extLst>
          </p:cNvPr>
          <p:cNvSpPr txBox="1"/>
          <p:nvPr/>
        </p:nvSpPr>
        <p:spPr>
          <a:xfrm>
            <a:off x="3048000" y="33732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3F14-C2DD-644E-47C5-0F4D986E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115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Start Slides from Last 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AE7A5-32B7-B6AC-749F-3E85FB88EB6E}"/>
              </a:ext>
            </a:extLst>
          </p:cNvPr>
          <p:cNvSpPr txBox="1"/>
          <p:nvPr/>
        </p:nvSpPr>
        <p:spPr>
          <a:xfrm>
            <a:off x="3681046" y="3636719"/>
            <a:ext cx="663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Caveat: notation inconsistency, but we will explain</a:t>
            </a:r>
          </a:p>
        </p:txBody>
      </p:sp>
    </p:spTree>
    <p:extLst>
      <p:ext uri="{BB962C8B-B14F-4D97-AF65-F5344CB8AC3E}">
        <p14:creationId xmlns:p14="http://schemas.microsoft.com/office/powerpoint/2010/main" val="3451599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Training NBC for document classification</a:t>
            </a:r>
            <a:endParaRPr dirty="0"/>
          </a:p>
        </p:txBody>
      </p:sp>
      <p:sp>
        <p:nvSpPr>
          <p:cNvPr id="382" name="Google Shape;382;p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dirty="0"/>
              <a:t>Maximum Likelihood Estimates: just use the frequencies in the training set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To calculate </a:t>
            </a:r>
            <a:r>
              <a:rPr lang="en" i="1" dirty="0"/>
              <a:t>count(</a:t>
            </a:r>
            <a:r>
              <a:rPr lang="en" i="1" dirty="0" err="1"/>
              <a:t>w</a:t>
            </a:r>
            <a:r>
              <a:rPr lang="en" i="1" baseline="-25000" dirty="0" err="1"/>
              <a:t>i</a:t>
            </a:r>
            <a:r>
              <a:rPr lang="en" i="1" dirty="0"/>
              <a:t>, </a:t>
            </a:r>
            <a:r>
              <a:rPr lang="en" i="1" dirty="0" err="1"/>
              <a:t>c</a:t>
            </a:r>
            <a:r>
              <a:rPr lang="en" i="1" baseline="-25000" dirty="0" err="1"/>
              <a:t>j</a:t>
            </a:r>
            <a:r>
              <a:rPr lang="en" i="1" dirty="0"/>
              <a:t>)</a:t>
            </a:r>
            <a:r>
              <a:rPr lang="en" dirty="0"/>
              <a:t>: concatenate all documents in class </a:t>
            </a:r>
            <a:r>
              <a:rPr lang="en" i="1" dirty="0"/>
              <a:t>c</a:t>
            </a:r>
            <a:r>
              <a:rPr lang="en" dirty="0"/>
              <a:t> into a mega-document and use the frequencies in that mega-document</a:t>
            </a:r>
            <a:endParaRPr dirty="0"/>
          </a:p>
        </p:txBody>
      </p:sp>
      <p:pic>
        <p:nvPicPr>
          <p:cNvPr id="383" name="Google Shape;38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752" y="2022472"/>
            <a:ext cx="4872496" cy="304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5"/>
          <p:cNvPicPr preferRelativeResize="0"/>
          <p:nvPr/>
        </p:nvPicPr>
        <p:blipFill rotWithShape="1">
          <a:blip r:embed="rId3">
            <a:alphaModFix/>
          </a:blip>
          <a:srcRect b="35413"/>
          <a:stretch/>
        </p:blipFill>
        <p:spPr>
          <a:xfrm>
            <a:off x="383968" y="17367"/>
            <a:ext cx="11424033" cy="416573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5"/>
          <p:cNvSpPr txBox="1"/>
          <p:nvPr/>
        </p:nvSpPr>
        <p:spPr>
          <a:xfrm>
            <a:off x="0" y="6467233"/>
            <a:ext cx="54612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u="sng">
                <a:solidFill>
                  <a:schemeClr val="hlink"/>
                </a:solidFill>
                <a:hlinkClick r:id="rId4"/>
              </a:rPr>
              <a:t>https://web.stanford.edu/~jurafsky/slp3/slides/7_NB.pdf</a:t>
            </a:r>
            <a:endParaRPr sz="1333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84" y="17367"/>
            <a:ext cx="11424033" cy="6449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6"/>
          <p:cNvSpPr txBox="1"/>
          <p:nvPr/>
        </p:nvSpPr>
        <p:spPr>
          <a:xfrm>
            <a:off x="0" y="6467233"/>
            <a:ext cx="54612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u="sng">
                <a:solidFill>
                  <a:schemeClr val="hlink"/>
                </a:solidFill>
                <a:hlinkClick r:id="rId4"/>
              </a:rPr>
              <a:t>https://web.stanford.edu/~jurafsky/slp3/slides/7_NB.pdf</a:t>
            </a:r>
            <a:endParaRPr sz="1333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7"/>
          <p:cNvSpPr txBox="1"/>
          <p:nvPr/>
        </p:nvSpPr>
        <p:spPr>
          <a:xfrm>
            <a:off x="0" y="6467233"/>
            <a:ext cx="54612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u="sng">
                <a:solidFill>
                  <a:schemeClr val="hlink"/>
                </a:solidFill>
                <a:hlinkClick r:id="rId3"/>
              </a:rPr>
              <a:t>https://web.stanford.edu/~jurafsky/slp3/slides/7_NB.pdf</a:t>
            </a:r>
            <a:endParaRPr sz="1333"/>
          </a:p>
        </p:txBody>
      </p:sp>
      <p:pic>
        <p:nvPicPr>
          <p:cNvPr id="401" name="Google Shape;40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385" y="75134"/>
            <a:ext cx="11415223" cy="63921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7"/>
          <p:cNvSpPr/>
          <p:nvPr/>
        </p:nvSpPr>
        <p:spPr>
          <a:xfrm>
            <a:off x="6829533" y="2646433"/>
            <a:ext cx="355600" cy="64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03" name="Google Shape;403;p57"/>
          <p:cNvPicPr preferRelativeResize="0"/>
          <p:nvPr/>
        </p:nvPicPr>
        <p:blipFill rotWithShape="1">
          <a:blip r:embed="rId4">
            <a:alphaModFix/>
          </a:blip>
          <a:srcRect l="54396" t="31926" r="43235" b="61778"/>
          <a:stretch/>
        </p:blipFill>
        <p:spPr>
          <a:xfrm>
            <a:off x="6872167" y="2765434"/>
            <a:ext cx="270335" cy="40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/>
          <p:nvPr/>
        </p:nvSpPr>
        <p:spPr>
          <a:xfrm>
            <a:off x="0" y="6467233"/>
            <a:ext cx="54612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u="sng">
                <a:solidFill>
                  <a:schemeClr val="hlink"/>
                </a:solidFill>
                <a:hlinkClick r:id="rId3"/>
              </a:rPr>
              <a:t>https://web.stanford.edu/~jurafsky/slp3/slides/7_NB.pdf</a:t>
            </a:r>
            <a:endParaRPr sz="1333"/>
          </a:p>
        </p:txBody>
      </p:sp>
      <p:pic>
        <p:nvPicPr>
          <p:cNvPr id="409" name="Google Shape;40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17" y="0"/>
            <a:ext cx="11480576" cy="646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9"/>
          <p:cNvSpPr txBox="1"/>
          <p:nvPr/>
        </p:nvSpPr>
        <p:spPr>
          <a:xfrm>
            <a:off x="0" y="6467233"/>
            <a:ext cx="54612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u="sng">
                <a:solidFill>
                  <a:schemeClr val="hlink"/>
                </a:solidFill>
                <a:hlinkClick r:id="rId3"/>
              </a:rPr>
              <a:t>https://web.stanford.edu/~jurafsky/slp3/slides/7_NB.pdf</a:t>
            </a:r>
            <a:endParaRPr sz="1333"/>
          </a:p>
        </p:txBody>
      </p:sp>
      <p:pic>
        <p:nvPicPr>
          <p:cNvPr id="415" name="Google Shape;41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233" y="1"/>
            <a:ext cx="11463536" cy="646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0"/>
          <p:cNvSpPr txBox="1"/>
          <p:nvPr/>
        </p:nvSpPr>
        <p:spPr>
          <a:xfrm>
            <a:off x="0" y="6467233"/>
            <a:ext cx="54612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u="sng">
                <a:solidFill>
                  <a:schemeClr val="hlink"/>
                </a:solidFill>
                <a:hlinkClick r:id="rId3"/>
              </a:rPr>
              <a:t>https://web.stanford.edu/~jurafsky/slp3/slides/7_NB.pdf</a:t>
            </a:r>
            <a:endParaRPr sz="1333"/>
          </a:p>
        </p:txBody>
      </p:sp>
      <p:pic>
        <p:nvPicPr>
          <p:cNvPr id="421" name="Google Shape;421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001" y="0"/>
            <a:ext cx="11413985" cy="646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20D1-1199-3969-DF1B-EF1C5C88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Machine Learning Approach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CE7EF1-DAC5-B0C7-AE93-70CF7C062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135" y="1808077"/>
            <a:ext cx="2513724" cy="3200400"/>
          </a:xfr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762DA6DD-0275-E1E3-FB91-480EC70C536C}"/>
              </a:ext>
            </a:extLst>
          </p:cNvPr>
          <p:cNvSpPr/>
          <p:nvPr/>
        </p:nvSpPr>
        <p:spPr>
          <a:xfrm>
            <a:off x="3262184" y="2953265"/>
            <a:ext cx="2014150" cy="3583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C9707-B72A-E814-965A-19A3434A1985}"/>
              </a:ext>
            </a:extLst>
          </p:cNvPr>
          <p:cNvSpPr txBox="1"/>
          <p:nvPr/>
        </p:nvSpPr>
        <p:spPr>
          <a:xfrm>
            <a:off x="3262183" y="2570208"/>
            <a:ext cx="2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 extraction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7BE47-1969-2C5A-C2EF-5E19274BB901}"/>
              </a:ext>
            </a:extLst>
          </p:cNvPr>
          <p:cNvSpPr txBox="1"/>
          <p:nvPr/>
        </p:nvSpPr>
        <p:spPr>
          <a:xfrm>
            <a:off x="1210968" y="5263978"/>
            <a:ext cx="135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documents</a:t>
            </a:r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1C453639-1620-1955-40F8-279A605CB1DE}"/>
              </a:ext>
            </a:extLst>
          </p:cNvPr>
          <p:cNvSpPr/>
          <p:nvPr/>
        </p:nvSpPr>
        <p:spPr>
          <a:xfrm>
            <a:off x="5609968" y="2570208"/>
            <a:ext cx="370702" cy="1865868"/>
          </a:xfrm>
          <a:prstGeom prst="bracketPair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511A434E-A71A-8114-43D4-2B8115A8718E}"/>
              </a:ext>
            </a:extLst>
          </p:cNvPr>
          <p:cNvSpPr/>
          <p:nvPr/>
        </p:nvSpPr>
        <p:spPr>
          <a:xfrm>
            <a:off x="6211332" y="2570208"/>
            <a:ext cx="370702" cy="1865868"/>
          </a:xfrm>
          <a:prstGeom prst="bracketPair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uble Bracket 11">
            <a:extLst>
              <a:ext uri="{FF2B5EF4-FFF2-40B4-BE49-F238E27FC236}">
                <a16:creationId xmlns:a16="http://schemas.microsoft.com/office/drawing/2014/main" id="{AAFF9A4D-E8AF-A774-150F-3635E8872D9D}"/>
              </a:ext>
            </a:extLst>
          </p:cNvPr>
          <p:cNvSpPr/>
          <p:nvPr/>
        </p:nvSpPr>
        <p:spPr>
          <a:xfrm>
            <a:off x="6812696" y="2570208"/>
            <a:ext cx="370702" cy="1865868"/>
          </a:xfrm>
          <a:prstGeom prst="bracketPair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14732-9C82-9689-AE07-6236142E93EF}"/>
              </a:ext>
            </a:extLst>
          </p:cNvPr>
          <p:cNvSpPr txBox="1"/>
          <p:nvPr/>
        </p:nvSpPr>
        <p:spPr>
          <a:xfrm>
            <a:off x="5557113" y="257020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57AD55-DCEE-0C70-8687-C5D8F3177BA1}"/>
              </a:ext>
            </a:extLst>
          </p:cNvPr>
          <p:cNvSpPr txBox="1"/>
          <p:nvPr/>
        </p:nvSpPr>
        <p:spPr>
          <a:xfrm>
            <a:off x="5557113" y="282351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73725-4816-1A15-A3C5-FBFDDF1F22A9}"/>
              </a:ext>
            </a:extLst>
          </p:cNvPr>
          <p:cNvSpPr txBox="1"/>
          <p:nvPr/>
        </p:nvSpPr>
        <p:spPr>
          <a:xfrm>
            <a:off x="5683606" y="3139302"/>
            <a:ext cx="32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⋮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E2663-FF39-0496-0218-D639CF69DB23}"/>
              </a:ext>
            </a:extLst>
          </p:cNvPr>
          <p:cNvSpPr txBox="1"/>
          <p:nvPr/>
        </p:nvSpPr>
        <p:spPr>
          <a:xfrm>
            <a:off x="6133763" y="257020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-1.2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8C9FFB-1E44-8051-6585-885A69001DC1}"/>
              </a:ext>
            </a:extLst>
          </p:cNvPr>
          <p:cNvSpPr txBox="1"/>
          <p:nvPr/>
        </p:nvSpPr>
        <p:spPr>
          <a:xfrm>
            <a:off x="6191436" y="282660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868491-172C-E8D5-691E-CA7808A2724F}"/>
              </a:ext>
            </a:extLst>
          </p:cNvPr>
          <p:cNvSpPr txBox="1"/>
          <p:nvPr/>
        </p:nvSpPr>
        <p:spPr>
          <a:xfrm>
            <a:off x="6305566" y="3143418"/>
            <a:ext cx="32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⋮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8E8809-E0FA-732A-9638-4DA4CCAAFCA3}"/>
              </a:ext>
            </a:extLst>
          </p:cNvPr>
          <p:cNvSpPr txBox="1"/>
          <p:nvPr/>
        </p:nvSpPr>
        <p:spPr>
          <a:xfrm>
            <a:off x="6745417" y="25454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1A9C61-54D5-6769-1D42-4282C0E1E539}"/>
              </a:ext>
            </a:extLst>
          </p:cNvPr>
          <p:cNvSpPr txBox="1"/>
          <p:nvPr/>
        </p:nvSpPr>
        <p:spPr>
          <a:xfrm>
            <a:off x="6715016" y="284068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B3052B-2D16-A28A-BD5A-B6B7C3CAFF09}"/>
              </a:ext>
            </a:extLst>
          </p:cNvPr>
          <p:cNvSpPr txBox="1"/>
          <p:nvPr/>
        </p:nvSpPr>
        <p:spPr>
          <a:xfrm>
            <a:off x="6861122" y="3148903"/>
            <a:ext cx="32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⋮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D589C9-BC18-5B96-C3FB-25692BA2BC70}"/>
              </a:ext>
            </a:extLst>
          </p:cNvPr>
          <p:cNvSpPr txBox="1"/>
          <p:nvPr/>
        </p:nvSpPr>
        <p:spPr>
          <a:xfrm>
            <a:off x="5602423" y="5263978"/>
            <a:ext cx="17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Representations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9C3A9F3-2B36-42E1-909C-E50C9B75BC8F}"/>
              </a:ext>
            </a:extLst>
          </p:cNvPr>
          <p:cNvSpPr/>
          <p:nvPr/>
        </p:nvSpPr>
        <p:spPr>
          <a:xfrm>
            <a:off x="7329240" y="2988147"/>
            <a:ext cx="1023928" cy="3583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AA8935C-27AD-B644-3500-47BAD44FB41C}"/>
              </a:ext>
            </a:extLst>
          </p:cNvPr>
          <p:cNvSpPr/>
          <p:nvPr/>
        </p:nvSpPr>
        <p:spPr>
          <a:xfrm>
            <a:off x="8420447" y="2406824"/>
            <a:ext cx="1643449" cy="160637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68DCE3-FC32-32B0-AF2D-4AEF35F6F77A}"/>
              </a:ext>
            </a:extLst>
          </p:cNvPr>
          <p:cNvSpPr txBox="1"/>
          <p:nvPr/>
        </p:nvSpPr>
        <p:spPr>
          <a:xfrm>
            <a:off x="8760940" y="3010801"/>
            <a:ext cx="118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E7EEE3-8DE7-D800-11FE-DD3DC0315FF9}"/>
              </a:ext>
            </a:extLst>
          </p:cNvPr>
          <p:cNvCxnSpPr>
            <a:cxnSpLocks/>
          </p:cNvCxnSpPr>
          <p:nvPr/>
        </p:nvCxnSpPr>
        <p:spPr>
          <a:xfrm>
            <a:off x="10260038" y="3256073"/>
            <a:ext cx="840260" cy="6330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AA8143-E86A-A61C-45ED-F1F5D705454F}"/>
              </a:ext>
            </a:extLst>
          </p:cNvPr>
          <p:cNvCxnSpPr>
            <a:cxnSpLocks/>
          </p:cNvCxnSpPr>
          <p:nvPr/>
        </p:nvCxnSpPr>
        <p:spPr>
          <a:xfrm flipV="1">
            <a:off x="10256108" y="2623007"/>
            <a:ext cx="840260" cy="6330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8924BBF-440A-55E7-0243-862E89849E4D}"/>
              </a:ext>
            </a:extLst>
          </p:cNvPr>
          <p:cNvSpPr txBox="1"/>
          <p:nvPr/>
        </p:nvSpPr>
        <p:spPr>
          <a:xfrm>
            <a:off x="11104228" y="2471351"/>
            <a:ext cx="64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👍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FD2485-0D5A-29C4-D5BC-43558BAC86AF}"/>
              </a:ext>
            </a:extLst>
          </p:cNvPr>
          <p:cNvSpPr txBox="1"/>
          <p:nvPr/>
        </p:nvSpPr>
        <p:spPr>
          <a:xfrm>
            <a:off x="11104228" y="3736542"/>
            <a:ext cx="64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👎</a:t>
            </a:r>
          </a:p>
        </p:txBody>
      </p:sp>
    </p:spTree>
    <p:extLst>
      <p:ext uri="{BB962C8B-B14F-4D97-AF65-F5344CB8AC3E}">
        <p14:creationId xmlns:p14="http://schemas.microsoft.com/office/powerpoint/2010/main" val="39097706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3F14-C2DD-644E-47C5-0F4D986E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115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End Slides from Last term</a:t>
            </a:r>
          </a:p>
        </p:txBody>
      </p:sp>
    </p:spTree>
    <p:extLst>
      <p:ext uri="{BB962C8B-B14F-4D97-AF65-F5344CB8AC3E}">
        <p14:creationId xmlns:p14="http://schemas.microsoft.com/office/powerpoint/2010/main" val="885326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BCE1-BC46-D8C6-6058-68B24099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A1FFF-5C99-27E8-A0E6-F25561B89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 we parameterize the likelihood?</a:t>
            </a:r>
          </a:p>
          <a:p>
            <a:pPr marL="152396" indent="0">
              <a:buNone/>
            </a:pPr>
            <a:r>
              <a:rPr lang="en-US" dirty="0"/>
              <a:t>	Multinomial</a:t>
            </a:r>
          </a:p>
          <a:p>
            <a:r>
              <a:rPr lang="en-US" dirty="0"/>
              <a:t>How about </a:t>
            </a:r>
            <a:r>
              <a:rPr lang="en-US" dirty="0" err="1"/>
              <a:t>tf-idf</a:t>
            </a:r>
            <a:r>
              <a:rPr lang="en-US" dirty="0"/>
              <a:t>?</a:t>
            </a:r>
          </a:p>
          <a:p>
            <a:pPr marL="152396" indent="0">
              <a:buNone/>
            </a:pPr>
            <a:r>
              <a:rPr lang="en-US" dirty="0"/>
              <a:t>	Sure, just replace word count with it</a:t>
            </a:r>
          </a:p>
          <a:p>
            <a:r>
              <a:rPr lang="en-US" dirty="0"/>
              <a:t>Packages? </a:t>
            </a:r>
            <a:r>
              <a:rPr lang="en-US" dirty="0">
                <a:hlinkClick r:id="rId2"/>
              </a:rPr>
              <a:t>Sklearn</a:t>
            </a:r>
            <a:endParaRPr lang="en-US" dirty="0"/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48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6CC9-0B70-8C4E-D457-2F0C4BAB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A06DDA3-ABAC-9B78-AB82-EC4623FF1F2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Positive </a:t>
                </a:r>
                <a:r>
                  <a:rPr lang="en-US" dirty="0" err="1"/>
                  <a:t>v.s</a:t>
                </a:r>
                <a:r>
                  <a:rPr lang="en-US" dirty="0"/>
                  <a:t>. negative reviews</a:t>
                </a:r>
              </a:p>
              <a:p>
                <a:r>
                  <a:rPr lang="en-US" dirty="0"/>
                  <a:t>Feature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Come up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A06DDA3-ABAC-9B78-AB82-EC4623FF1F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100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C4E6-A51C-37EA-BBD9-312EE16B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272BFF8-E808-1C8F-050C-BA8078E866F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Logit (raw score)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(sigmoid function)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Training loss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sz="2000" dirty="0"/>
                  <a:t>Note: more compact way is to define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152396" indent="0">
                  <a:buNone/>
                </a:pPr>
                <a:r>
                  <a:rPr lang="en-US" sz="2000" dirty="0"/>
                  <a:t>           </a:t>
                </a:r>
              </a:p>
              <a:p>
                <a:pPr marL="152396" indent="0">
                  <a:buNone/>
                </a:pPr>
                <a:r>
                  <a:rPr lang="en-US" sz="2000" dirty="0"/>
                  <a:t>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;1]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marL="152396" indent="0">
                  <a:buNone/>
                </a:pPr>
                <a:endParaRPr lang="en-US" sz="2000" dirty="0"/>
              </a:p>
              <a:p>
                <a:pPr marL="152396" indent="0">
                  <a:buNone/>
                </a:pPr>
                <a:r>
                  <a:rPr lang="en-US" sz="2000" dirty="0"/>
                  <a:t>       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endParaRPr lang="en-US" sz="2000" dirty="0"/>
              </a:p>
              <a:p>
                <a:pPr marL="1523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272BFF8-E808-1C8F-050C-BA8078E86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833" b="-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0EC9299-E6E6-45F2-0A53-F0177A62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196" y="2662573"/>
            <a:ext cx="3027286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717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AD9F-2936-9019-2386-65EA790B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Generalize to Multi-class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1781E-162D-6F38-43C5-58153EE82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Sentiment classification: Excellent / Good / fair / poor / terrible</a:t>
            </a:r>
          </a:p>
          <a:p>
            <a:r>
              <a:rPr lang="en-US" dirty="0"/>
              <a:t>POS tagging: noun / verb/ adjective / …</a:t>
            </a:r>
          </a:p>
          <a:p>
            <a:r>
              <a:rPr lang="en-US" dirty="0"/>
              <a:t>Multinomial logistic regression</a:t>
            </a:r>
          </a:p>
          <a:p>
            <a:r>
              <a:rPr lang="en-US" dirty="0"/>
              <a:t>Aka </a:t>
            </a:r>
            <a:r>
              <a:rPr lang="en-US" dirty="0" err="1"/>
              <a:t>softmax</a:t>
            </a:r>
            <a:r>
              <a:rPr lang="en-US" dirty="0"/>
              <a:t> </a:t>
            </a:r>
            <a:r>
              <a:rPr lang="en-US" dirty="0" err="1"/>
              <a:t>classifer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24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7B36-4CAD-FEAF-3934-AFF3A37F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61B04-9E82-8765-B226-B42A07F269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Feature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∈{1,..,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Linear 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to be learned</a:t>
                </a:r>
              </a:p>
              <a:p>
                <a:r>
                  <a:rPr lang="en-US" dirty="0"/>
                  <a:t>Logits (raw scores)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Loss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𝑡𝑟𝑎𝑖𝑛𝑖𝑛𝑔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𝑠𝑎𝑚𝑝𝑙𝑒𝑠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)≜−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61B04-9E82-8765-B226-B42A07F269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4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11C3-9CE7-08E1-8F17-2AE119E5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95304-A0F2-BB88-2426-B70B631A6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Descent,  Consider 1D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E9B9F-5746-D04F-C107-A8CD2CEA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464" y="2606449"/>
            <a:ext cx="5638800" cy="350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E1D86-BA82-42FF-3178-C74E5FFBA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8910"/>
            <a:ext cx="7505700" cy="3670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02D835-DF6F-ABE7-DD73-18378253B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24" y="2636770"/>
            <a:ext cx="7569200" cy="355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608641-0C60-4F85-B2F2-4AA5719ED9AB}"/>
              </a:ext>
            </a:extLst>
          </p:cNvPr>
          <p:cNvSpPr txBox="1"/>
          <p:nvPr/>
        </p:nvSpPr>
        <p:spPr>
          <a:xfrm>
            <a:off x="7513613" y="6176963"/>
            <a:ext cx="402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from </a:t>
            </a:r>
            <a:r>
              <a:rPr lang="en-US" dirty="0">
                <a:hlinkClick r:id="rId5"/>
              </a:rPr>
              <a:t>Stanford NLP class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7CCA-80E4-DA57-9C3B-97F7F426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Solver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7EEC-E39D-4544-D077-209498397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loss function defined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Gradient is a vector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greatest increase of the function value</a:t>
                </a:r>
              </a:p>
              <a:p>
                <a:r>
                  <a:rPr lang="en-US" dirty="0"/>
                  <a:t>So move along the opposite direction by some </a:t>
                </a:r>
                <a:r>
                  <a:rPr lang="en-US" dirty="0" err="1"/>
                  <a:t>stepsize</a:t>
                </a:r>
                <a:endParaRPr lang="en-US" dirty="0"/>
              </a:p>
              <a:p>
                <a:r>
                  <a:rPr lang="en-US" dirty="0"/>
                  <a:t>E.g., 2D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7EEC-E39D-4544-D077-209498397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5D8369C-603A-A2DA-611E-8FD38872A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796" y="3749675"/>
            <a:ext cx="421049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18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8E58B-3949-5B8B-48EA-67408BF2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Solver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8A14F-E907-A7C4-7554-CFF809652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Many loss function are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Stochastic gradient descent (SGD):</a:t>
                </a:r>
              </a:p>
              <a:p>
                <a:pPr marL="0" indent="0">
                  <a:buNone/>
                </a:pPr>
                <a:r>
                  <a:rPr lang="en-US" dirty="0"/>
                  <a:t>  Sample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each time, move along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Minibatch SGD:</a:t>
                </a:r>
              </a:p>
              <a:p>
                <a:pPr marL="0" indent="0">
                  <a:buNone/>
                </a:pPr>
                <a:r>
                  <a:rPr lang="en-US" dirty="0"/>
                  <a:t>  Sample a batch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each time, move along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8A14F-E907-A7C4-7554-CFF809652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441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6938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2FA-14EE-C62B-7BCE-63DFF57E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10014-7235-9BBE-E9E5-65B25DD5B9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Search optimal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by </a:t>
                </a:r>
                <a:r>
                  <a:rPr lang="en-US" dirty="0">
                    <a:solidFill>
                      <a:srgbClr val="FF0000"/>
                    </a:solidFill>
                  </a:rPr>
                  <a:t>Stochastic</a:t>
                </a:r>
                <a:r>
                  <a:rPr lang="en-US" dirty="0"/>
                  <a:t> Gradient Descent (SGD)</a:t>
                </a:r>
              </a:p>
              <a:p>
                <a:r>
                  <a:rPr lang="en-US" dirty="0"/>
                  <a:t>Derive gradient due to a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randomly</a:t>
                </a:r>
              </a:p>
              <a:p>
                <a:pPr marL="0" indent="0">
                  <a:buNone/>
                </a:pPr>
                <a:r>
                  <a:rPr lang="en-US" dirty="0"/>
                  <a:t>While stopping criteria not met:</a:t>
                </a:r>
              </a:p>
              <a:p>
                <a:pPr marL="0" indent="0">
                  <a:buNone/>
                </a:pPr>
                <a:r>
                  <a:rPr lang="en-US" dirty="0"/>
                  <a:t>        sample a batch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’s, call the batch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10014-7235-9BBE-E9E5-65B25DD5B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8198" b="-17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079E401-A313-40A0-C7E7-E07031DD32DD}"/>
              </a:ext>
            </a:extLst>
          </p:cNvPr>
          <p:cNvSpPr txBox="1"/>
          <p:nvPr/>
        </p:nvSpPr>
        <p:spPr>
          <a:xfrm>
            <a:off x="5640572" y="299838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D0DE-B09D-4489-1CDD-48424AB8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52AFC-1516-F9E8-7669-E929D865A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Classical:</a:t>
            </a:r>
          </a:p>
          <a:p>
            <a:pPr lvl="1"/>
            <a:r>
              <a:rPr lang="en-US" dirty="0"/>
              <a:t>Hand crafted features, </a:t>
            </a:r>
          </a:p>
          <a:p>
            <a:pPr lvl="2"/>
            <a:r>
              <a:rPr lang="en-US" dirty="0"/>
              <a:t>e.g., bag of words (NLP), sift (computer vision), MEL filter banks (speech)</a:t>
            </a:r>
          </a:p>
          <a:p>
            <a:pPr lvl="1"/>
            <a:r>
              <a:rPr lang="en-US" dirty="0"/>
              <a:t>Learn the classifier on training features</a:t>
            </a:r>
          </a:p>
          <a:p>
            <a:r>
              <a:rPr lang="en-US" dirty="0"/>
              <a:t>Modern:</a:t>
            </a:r>
          </a:p>
          <a:p>
            <a:pPr lvl="1"/>
            <a:r>
              <a:rPr lang="en-US" dirty="0"/>
              <a:t>End-to-end</a:t>
            </a:r>
            <a:br>
              <a:rPr lang="en-US" dirty="0"/>
            </a:br>
            <a:r>
              <a:rPr lang="en-US" dirty="0"/>
              <a:t>Learn a (deep) network that extracts feature together with a classifier</a:t>
            </a:r>
          </a:p>
          <a:p>
            <a:r>
              <a:rPr lang="en-US" dirty="0"/>
              <a:t>Cutting-edge</a:t>
            </a:r>
          </a:p>
          <a:p>
            <a:pPr lvl="1"/>
            <a:r>
              <a:rPr lang="en-US" dirty="0"/>
              <a:t>Pretrain + (supervised) finetune + RLHF + task specific adaptation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4812A858-3D1B-B217-F896-C7727F6721E7}"/>
              </a:ext>
            </a:extLst>
          </p:cNvPr>
          <p:cNvSpPr/>
          <p:nvPr/>
        </p:nvSpPr>
        <p:spPr>
          <a:xfrm>
            <a:off x="10358120" y="2357120"/>
            <a:ext cx="294640" cy="359664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2764B-02F6-C0F2-CA83-79796EC83DC3}"/>
              </a:ext>
            </a:extLst>
          </p:cNvPr>
          <p:cNvSpPr txBox="1"/>
          <p:nvPr/>
        </p:nvSpPr>
        <p:spPr>
          <a:xfrm>
            <a:off x="9099550" y="1506022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lecture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1A976-05E4-ED50-3FCE-2DD4FB30F687}"/>
              </a:ext>
            </a:extLst>
          </p:cNvPr>
          <p:cNvSpPr txBox="1"/>
          <p:nvPr/>
        </p:nvSpPr>
        <p:spPr>
          <a:xfrm>
            <a:off x="10694670" y="5470307"/>
            <a:ext cx="13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Amount of Resources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9B0F1C-65AB-388C-E62B-E3E857D6C499}"/>
              </a:ext>
            </a:extLst>
          </p:cNvPr>
          <p:cNvCxnSpPr>
            <a:cxnSpLocks/>
          </p:cNvCxnSpPr>
          <p:nvPr/>
        </p:nvCxnSpPr>
        <p:spPr>
          <a:xfrm flipH="1">
            <a:off x="4531360" y="1875354"/>
            <a:ext cx="4876800" cy="8170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42BFD3-1AD3-FB7A-FA15-22937C6D5865}"/>
              </a:ext>
            </a:extLst>
          </p:cNvPr>
          <p:cNvCxnSpPr/>
          <p:nvPr/>
        </p:nvCxnSpPr>
        <p:spPr>
          <a:xfrm flipH="1">
            <a:off x="4368800" y="1875354"/>
            <a:ext cx="5039360" cy="23918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9248957-A39A-6655-1E33-77B186AE7356}"/>
              </a:ext>
            </a:extLst>
          </p:cNvPr>
          <p:cNvSpPr/>
          <p:nvPr/>
        </p:nvSpPr>
        <p:spPr>
          <a:xfrm>
            <a:off x="2540000" y="2692400"/>
            <a:ext cx="1991360" cy="28448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80BDB02-FED9-DB6A-6EFE-38B2B8E5E614}"/>
              </a:ext>
            </a:extLst>
          </p:cNvPr>
          <p:cNvSpPr/>
          <p:nvPr/>
        </p:nvSpPr>
        <p:spPr>
          <a:xfrm>
            <a:off x="3454400" y="4316929"/>
            <a:ext cx="3647440" cy="28448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C9CCD9D-0266-0FC8-98B2-6CE1FF7A7D29}"/>
              </a:ext>
            </a:extLst>
          </p:cNvPr>
          <p:cNvSpPr/>
          <p:nvPr/>
        </p:nvSpPr>
        <p:spPr>
          <a:xfrm>
            <a:off x="1539240" y="5134708"/>
            <a:ext cx="4931898" cy="3473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9EA4FF-938B-3CEF-28F0-3FE55FA34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5767329"/>
            <a:ext cx="8128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2FF6E5-9F22-0814-F1B5-BB412EB6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57" y="5531194"/>
            <a:ext cx="12192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866080-B25D-D5AA-80F0-488B1B018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058" y="5591664"/>
            <a:ext cx="1218262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F5F5A4-C59F-959F-7E0F-8EF0153D2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376" y="5578475"/>
            <a:ext cx="14664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6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9EB7-A23D-3830-4B56-295C61AD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135A6-6A1E-7A9B-2DB6-9FDB229E9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initialization matter? </a:t>
                </a:r>
              </a:p>
              <a:p>
                <a:pPr marL="0" indent="0">
                  <a:buNone/>
                </a:pPr>
                <a:r>
                  <a:rPr lang="en-US" dirty="0"/>
                  <a:t>     No (because of convexity)</a:t>
                </a:r>
              </a:p>
              <a:p>
                <a:r>
                  <a:rPr lang="en-US" dirty="0"/>
                  <a:t>How do we choose batch size?</a:t>
                </a:r>
              </a:p>
              <a:p>
                <a:pPr marL="0" indent="0">
                  <a:buNone/>
                </a:pPr>
                <a:r>
                  <a:rPr lang="en-US" dirty="0"/>
                  <a:t>     Trade-off between memory cost and time to convergence</a:t>
                </a:r>
              </a:p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also needs to be learned?</a:t>
                </a:r>
              </a:p>
              <a:p>
                <a:pPr marL="0" indent="0">
                  <a:buNone/>
                </a:pPr>
                <a:r>
                  <a:rPr lang="en-US" dirty="0"/>
                  <a:t>     chain rule (</a:t>
                </a:r>
                <a:r>
                  <a:rPr lang="en-US" dirty="0" err="1"/>
                  <a:t>pytorch</a:t>
                </a:r>
                <a:r>
                  <a:rPr lang="en-US" dirty="0"/>
                  <a:t> excels)</a:t>
                </a:r>
              </a:p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huge?</a:t>
                </a:r>
              </a:p>
              <a:p>
                <a:r>
                  <a:rPr lang="en-US" dirty="0"/>
                  <a:t>...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135A6-6A1E-7A9B-2DB6-9FDB229E9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0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54CA-DD20-D249-DF94-7DB9E86B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79BB-D11B-431B-CAA4-2FE61FB0B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Generally, we can write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Costly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big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79BB-D11B-431B-CAA4-2FE61FB0B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4419"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48EB63-C212-C8BC-4C7B-29C432AB20E1}"/>
              </a:ext>
            </a:extLst>
          </p:cNvPr>
          <p:cNvSpPr/>
          <p:nvPr/>
        </p:nvSpPr>
        <p:spPr>
          <a:xfrm>
            <a:off x="5779478" y="4876800"/>
            <a:ext cx="1430215" cy="4806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3ABF5-72FA-0902-857F-8153AFE0958D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4D58-F5FD-AA19-E2FB-CFAD22E1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Sampled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F1835-B0AD-7FE5-FA43-A03CD366E4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unigram probability</a:t>
                </a:r>
              </a:p>
              <a:p>
                <a:r>
                  <a:rPr lang="en-US" dirty="0"/>
                  <a:t>Speed up training, but not testing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F1835-B0AD-7FE5-FA43-A03CD366E4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3668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F456-889C-3876-4880-1C53AE09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2637-3F0F-A906-5F98-0040EA1E5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 and weakness of Naïve Bayesian </a:t>
            </a:r>
            <a:r>
              <a:rPr lang="en-US" dirty="0" err="1"/>
              <a:t>v.s</a:t>
            </a:r>
            <a:r>
              <a:rPr lang="en-US" dirty="0"/>
              <a:t>. </a:t>
            </a:r>
            <a:r>
              <a:rPr lang="en-US" dirty="0" err="1"/>
              <a:t>softmax</a:t>
            </a:r>
            <a:endParaRPr lang="en-US" dirty="0"/>
          </a:p>
          <a:p>
            <a:r>
              <a:rPr lang="en-US" dirty="0"/>
              <a:t>Small data: Naïve Bayesian</a:t>
            </a:r>
          </a:p>
          <a:p>
            <a:r>
              <a:rPr lang="en-US" dirty="0"/>
              <a:t>Big data: </a:t>
            </a:r>
            <a:r>
              <a:rPr lang="en-US" dirty="0" err="1"/>
              <a:t>softmax</a:t>
            </a:r>
            <a:r>
              <a:rPr lang="en-US" dirty="0"/>
              <a:t>, integrates well with joint learning of features</a:t>
            </a:r>
          </a:p>
        </p:txBody>
      </p:sp>
    </p:spTree>
    <p:extLst>
      <p:ext uri="{BB962C8B-B14F-4D97-AF65-F5344CB8AC3E}">
        <p14:creationId xmlns:p14="http://schemas.microsoft.com/office/powerpoint/2010/main" val="8011682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5648-1994-29CD-7089-0B720B84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8281E-478F-85C0-1236-2AA2F3BE7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classifier in small data regime</a:t>
            </a:r>
          </a:p>
          <a:p>
            <a:r>
              <a:rPr lang="en-US" dirty="0"/>
              <a:t>Typical learning curve trends:</a:t>
            </a:r>
          </a:p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79C7A66-1480-0057-001A-7236D42A87AC}"/>
              </a:ext>
            </a:extLst>
          </p:cNvPr>
          <p:cNvGrpSpPr/>
          <p:nvPr/>
        </p:nvGrpSpPr>
        <p:grpSpPr>
          <a:xfrm>
            <a:off x="691656" y="2880919"/>
            <a:ext cx="4618899" cy="3150659"/>
            <a:chOff x="691656" y="2880919"/>
            <a:chExt cx="4618899" cy="3150659"/>
          </a:xfrm>
        </p:grpSpPr>
        <p:cxnSp>
          <p:nvCxnSpPr>
            <p:cNvPr id="5" name="Curved Connector 4">
              <a:extLst>
                <a:ext uri="{FF2B5EF4-FFF2-40B4-BE49-F238E27FC236}">
                  <a16:creationId xmlns:a16="http://schemas.microsoft.com/office/drawing/2014/main" id="{C43827E1-964C-0593-5B0F-211BB407D6EF}"/>
                </a:ext>
              </a:extLst>
            </p:cNvPr>
            <p:cNvCxnSpPr>
              <a:cxnSpLocks/>
            </p:cNvCxnSpPr>
            <p:nvPr/>
          </p:nvCxnSpPr>
          <p:spPr>
            <a:xfrm>
              <a:off x="1453660" y="3429000"/>
              <a:ext cx="3376246" cy="1987062"/>
            </a:xfrm>
            <a:prstGeom prst="curvedConnector3">
              <a:avLst>
                <a:gd name="adj1" fmla="val 6597"/>
              </a:avLst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6EE29516-E4FC-481C-B51B-0CA48B779102}"/>
                </a:ext>
              </a:extLst>
            </p:cNvPr>
            <p:cNvCxnSpPr>
              <a:cxnSpLocks/>
            </p:cNvCxnSpPr>
            <p:nvPr/>
          </p:nvCxnSpPr>
          <p:spPr>
            <a:xfrm>
              <a:off x="1453660" y="3305907"/>
              <a:ext cx="3376246" cy="1277816"/>
            </a:xfrm>
            <a:prstGeom prst="curvedConnector3">
              <a:avLst>
                <a:gd name="adj1" fmla="val 22917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912A43-A74A-5C67-0DB5-FE985F4CAA71}"/>
                </a:ext>
              </a:extLst>
            </p:cNvPr>
            <p:cNvSpPr/>
            <p:nvPr/>
          </p:nvSpPr>
          <p:spPr>
            <a:xfrm>
              <a:off x="1453661" y="2883877"/>
              <a:ext cx="3856894" cy="2649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BFECD01-91C1-1596-D761-68599C0C8F43}"/>
                </a:ext>
              </a:extLst>
            </p:cNvPr>
            <p:cNvCxnSpPr/>
            <p:nvPr/>
          </p:nvCxnSpPr>
          <p:spPr>
            <a:xfrm>
              <a:off x="3235569" y="3048000"/>
              <a:ext cx="562708" cy="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133296-B071-12C1-4C3B-26DA6F7097FF}"/>
                </a:ext>
              </a:extLst>
            </p:cNvPr>
            <p:cNvSpPr txBox="1"/>
            <p:nvPr/>
          </p:nvSpPr>
          <p:spPr>
            <a:xfrm>
              <a:off x="3927231" y="288091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train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5C671E-9E10-2722-7625-9419E87F6B7D}"/>
                </a:ext>
              </a:extLst>
            </p:cNvPr>
            <p:cNvCxnSpPr/>
            <p:nvPr/>
          </p:nvCxnSpPr>
          <p:spPr>
            <a:xfrm>
              <a:off x="3235569" y="3429000"/>
              <a:ext cx="5627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F9EF7A-DCD2-86F9-D86F-43A557E6D71C}"/>
                </a:ext>
              </a:extLst>
            </p:cNvPr>
            <p:cNvSpPr txBox="1"/>
            <p:nvPr/>
          </p:nvSpPr>
          <p:spPr>
            <a:xfrm>
              <a:off x="3915508" y="3261369"/>
              <a:ext cx="110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validation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542219-1617-107F-534A-694E7FE6557D}"/>
                </a:ext>
              </a:extLst>
            </p:cNvPr>
            <p:cNvSpPr txBox="1"/>
            <p:nvPr/>
          </p:nvSpPr>
          <p:spPr>
            <a:xfrm>
              <a:off x="2579077" y="5662246"/>
              <a:ext cx="2110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Training iterations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8421D6-C3DD-1322-8606-031EBB1EF7EC}"/>
                </a:ext>
              </a:extLst>
            </p:cNvPr>
            <p:cNvSpPr txBox="1"/>
            <p:nvPr/>
          </p:nvSpPr>
          <p:spPr>
            <a:xfrm>
              <a:off x="691656" y="3237295"/>
              <a:ext cx="750277" cy="383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loss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71002E-CCC1-5C84-962B-1EB70B7AA440}"/>
              </a:ext>
            </a:extLst>
          </p:cNvPr>
          <p:cNvGrpSpPr/>
          <p:nvPr/>
        </p:nvGrpSpPr>
        <p:grpSpPr>
          <a:xfrm>
            <a:off x="5931876" y="2877961"/>
            <a:ext cx="4618899" cy="3150659"/>
            <a:chOff x="5931876" y="2877961"/>
            <a:chExt cx="4618899" cy="315065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BCE7435-B90D-6607-CCA7-9C0EAB1CD4A5}"/>
                </a:ext>
              </a:extLst>
            </p:cNvPr>
            <p:cNvGrpSpPr/>
            <p:nvPr/>
          </p:nvGrpSpPr>
          <p:grpSpPr>
            <a:xfrm>
              <a:off x="5931876" y="2877961"/>
              <a:ext cx="4618899" cy="3150659"/>
              <a:chOff x="5931876" y="2877961"/>
              <a:chExt cx="4618899" cy="3150659"/>
            </a:xfrm>
          </p:grpSpPr>
          <p:cxnSp>
            <p:nvCxnSpPr>
              <p:cNvPr id="25" name="Curved Connector 24">
                <a:extLst>
                  <a:ext uri="{FF2B5EF4-FFF2-40B4-BE49-F238E27FC236}">
                    <a16:creationId xmlns:a16="http://schemas.microsoft.com/office/drawing/2014/main" id="{9443B970-31B4-4806-C80F-68EE7D02A6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3880" y="3426042"/>
                <a:ext cx="3376246" cy="1987062"/>
              </a:xfrm>
              <a:prstGeom prst="curvedConnector3">
                <a:avLst>
                  <a:gd name="adj1" fmla="val 6597"/>
                </a:avLst>
              </a:prstGeom>
              <a:ln w="381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Curved Connector 25">
                <a:extLst>
                  <a:ext uri="{FF2B5EF4-FFF2-40B4-BE49-F238E27FC236}">
                    <a16:creationId xmlns:a16="http://schemas.microsoft.com/office/drawing/2014/main" id="{EBB8EF73-3645-29B3-DA8F-F7B8F06E7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3880" y="3302949"/>
                <a:ext cx="1500551" cy="1280774"/>
              </a:xfrm>
              <a:prstGeom prst="curvedConnector3">
                <a:avLst>
                  <a:gd name="adj1" fmla="val 257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A993465-EEA1-6A73-11A2-43D27A175C3E}"/>
                  </a:ext>
                </a:extLst>
              </p:cNvPr>
              <p:cNvSpPr/>
              <p:nvPr/>
            </p:nvSpPr>
            <p:spPr>
              <a:xfrm>
                <a:off x="6693881" y="2880919"/>
                <a:ext cx="3856894" cy="26494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2D257A4-7A97-2202-DCE2-65EB497753FB}"/>
                  </a:ext>
                </a:extLst>
              </p:cNvPr>
              <p:cNvCxnSpPr/>
              <p:nvPr/>
            </p:nvCxnSpPr>
            <p:spPr>
              <a:xfrm>
                <a:off x="8475789" y="3045042"/>
                <a:ext cx="562708" cy="0"/>
              </a:xfrm>
              <a:prstGeom prst="line">
                <a:avLst/>
              </a:prstGeom>
              <a:ln w="381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3161EC8-6E48-C0F3-D49B-7C311A136FCC}"/>
                  </a:ext>
                </a:extLst>
              </p:cNvPr>
              <p:cNvSpPr txBox="1"/>
              <p:nvPr/>
            </p:nvSpPr>
            <p:spPr>
              <a:xfrm>
                <a:off x="9167451" y="2877961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train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A94D2CA-04B3-05D2-C154-A22D63418E57}"/>
                  </a:ext>
                </a:extLst>
              </p:cNvPr>
              <p:cNvCxnSpPr/>
              <p:nvPr/>
            </p:nvCxnSpPr>
            <p:spPr>
              <a:xfrm>
                <a:off x="8475789" y="3426042"/>
                <a:ext cx="56270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47232F-DE07-5BAC-E29C-F64143998F06}"/>
                  </a:ext>
                </a:extLst>
              </p:cNvPr>
              <p:cNvSpPr txBox="1"/>
              <p:nvPr/>
            </p:nvSpPr>
            <p:spPr>
              <a:xfrm>
                <a:off x="9155728" y="3258411"/>
                <a:ext cx="1101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validation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FE9846-7770-3EBF-B073-C1A382D19158}"/>
                  </a:ext>
                </a:extLst>
              </p:cNvPr>
              <p:cNvSpPr txBox="1"/>
              <p:nvPr/>
            </p:nvSpPr>
            <p:spPr>
              <a:xfrm>
                <a:off x="7819297" y="5659288"/>
                <a:ext cx="211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Training iterations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8342221-7DC2-63CB-E202-88CC7C115C7A}"/>
                  </a:ext>
                </a:extLst>
              </p:cNvPr>
              <p:cNvSpPr txBox="1"/>
              <p:nvPr/>
            </p:nvSpPr>
            <p:spPr>
              <a:xfrm>
                <a:off x="5931876" y="3234337"/>
                <a:ext cx="750277" cy="38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loss</a:t>
                </a:r>
              </a:p>
            </p:txBody>
          </p:sp>
        </p:grp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49D54F8E-8186-9963-31DB-4E6B23F5180B}"/>
                </a:ext>
              </a:extLst>
            </p:cNvPr>
            <p:cNvSpPr/>
            <p:nvPr/>
          </p:nvSpPr>
          <p:spPr>
            <a:xfrm flipV="1">
              <a:off x="6307014" y="4214392"/>
              <a:ext cx="3739664" cy="369331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8960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F928-714D-0452-D2AC-ED12148D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3CA3F-BB2C-0275-1928-A163E9EFE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solution for overfitting</a:t>
                </a:r>
              </a:p>
              <a:p>
                <a:r>
                  <a:rPr lang="en-US" dirty="0"/>
                  <a:t>Add a </a:t>
                </a:r>
                <a:r>
                  <a:rPr lang="en-US" dirty="0" err="1"/>
                  <a:t>regularizer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Usually,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encourages weights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be small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3CA3F-BB2C-0275-1928-A163E9EFE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0749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4F3B4C-7812-23D9-357A-D8E341D4A7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Two typical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’s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4F3B4C-7812-23D9-357A-D8E341D4A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A469C-AF8C-2B0D-83B1-B5BA616B6D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L2 regularization, aka ridge regression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L1 regularization, aka lasso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A469C-AF8C-2B0D-83B1-B5BA616B6D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7326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1799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283A-E8BD-737F-9FD4-83A736EF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with </a:t>
            </a:r>
            <a:r>
              <a:rPr lang="en-US" dirty="0" err="1"/>
              <a:t>regularizers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2213D-DD7B-1F05-63B4-499E139D2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Additional term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L2 regularization: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L1 regularization: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2213D-DD7B-1F05-63B4-499E139D2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6BB412E-BC56-E975-91D0-2647BE958758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9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4DD6-41BE-E034-201C-1609E533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stopping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18BE73-25E1-F059-4CB4-1C5B44690061}"/>
              </a:ext>
            </a:extLst>
          </p:cNvPr>
          <p:cNvGrpSpPr/>
          <p:nvPr/>
        </p:nvGrpSpPr>
        <p:grpSpPr>
          <a:xfrm>
            <a:off x="1606061" y="1853670"/>
            <a:ext cx="4618899" cy="3150659"/>
            <a:chOff x="5931876" y="2877961"/>
            <a:chExt cx="4618899" cy="315065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9CE8CD-59AE-4A64-5E71-5EB278C9E0E2}"/>
                </a:ext>
              </a:extLst>
            </p:cNvPr>
            <p:cNvGrpSpPr/>
            <p:nvPr/>
          </p:nvGrpSpPr>
          <p:grpSpPr>
            <a:xfrm>
              <a:off x="5931876" y="2877961"/>
              <a:ext cx="4618899" cy="3150659"/>
              <a:chOff x="5931876" y="2877961"/>
              <a:chExt cx="4618899" cy="3150659"/>
            </a:xfrm>
          </p:grpSpPr>
          <p:cxnSp>
            <p:nvCxnSpPr>
              <p:cNvPr id="22" name="Curved Connector 21">
                <a:extLst>
                  <a:ext uri="{FF2B5EF4-FFF2-40B4-BE49-F238E27FC236}">
                    <a16:creationId xmlns:a16="http://schemas.microsoft.com/office/drawing/2014/main" id="{EE931EBC-9731-11A9-26CE-10EA54E476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3880" y="3426042"/>
                <a:ext cx="3376246" cy="1987062"/>
              </a:xfrm>
              <a:prstGeom prst="curvedConnector3">
                <a:avLst>
                  <a:gd name="adj1" fmla="val 6597"/>
                </a:avLst>
              </a:prstGeom>
              <a:ln w="381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22">
                <a:extLst>
                  <a:ext uri="{FF2B5EF4-FFF2-40B4-BE49-F238E27FC236}">
                    <a16:creationId xmlns:a16="http://schemas.microsoft.com/office/drawing/2014/main" id="{4B4934A3-6BC5-14CA-CA70-AC281D7D1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3880" y="3302949"/>
                <a:ext cx="1500551" cy="1280774"/>
              </a:xfrm>
              <a:prstGeom prst="curvedConnector3">
                <a:avLst>
                  <a:gd name="adj1" fmla="val 2578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7FA28F-8A8C-C943-8C5D-39CE8F035DA4}"/>
                  </a:ext>
                </a:extLst>
              </p:cNvPr>
              <p:cNvSpPr/>
              <p:nvPr/>
            </p:nvSpPr>
            <p:spPr>
              <a:xfrm>
                <a:off x="6693881" y="2880919"/>
                <a:ext cx="3856894" cy="26494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267C6E8-C147-AF46-4F17-DF3AEE77304B}"/>
                  </a:ext>
                </a:extLst>
              </p:cNvPr>
              <p:cNvCxnSpPr/>
              <p:nvPr/>
            </p:nvCxnSpPr>
            <p:spPr>
              <a:xfrm>
                <a:off x="8475789" y="3045042"/>
                <a:ext cx="562708" cy="0"/>
              </a:xfrm>
              <a:prstGeom prst="line">
                <a:avLst/>
              </a:prstGeom>
              <a:ln w="381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69938D-145D-9620-3141-29CC2331CC1C}"/>
                  </a:ext>
                </a:extLst>
              </p:cNvPr>
              <p:cNvSpPr txBox="1"/>
              <p:nvPr/>
            </p:nvSpPr>
            <p:spPr>
              <a:xfrm>
                <a:off x="9167451" y="2877961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train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C86393D-1F56-D757-B54C-82AB53D643B6}"/>
                  </a:ext>
                </a:extLst>
              </p:cNvPr>
              <p:cNvCxnSpPr/>
              <p:nvPr/>
            </p:nvCxnSpPr>
            <p:spPr>
              <a:xfrm>
                <a:off x="8475789" y="3426042"/>
                <a:ext cx="56270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4972D6-A779-E051-7C9C-64678C56C71C}"/>
                  </a:ext>
                </a:extLst>
              </p:cNvPr>
              <p:cNvSpPr txBox="1"/>
              <p:nvPr/>
            </p:nvSpPr>
            <p:spPr>
              <a:xfrm>
                <a:off x="9155728" y="3258411"/>
                <a:ext cx="1101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validation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0719F0-B006-A9EE-A5A0-04BD1557E661}"/>
                  </a:ext>
                </a:extLst>
              </p:cNvPr>
              <p:cNvSpPr txBox="1"/>
              <p:nvPr/>
            </p:nvSpPr>
            <p:spPr>
              <a:xfrm>
                <a:off x="7819297" y="5659288"/>
                <a:ext cx="211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Training iterations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4F9B35-0F6C-37D0-DE5A-C3387628C9B6}"/>
                  </a:ext>
                </a:extLst>
              </p:cNvPr>
              <p:cNvSpPr txBox="1"/>
              <p:nvPr/>
            </p:nvSpPr>
            <p:spPr>
              <a:xfrm>
                <a:off x="5931876" y="3234337"/>
                <a:ext cx="750277" cy="38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loss</a:t>
                </a:r>
              </a:p>
            </p:txBody>
          </p:sp>
        </p:grp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F612BA58-792E-4C69-B2DF-9B38ED40E043}"/>
                </a:ext>
              </a:extLst>
            </p:cNvPr>
            <p:cNvSpPr/>
            <p:nvPr/>
          </p:nvSpPr>
          <p:spPr>
            <a:xfrm flipV="1">
              <a:off x="6307014" y="4214392"/>
              <a:ext cx="3739664" cy="369331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F9EEC1-3F19-AD88-B39C-8C5792C2B8C9}"/>
              </a:ext>
            </a:extLst>
          </p:cNvPr>
          <p:cNvCxnSpPr/>
          <p:nvPr/>
        </p:nvCxnSpPr>
        <p:spPr>
          <a:xfrm>
            <a:off x="3751385" y="1852246"/>
            <a:ext cx="0" cy="2661139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101F603-0FA2-B232-D455-4659E7126939}"/>
              </a:ext>
            </a:extLst>
          </p:cNvPr>
          <p:cNvSpPr txBox="1"/>
          <p:nvPr/>
        </p:nvSpPr>
        <p:spPr>
          <a:xfrm>
            <a:off x="6834561" y="2070298"/>
            <a:ext cx="443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Stop training around here</a:t>
            </a:r>
          </a:p>
        </p:txBody>
      </p:sp>
    </p:spTree>
    <p:extLst>
      <p:ext uri="{BB962C8B-B14F-4D97-AF65-F5344CB8AC3E}">
        <p14:creationId xmlns:p14="http://schemas.microsoft.com/office/powerpoint/2010/main" val="3872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D88E-9E84-EF07-95AF-351CBD83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CB65-80D2-3C01-27CA-C373CC64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representation (classical)</a:t>
            </a:r>
          </a:p>
          <a:p>
            <a:pPr lvl="1"/>
            <a:r>
              <a:rPr lang="en-US" dirty="0"/>
              <a:t>Bag of words</a:t>
            </a:r>
          </a:p>
          <a:p>
            <a:pPr lvl="1"/>
            <a:r>
              <a:rPr lang="en-US" dirty="0" err="1"/>
              <a:t>tf-idf</a:t>
            </a:r>
            <a:endParaRPr lang="en-US" dirty="0"/>
          </a:p>
          <a:p>
            <a:r>
              <a:rPr lang="en-US" dirty="0"/>
              <a:t>Word representation (modern)</a:t>
            </a:r>
          </a:p>
          <a:p>
            <a:pPr lvl="1"/>
            <a:r>
              <a:rPr lang="en-US" dirty="0"/>
              <a:t>Word2vec and PMI</a:t>
            </a:r>
          </a:p>
          <a:p>
            <a:pPr lvl="1"/>
            <a:r>
              <a:rPr lang="en-US" dirty="0"/>
              <a:t>Applications</a:t>
            </a:r>
          </a:p>
          <a:p>
            <a:r>
              <a:rPr lang="en-US" dirty="0"/>
              <a:t>Classifier</a:t>
            </a:r>
          </a:p>
          <a:p>
            <a:pPr lvl="1"/>
            <a:r>
              <a:rPr lang="en-US" dirty="0"/>
              <a:t>Naïve Bayesian classifier</a:t>
            </a:r>
          </a:p>
          <a:p>
            <a:pPr lvl="1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0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D88E-9E84-EF07-95AF-351CBD83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CB65-80D2-3C01-27CA-C373CC64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Document representation (classical)</a:t>
            </a:r>
          </a:p>
          <a:p>
            <a:pPr lvl="1"/>
            <a:r>
              <a:rPr lang="en-US" dirty="0"/>
              <a:t>Bag of words</a:t>
            </a:r>
          </a:p>
          <a:p>
            <a:pPr lvl="1"/>
            <a:r>
              <a:rPr lang="en-US" dirty="0" err="1"/>
              <a:t>tf-idf</a:t>
            </a:r>
            <a:endParaRPr lang="en-US" dirty="0"/>
          </a:p>
          <a:p>
            <a:r>
              <a:rPr lang="en-US" dirty="0"/>
              <a:t>Word representation (modern)</a:t>
            </a:r>
          </a:p>
          <a:p>
            <a:pPr lvl="1"/>
            <a:r>
              <a:rPr lang="en-US" dirty="0"/>
              <a:t>Word2vec and PMI</a:t>
            </a:r>
          </a:p>
          <a:p>
            <a:pPr lvl="1"/>
            <a:r>
              <a:rPr lang="en-US" dirty="0"/>
              <a:t>Applications</a:t>
            </a:r>
          </a:p>
          <a:p>
            <a:r>
              <a:rPr lang="en-US" dirty="0"/>
              <a:t>Classifier</a:t>
            </a:r>
          </a:p>
          <a:p>
            <a:pPr lvl="1"/>
            <a:r>
              <a:rPr lang="en-US" dirty="0"/>
              <a:t>Naïve Bayesian classifier</a:t>
            </a:r>
          </a:p>
          <a:p>
            <a:pPr lvl="1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5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F0B4AE-6D44-28C7-5807-DCCB28A302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3"/>
          <a:stretch/>
        </p:blipFill>
        <p:spPr bwMode="auto">
          <a:xfrm>
            <a:off x="900316" y="589951"/>
            <a:ext cx="1041064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182F32-2D8D-FBCE-61FE-18D379CA794F}"/>
              </a:ext>
            </a:extLst>
          </p:cNvPr>
          <p:cNvSpPr txBox="1"/>
          <p:nvPr/>
        </p:nvSpPr>
        <p:spPr>
          <a:xfrm>
            <a:off x="457199" y="6268049"/>
            <a:ext cx="6054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/slp3/slides/7_NB.pdf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435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5406</TotalTime>
  <Words>2152</Words>
  <Application>Microsoft Office PowerPoint</Application>
  <PresentationFormat>Widescreen</PresentationFormat>
  <Paragraphs>447</Paragraphs>
  <Slides>68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CS6120</vt:lpstr>
      <vt:lpstr>About myself</vt:lpstr>
      <vt:lpstr>Announcement</vt:lpstr>
      <vt:lpstr>Motivating Task: Positive or Negative Reivew?</vt:lpstr>
      <vt:lpstr>A Machine Learning Approach</vt:lpstr>
      <vt:lpstr>How to build the pipeline</vt:lpstr>
      <vt:lpstr>Roadmap</vt:lpstr>
      <vt:lpstr>Roadmap</vt:lpstr>
      <vt:lpstr>PowerPoint Presentation</vt:lpstr>
      <vt:lpstr>tf-idf</vt:lpstr>
      <vt:lpstr>Implementation*</vt:lpstr>
      <vt:lpstr>Brain storming</vt:lpstr>
      <vt:lpstr>Dimension Reduction</vt:lpstr>
      <vt:lpstr>Roadmap</vt:lpstr>
      <vt:lpstr>Word representation</vt:lpstr>
      <vt:lpstr>Word representation</vt:lpstr>
      <vt:lpstr>One use case: Word Analogy</vt:lpstr>
      <vt:lpstr>word2vec</vt:lpstr>
      <vt:lpstr>Deep dive into skip-gram</vt:lpstr>
      <vt:lpstr>Deep dive into skip-gram</vt:lpstr>
      <vt:lpstr>Why softmax here</vt:lpstr>
      <vt:lpstr>Deep dive into skip-gram</vt:lpstr>
      <vt:lpstr>skip-gram with negative sampling</vt:lpstr>
      <vt:lpstr>skip-gram with negative sampling</vt:lpstr>
      <vt:lpstr>Packages</vt:lpstr>
      <vt:lpstr>Why so successful</vt:lpstr>
      <vt:lpstr>PMI</vt:lpstr>
      <vt:lpstr>PMI</vt:lpstr>
      <vt:lpstr>Positive PMI</vt:lpstr>
      <vt:lpstr>Example</vt:lpstr>
      <vt:lpstr>Example</vt:lpstr>
      <vt:lpstr>Connections</vt:lpstr>
      <vt:lpstr>Generalize: *2vec</vt:lpstr>
      <vt:lpstr>Measure word similarity with embeddings</vt:lpstr>
      <vt:lpstr>Measure word similarity with embeddings</vt:lpstr>
      <vt:lpstr>Application: Bilingual Lexicon Induction (BLI)</vt:lpstr>
      <vt:lpstr>Application: Bilingual Lexicon Induction (BLI)</vt:lpstr>
      <vt:lpstr>Connection with BERT</vt:lpstr>
      <vt:lpstr>Connection with BERT</vt:lpstr>
      <vt:lpstr>Roadmap</vt:lpstr>
      <vt:lpstr>Naïve Bayesian Classifier</vt:lpstr>
      <vt:lpstr>Start Slides from Last term</vt:lpstr>
      <vt:lpstr>Training NBC for document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Slides from Last term</vt:lpstr>
      <vt:lpstr>Questions</vt:lpstr>
      <vt:lpstr>Binary Classification</vt:lpstr>
      <vt:lpstr>Logistic Regression</vt:lpstr>
      <vt:lpstr>Generalize to Multi-class</vt:lpstr>
      <vt:lpstr>Softmax classifier</vt:lpstr>
      <vt:lpstr>Gradient Solver</vt:lpstr>
      <vt:lpstr>Gradient Solver</vt:lpstr>
      <vt:lpstr>Stochastic Gradient Solver</vt:lpstr>
      <vt:lpstr>Softmax classifier</vt:lpstr>
      <vt:lpstr>Questions</vt:lpstr>
      <vt:lpstr>Generalize</vt:lpstr>
      <vt:lpstr>Sampled softmax</vt:lpstr>
      <vt:lpstr>Discussion</vt:lpstr>
      <vt:lpstr>Overfitting</vt:lpstr>
      <vt:lpstr>Regularization</vt:lpstr>
      <vt:lpstr>Two typical R(A)’s</vt:lpstr>
      <vt:lpstr>SGD with regularizers</vt:lpstr>
      <vt:lpstr>Early stopping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CS6120</dc:title>
  <dc:creator>Microsoft Office User</dc:creator>
  <cp:lastModifiedBy>Microsoft Office User</cp:lastModifiedBy>
  <cp:revision>92</cp:revision>
  <dcterms:created xsi:type="dcterms:W3CDTF">2023-09-10T22:23:44Z</dcterms:created>
  <dcterms:modified xsi:type="dcterms:W3CDTF">2023-09-18T23:23:16Z</dcterms:modified>
</cp:coreProperties>
</file>