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1000" r:id="rId2"/>
    <p:sldId id="1001" r:id="rId3"/>
    <p:sldId id="1002" r:id="rId4"/>
    <p:sldId id="1008" r:id="rId5"/>
    <p:sldId id="1003" r:id="rId6"/>
    <p:sldId id="1004" r:id="rId7"/>
    <p:sldId id="256" r:id="rId8"/>
    <p:sldId id="945" r:id="rId9"/>
    <p:sldId id="946" r:id="rId10"/>
    <p:sldId id="271" r:id="rId11"/>
    <p:sldId id="276" r:id="rId12"/>
    <p:sldId id="981" r:id="rId13"/>
    <p:sldId id="278" r:id="rId14"/>
    <p:sldId id="279" r:id="rId15"/>
    <p:sldId id="947" r:id="rId16"/>
    <p:sldId id="955" r:id="rId17"/>
    <p:sldId id="989" r:id="rId18"/>
    <p:sldId id="990" r:id="rId19"/>
    <p:sldId id="988" r:id="rId20"/>
    <p:sldId id="992" r:id="rId21"/>
    <p:sldId id="926" r:id="rId22"/>
    <p:sldId id="995" r:id="rId23"/>
    <p:sldId id="927" r:id="rId24"/>
    <p:sldId id="998" r:id="rId25"/>
    <p:sldId id="997" r:id="rId26"/>
    <p:sldId id="928" r:id="rId27"/>
    <p:sldId id="948" r:id="rId28"/>
    <p:sldId id="956" r:id="rId29"/>
    <p:sldId id="993" r:id="rId30"/>
    <p:sldId id="957" r:id="rId31"/>
    <p:sldId id="999" r:id="rId32"/>
    <p:sldId id="929" r:id="rId33"/>
    <p:sldId id="962" r:id="rId34"/>
    <p:sldId id="1005" r:id="rId35"/>
    <p:sldId id="1006" r:id="rId36"/>
    <p:sldId id="1009" r:id="rId37"/>
    <p:sldId id="1010" r:id="rId38"/>
    <p:sldId id="1011" r:id="rId39"/>
    <p:sldId id="1013" r:id="rId40"/>
    <p:sldId id="1012" r:id="rId41"/>
    <p:sldId id="1014" r:id="rId42"/>
    <p:sldId id="1016" r:id="rId43"/>
    <p:sldId id="1015" r:id="rId44"/>
    <p:sldId id="1017" r:id="rId45"/>
    <p:sldId id="1007" r:id="rId46"/>
    <p:sldId id="958" r:id="rId47"/>
    <p:sldId id="925" r:id="rId48"/>
    <p:sldId id="952" r:id="rId49"/>
    <p:sldId id="396" r:id="rId50"/>
    <p:sldId id="905" r:id="rId51"/>
    <p:sldId id="951" r:id="rId52"/>
    <p:sldId id="977" r:id="rId53"/>
    <p:sldId id="978" r:id="rId54"/>
    <p:sldId id="274" r:id="rId55"/>
    <p:sldId id="27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827"/>
    <p:restoredTop sz="96327"/>
  </p:normalViewPr>
  <p:slideViewPr>
    <p:cSldViewPr snapToGrid="0">
      <p:cViewPr varScale="1">
        <p:scale>
          <a:sx n="280" d="100"/>
          <a:sy n="280" d="100"/>
        </p:scale>
        <p:origin x="2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184D-24A8-7849-A93C-F6C4A28B9FEB}" type="datetimeFigureOut">
              <a:rPr lang="en-US" smtClean="0"/>
              <a:t>9/9/23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4980-5301-9041-82BB-1FF3D0CA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d4c7e2f7f_8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2d4c7e2f7f_8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d4c7e2f7f_8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22d4c7e2f7f_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2d4c7e2f7f_8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2d4c7e2f7f_8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A98A-5A02-21A4-06A0-C41023BAA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4AAB1-C30B-A3B2-85CE-202BA9A09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36489-A51C-91FC-0D31-CC98E37D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463E0-80E0-2D97-E3AF-36CBC552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AAAC-5CC5-8C1A-A571-6CDEF579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7611-13F7-0688-5E1C-1A6AF23F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944B4-DFA8-9197-2F29-92152EA0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8C2A-9560-CA6D-B0F9-35A6CF2D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C530C-3A7F-B54A-3C09-16BD176B0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836F2-73DD-AD29-DE89-BDAE6F91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4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1CD22-8B66-A131-E8F5-AFBCE56ED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C1F2D-95D1-658B-AF9D-2B65A02EA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8F453-7DD8-6418-19E6-DFC7C9CB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99F2-A24F-867E-2285-EDD46092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EFC8-AF6A-9534-7064-451A491D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0DFC-38A4-12A4-588C-BA33B031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12EB-B6BD-05D1-5B65-6B31C00C8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DABD-1536-F058-41B1-9103A67E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94E45-D576-D7BB-C639-569B3BA8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E5C-DA11-93FC-F381-0D7C20DE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CC7A-19FD-179A-7355-ADAB697B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40DD7-959A-3BD1-2AFB-E8D6733F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0471-D89E-DC5E-75EE-34DCEFAA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5EDE-5C49-50C1-78A6-20A1E1FF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7349C-7E6C-0595-1F3E-FCC2228C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048D-A6D8-CA28-089B-93351891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FB27E-331E-273B-86AC-C2C0B7974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02538-8027-D12F-3D58-90A3C5AC4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06440-8058-E9F8-DBBA-723A8EF5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63C8-83B7-9D96-CCF3-D2010C15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05ED-F949-CE7F-F20B-4EE17101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6C62-E3D0-9EC5-E4A3-30D0B94A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6E3F-C598-FD18-389B-755F52E79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66C1-C15B-76BB-4F5F-9ED4A6A52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E9290-A2C9-4DC0-7CD6-882FC7BAB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405C4-D420-C107-BF92-9BC85612E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3C5DD-CC67-1D26-A674-1DE2929D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405C5-3CF2-1265-5613-68970923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F5798-72AE-CCB9-22BB-0524A4FA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B75E-D85B-7C6E-A2F3-22DA7BD2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F590B-C55C-EB7B-594F-01EA4125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F2C6-23EE-0E39-2ACC-17FCE425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6A21F-76CA-F9DC-4C33-70C7C08C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5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48A83-AB4C-4863-6B9D-6178C6C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711CA-DCF0-0C49-20D0-6416A1DD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28061-1280-FA6C-C1FD-BCAB3464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9A03-0338-F59F-EE33-C8CAE788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F2CD-F738-8BF4-4897-61A72673F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C41F-D702-07DF-021B-45600C59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42CF6-0A82-A9F2-E9F3-2599D10A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9E0F8-953C-A3A0-5F3F-779A6AF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E8E0-AEE9-424D-3631-D5002832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9566-EC13-A7A5-2F52-C9FBE579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D892D-C614-2B9D-65DD-D21370E8A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61C13-2140-E250-84D0-32D956A12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B570E-23AA-0B25-E86F-C91F5983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741B6-7CCB-0BA4-8C9F-E08E81A3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1DF7-7655-2150-48D9-F46EF9B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9742-2923-5160-D00D-765AD3B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055A0-EB88-899D-208F-CC57A0A9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BF98-0F6A-7995-C044-B0A8A92C7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3DA5E-34D4-818C-8CFA-1318258C3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268D3-1A1A-3314-CA66-39150F5FE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kwchurch.github.io/index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datasets/glue/viewer/cola/train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wchurch.github.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huggingface.co/bert-base-uncased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hyperlink" Target="https://huggingface.co/datasets/dair-ai/emotion" TargetMode="External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wchurch/gft/blob/master/examples/fit_examples/model.HuggingFace/language/data.HuggingFace/glue/cola.sh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kwchurch.github.io/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kwchurch.github.io/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kwchurch.github.io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hyperlink" Target="https://cartoonmovement.com/cartoon/mine-bigger-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878C-7802-851C-79AE-6F8BD2E89C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CS6120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202AB-2370-4AC7-75C8-05B8B669D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Kenneth Church</a:t>
            </a:r>
          </a:p>
          <a:p>
            <a:r>
              <a:rPr lang="en-US" dirty="0">
                <a:hlinkClick r:id="rId2"/>
              </a:rPr>
              <a:t>https://kwchurch.github.io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CACBC-85EF-6D85-B706-C8289CE0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4A1BF-8EDC-11EF-6D4A-7FDB82FF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1FE3-7328-CEC6-D743-40735B3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3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Google Shape;180;g22d4c7e2f7f_8_17"/>
          <p:cNvGraphicFramePr/>
          <p:nvPr>
            <p:extLst>
              <p:ext uri="{D42A27DB-BD31-4B8C-83A1-F6EECF244321}">
                <p14:modId xmlns:p14="http://schemas.microsoft.com/office/powerpoint/2010/main" val="1770653693"/>
              </p:ext>
            </p:extLst>
          </p:nvPr>
        </p:nvGraphicFramePr>
        <p:xfrm>
          <a:off x="952500" y="2667000"/>
          <a:ext cx="10265000" cy="2163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6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6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Step</a:t>
                      </a:r>
                      <a:endParaRPr sz="2500" b="1" u="sng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Description</a:t>
                      </a:r>
                      <a:endParaRPr sz="2500" b="1" u="sng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Time</a:t>
                      </a:r>
                      <a:endParaRPr sz="2500" b="1" u="sng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Hardware</a:t>
                      </a:r>
                      <a:endParaRPr sz="2500" b="1" u="sng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1</a:t>
                      </a:r>
                      <a:endParaRPr sz="2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2</a:t>
                      </a:r>
                      <a:endParaRPr sz="2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3</a:t>
                      </a:r>
                      <a:endParaRPr sz="2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/>
                        <a:t>Inference (predict)</a:t>
                      </a:r>
                      <a:endParaRPr sz="2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/>
                        <a:t>Seconds/Minutes</a:t>
                      </a:r>
                      <a:endParaRPr sz="2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dirty="0"/>
                        <a:t>0+ GPUs</a:t>
                      </a:r>
                      <a:endParaRPr sz="2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1" name="Google Shape;181;g22d4c7e2f7f_8_17"/>
          <p:cNvSpPr txBox="1">
            <a:spLocks noGrp="1"/>
          </p:cNvSpPr>
          <p:nvPr>
            <p:ph type="title"/>
          </p:nvPr>
        </p:nvSpPr>
        <p:spPr>
          <a:xfrm>
            <a:off x="346350" y="146685"/>
            <a:ext cx="114993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000"/>
              <a:t>Standard 3-Step Recipe</a:t>
            </a:r>
            <a:endParaRPr/>
          </a:p>
        </p:txBody>
      </p:sp>
      <p:sp>
        <p:nvSpPr>
          <p:cNvPr id="182" name="Google Shape;182;g22d4c7e2f7f_8_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98E9D"/>
                </a:solidFill>
                <a:latin typeface="Arial"/>
                <a:ea typeface="Arial"/>
                <a:cs typeface="Arial"/>
                <a:sym typeface="Arial"/>
              </a:rPr>
              <a:t>CS6120</a:t>
            </a:r>
            <a:endParaRPr/>
          </a:p>
        </p:txBody>
      </p:sp>
      <p:sp>
        <p:nvSpPr>
          <p:cNvPr id="183" name="Google Shape;183;g22d4c7e2f7f_8_17"/>
          <p:cNvSpPr/>
          <p:nvPr/>
        </p:nvSpPr>
        <p:spPr>
          <a:xfrm>
            <a:off x="10356425" y="5081806"/>
            <a:ext cx="1068300" cy="387600"/>
          </a:xfrm>
          <a:prstGeom prst="wedgeRoundRectCallout">
            <a:avLst>
              <a:gd name="adj1" fmla="val -76337"/>
              <a:gd name="adj2" fmla="val -143940"/>
              <a:gd name="adj3" fmla="val 16667"/>
            </a:avLst>
          </a:prstGeom>
          <a:solidFill>
            <a:srgbClr val="FF0000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</a:t>
            </a:r>
            <a:endParaRPr sz="17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AB044A-EC58-6A97-2C1D-C4629FB6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D15D1-E406-F603-A634-47BE4F16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Google Shape;230;g22d4c7e2f7f_8_35"/>
          <p:cNvGraphicFramePr/>
          <p:nvPr>
            <p:extLst>
              <p:ext uri="{D42A27DB-BD31-4B8C-83A1-F6EECF244321}">
                <p14:modId xmlns:p14="http://schemas.microsoft.com/office/powerpoint/2010/main" val="1889119061"/>
              </p:ext>
            </p:extLst>
          </p:nvPr>
        </p:nvGraphicFramePr>
        <p:xfrm>
          <a:off x="346325" y="2016475"/>
          <a:ext cx="11499300" cy="3657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Step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Description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Time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Hardware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Pre-Training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Days/Weeks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Large GPU cluster</a:t>
                      </a:r>
                      <a:endParaRPr sz="2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Inference (predict)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Seconds/Minutes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0+ GPUs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1" name="Google Shape;231;g22d4c7e2f7f_8_35"/>
          <p:cNvSpPr txBox="1">
            <a:spLocks noGrp="1"/>
          </p:cNvSpPr>
          <p:nvPr>
            <p:ph type="title"/>
          </p:nvPr>
        </p:nvSpPr>
        <p:spPr>
          <a:xfrm>
            <a:off x="346350" y="146685"/>
            <a:ext cx="114993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000"/>
              <a:t>Standard 3-Step Recipe</a:t>
            </a:r>
            <a:endParaRPr/>
          </a:p>
        </p:txBody>
      </p:sp>
      <p:sp>
        <p:nvSpPr>
          <p:cNvPr id="232" name="Google Shape;232;g22d4c7e2f7f_8_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98E9D"/>
                </a:solidFill>
                <a:latin typeface="Arial"/>
                <a:ea typeface="Arial"/>
                <a:cs typeface="Arial"/>
                <a:sym typeface="Arial"/>
              </a:rPr>
              <a:t>CS6120</a:t>
            </a:r>
            <a:endParaRPr/>
          </a:p>
        </p:txBody>
      </p:sp>
      <p:sp>
        <p:nvSpPr>
          <p:cNvPr id="233" name="Google Shape;233;g22d4c7e2f7f_8_35"/>
          <p:cNvSpPr/>
          <p:nvPr/>
        </p:nvSpPr>
        <p:spPr>
          <a:xfrm>
            <a:off x="1082150" y="1065145"/>
            <a:ext cx="2139000" cy="1057500"/>
          </a:xfrm>
          <a:prstGeom prst="wedgeRoundRectCallout">
            <a:avLst>
              <a:gd name="adj1" fmla="val 53957"/>
              <a:gd name="adj2" fmla="val 140372"/>
              <a:gd name="adj3" fmla="val 16667"/>
            </a:avLst>
          </a:prstGeom>
          <a:solidFill>
            <a:srgbClr val="FF0000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 users should </a:t>
            </a:r>
            <a:r>
              <a:rPr lang="en-US" sz="1800" b="1" i="1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do this themselves</a:t>
            </a:r>
            <a:endParaRPr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6CA3-4F8D-470C-F49D-AC85D42F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5215F-CFD0-C179-8FBD-7E35A2AA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1578-5854-3667-6A38-FE2A16C9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Hard: </a:t>
            </a:r>
            <a:br>
              <a:rPr lang="en-US" dirty="0"/>
            </a:br>
            <a:r>
              <a:rPr lang="en-US" dirty="0"/>
              <a:t>Pre-Training Large Language Models (LLMs)</a:t>
            </a:r>
          </a:p>
        </p:txBody>
      </p:sp>
      <p:pic>
        <p:nvPicPr>
          <p:cNvPr id="5" name="Google Shape;239;p19">
            <a:extLst>
              <a:ext uri="{FF2B5EF4-FFF2-40B4-BE49-F238E27FC236}">
                <a16:creationId xmlns:a16="http://schemas.microsoft.com/office/drawing/2014/main" id="{FE979315-1148-ACF0-C1FC-F31A34E3369B}"/>
              </a:ext>
            </a:extLst>
          </p:cNvPr>
          <p:cNvPicPr preferRelativeResize="0">
            <a:picLocks noGrp="1"/>
          </p:cNvPicPr>
          <p:nvPr>
            <p:ph sz="half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85034" y="2495837"/>
            <a:ext cx="6031041" cy="260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460563C-6F76-986A-C513-5059FD77E0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FEE9A-D86D-50A9-1997-892E6475F2AF}"/>
              </a:ext>
            </a:extLst>
          </p:cNvPr>
          <p:cNvSpPr txBox="1"/>
          <p:nvPr/>
        </p:nvSpPr>
        <p:spPr>
          <a:xfrm rot="16200000">
            <a:off x="10016525" y="2892378"/>
            <a:ext cx="70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PaLM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C95D6-91FF-6B47-872A-2E7FE00C55D1}"/>
              </a:ext>
            </a:extLst>
          </p:cNvPr>
          <p:cNvSpPr txBox="1"/>
          <p:nvPr/>
        </p:nvSpPr>
        <p:spPr>
          <a:xfrm rot="16200000">
            <a:off x="7005187" y="4541751"/>
            <a:ext cx="85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0C5F36-BF92-B2A1-DBAF-3DF4EF10F804}"/>
              </a:ext>
            </a:extLst>
          </p:cNvPr>
          <p:cNvSpPr txBox="1"/>
          <p:nvPr/>
        </p:nvSpPr>
        <p:spPr>
          <a:xfrm>
            <a:off x="8636472" y="2712318"/>
            <a:ext cx="72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GPT-3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0AC94-B51C-F32C-D37B-BCF5D8C73669}"/>
              </a:ext>
            </a:extLst>
          </p:cNvPr>
          <p:cNvSpPr txBox="1"/>
          <p:nvPr/>
        </p:nvSpPr>
        <p:spPr>
          <a:xfrm>
            <a:off x="9001412" y="3931552"/>
            <a:ext cx="72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GPT-2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3F47E-3266-5652-00EE-8EC11E153A0D}"/>
              </a:ext>
            </a:extLst>
          </p:cNvPr>
          <p:cNvSpPr txBox="1"/>
          <p:nvPr/>
        </p:nvSpPr>
        <p:spPr>
          <a:xfrm>
            <a:off x="9012772" y="4331938"/>
            <a:ext cx="65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424CA-F597-6C1B-7FEC-CC5A9D01377E}"/>
              </a:ext>
            </a:extLst>
          </p:cNvPr>
          <p:cNvSpPr txBox="1"/>
          <p:nvPr/>
        </p:nvSpPr>
        <p:spPr>
          <a:xfrm>
            <a:off x="149358" y="5231846"/>
            <a:ext cx="691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Most users should not invest in pretraining </a:t>
            </a:r>
          </a:p>
          <a:p>
            <a:r>
              <a:rPr lang="en-US" sz="2800" dirty="0"/>
              <a:t>because growth (&amp; costs) are out of control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840DD-7BBE-3E8E-59C0-B995E0B9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2871E-6CD0-D621-74ED-89FFF60D5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CDBC-3046-EE6C-011D-7E0C63C2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5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" name="Google Shape;248;g22d4c7e2f7f_8_43"/>
          <p:cNvGraphicFramePr/>
          <p:nvPr>
            <p:extLst>
              <p:ext uri="{D42A27DB-BD31-4B8C-83A1-F6EECF244321}">
                <p14:modId xmlns:p14="http://schemas.microsoft.com/office/powerpoint/2010/main" val="3184452813"/>
              </p:ext>
            </p:extLst>
          </p:nvPr>
        </p:nvGraphicFramePr>
        <p:xfrm>
          <a:off x="346325" y="2016475"/>
          <a:ext cx="11499300" cy="3657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7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Step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Description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Time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sng"/>
                        <a:t>Hardware</a:t>
                      </a:r>
                      <a:endParaRPr sz="2500" b="1" u="sng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Pre-Training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Days/Weeks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Large GPU cluster</a:t>
                      </a:r>
                      <a:endParaRPr sz="2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Fine-Tuning (fit)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Hours/Days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1+ GPUs</a:t>
                      </a:r>
                      <a:endParaRPr sz="2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Inference (predict)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Seconds/Minutes</a:t>
                      </a:r>
                      <a:endParaRPr sz="2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0+ GPUs</a:t>
                      </a:r>
                      <a:endParaRPr sz="24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9" name="Google Shape;249;g22d4c7e2f7f_8_43"/>
          <p:cNvSpPr txBox="1">
            <a:spLocks noGrp="1"/>
          </p:cNvSpPr>
          <p:nvPr>
            <p:ph type="title"/>
          </p:nvPr>
        </p:nvSpPr>
        <p:spPr>
          <a:xfrm>
            <a:off x="346350" y="146685"/>
            <a:ext cx="114993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000"/>
              <a:t>Standard 3-Step Recipe</a:t>
            </a:r>
            <a:endParaRPr/>
          </a:p>
        </p:txBody>
      </p:sp>
      <p:sp>
        <p:nvSpPr>
          <p:cNvPr id="250" name="Google Shape;250;g22d4c7e2f7f_8_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98E9D"/>
                </a:solidFill>
                <a:latin typeface="Arial"/>
                <a:ea typeface="Arial"/>
                <a:cs typeface="Arial"/>
                <a:sym typeface="Arial"/>
              </a:rPr>
              <a:t>CS6120</a:t>
            </a:r>
            <a:endParaRPr/>
          </a:p>
        </p:txBody>
      </p:sp>
      <p:sp>
        <p:nvSpPr>
          <p:cNvPr id="251" name="Google Shape;251;g22d4c7e2f7f_8_43"/>
          <p:cNvSpPr/>
          <p:nvPr/>
        </p:nvSpPr>
        <p:spPr>
          <a:xfrm>
            <a:off x="1339950" y="3912373"/>
            <a:ext cx="1374600" cy="682200"/>
          </a:xfrm>
          <a:prstGeom prst="wedgeRoundRectCallout">
            <a:avLst>
              <a:gd name="adj1" fmla="val 88599"/>
              <a:gd name="adj2" fmla="val 7791"/>
              <a:gd name="adj3" fmla="val 16667"/>
            </a:avLst>
          </a:prstGeom>
          <a:solidFill>
            <a:srgbClr val="FF0000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</a:rPr>
              <a:t>Not Hard</a:t>
            </a:r>
            <a:endParaRPr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BBB89-E119-06F7-8C69-BBF6A280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C36EEE-080B-A191-4E76-936C878B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title"/>
          </p:nvPr>
        </p:nvSpPr>
        <p:spPr>
          <a:xfrm>
            <a:off x="1242390" y="500418"/>
            <a:ext cx="6087719" cy="9735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498" t="-8972" b="-15384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310745" cy="435133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801" t="-2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id="258" name="Google Shape;258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63283" y="2002825"/>
            <a:ext cx="5307900" cy="35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49894" y="19636"/>
            <a:ext cx="1615134" cy="345489"/>
          </a:xfrm>
          <a:prstGeom prst="wedgeRoundRectCallout">
            <a:avLst>
              <a:gd name="adj1" fmla="val 59851"/>
              <a:gd name="adj2" fmla="val 61358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Guide Book App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2" descr="A picture containing text, grass, outdoor,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11" y="575091"/>
            <a:ext cx="1050235" cy="174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74ABF1-E920-F55C-CD3C-A5A446F0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0BF68-1329-C15F-4D1F-E0366235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451FA-751D-0223-AE77-FDE6B93B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B34F-E370-208A-B275-C12906CA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(Fit) in R (Statistics Package)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9FA76F-1752-1392-F216-62640A7065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208" y="1897880"/>
            <a:ext cx="4594995" cy="4594995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3BD0B-C30E-C444-8046-17241A2B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04A0DBA-FCBF-9727-4446-8580B49D603F}"/>
              </a:ext>
            </a:extLst>
          </p:cNvPr>
          <p:cNvSpPr/>
          <p:nvPr/>
        </p:nvSpPr>
        <p:spPr>
          <a:xfrm>
            <a:off x="5944079" y="1578855"/>
            <a:ext cx="5846164" cy="1161345"/>
          </a:xfrm>
          <a:prstGeom prst="wedgeRoundRectCallout">
            <a:avLst>
              <a:gd name="adj1" fmla="val -54979"/>
              <a:gd name="adj2" fmla="val -490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Make deep nets look like regression</a:t>
            </a:r>
          </a:p>
          <a:p>
            <a:pPr algn="ctr"/>
            <a:r>
              <a:rPr lang="en-US" sz="2800" dirty="0"/>
              <a:t>(Not much programming)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E959F6-F3E3-5C66-A817-214AB00DCFD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810107"/>
                <a:ext cx="5181600" cy="336685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Notational Conventions:</a:t>
                </a:r>
              </a:p>
              <a:p>
                <a:pPr lvl="1"/>
                <a:r>
                  <a:rPr lang="en-US" dirty="0"/>
                  <a:t>Observations: Circles</a:t>
                </a:r>
              </a:p>
              <a:p>
                <a:pPr lvl="1"/>
                <a:r>
                  <a:rPr lang="en-US" dirty="0"/>
                  <a:t>Models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): Red Lines</a:t>
                </a:r>
              </a:p>
              <a:p>
                <a:r>
                  <a:rPr lang="en-US" dirty="0"/>
                  <a:t>Prediction: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model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 to map</a:t>
                </a:r>
              </a:p>
              <a:p>
                <a:pPr lvl="2"/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(speed) to</a:t>
                </a:r>
              </a:p>
              <a:p>
                <a:pPr lvl="2"/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(stopping distance)</a:t>
                </a:r>
              </a:p>
              <a:p>
                <a:pPr lvl="1"/>
                <a:r>
                  <a:rPr lang="en-US" dirty="0"/>
                  <a:t>For linear regression,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polynomial</a:t>
                </a:r>
              </a:p>
              <a:p>
                <a:pPr lvl="1"/>
                <a:r>
                  <a:rPr lang="en-US" dirty="0"/>
                  <a:t>For </a:t>
                </a:r>
                <a:r>
                  <a:rPr lang="en-US" dirty="0" err="1"/>
                  <a:t>gft</a:t>
                </a:r>
                <a:r>
                  <a:rPr lang="en-US" dirty="0"/>
                  <a:t>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typically a model from a hub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E959F6-F3E3-5C66-A817-214AB00DCF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810107"/>
                <a:ext cx="5181600" cy="3366856"/>
              </a:xfrm>
              <a:blipFill>
                <a:blip r:embed="rId3"/>
                <a:stretch>
                  <a:fillRect l="-1956" t="-4887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9E5CE43-D155-D4D0-532A-55310C0A1B53}"/>
              </a:ext>
            </a:extLst>
          </p:cNvPr>
          <p:cNvSpPr/>
          <p:nvPr/>
        </p:nvSpPr>
        <p:spPr>
          <a:xfrm>
            <a:off x="4084208" y="4457752"/>
            <a:ext cx="1672795" cy="954784"/>
          </a:xfrm>
          <a:prstGeom prst="wedgeRoundRectCallout">
            <a:avLst>
              <a:gd name="adj1" fmla="val -47444"/>
              <a:gd name="adj2" fmla="val -1290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Red Line:</a:t>
            </a:r>
          </a:p>
          <a:p>
            <a:pPr algn="ctr"/>
            <a:r>
              <a:rPr lang="en-US" sz="2400" dirty="0"/>
              <a:t>Model (</a:t>
            </a:r>
            <a:r>
              <a:rPr lang="en-US" sz="2400" i="1" dirty="0"/>
              <a:t>f</a:t>
            </a:r>
            <a:r>
              <a:rPr lang="en-US" sz="2400" dirty="0"/>
              <a:t>)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4AF5166-0F0B-F54E-40D5-E9BA53C10312}"/>
              </a:ext>
            </a:extLst>
          </p:cNvPr>
          <p:cNvSpPr/>
          <p:nvPr/>
        </p:nvSpPr>
        <p:spPr>
          <a:xfrm>
            <a:off x="1201428" y="2019679"/>
            <a:ext cx="2016743" cy="897623"/>
          </a:xfrm>
          <a:prstGeom prst="wedgeRoundRectCallout">
            <a:avLst>
              <a:gd name="adj1" fmla="val 87852"/>
              <a:gd name="adj2" fmla="val 39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Black Points: </a:t>
            </a:r>
          </a:p>
          <a:p>
            <a:pPr algn="ctr"/>
            <a:r>
              <a:rPr lang="en-US" sz="2400" i="1" dirty="0"/>
              <a:t>cars</a:t>
            </a:r>
            <a:r>
              <a:rPr lang="en-US" sz="2400" dirty="0"/>
              <a:t> dataset</a:t>
            </a:r>
            <a:endParaRPr lang="en-US" sz="2400" i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22535-CCE4-2065-FB04-04FE0C30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EBF5-FFEC-4ABD-DECE-B2DD63D1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Datasets</a:t>
            </a:r>
            <a:br>
              <a:rPr lang="en-US" sz="6000" dirty="0"/>
            </a:br>
            <a:r>
              <a:rPr lang="en-US" sz="6000" dirty="0"/>
              <a:t>Example: Cars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7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2F5EA898-A5ED-0A4C-983E-88639A59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96"/>
          <a:stretch/>
        </p:blipFill>
        <p:spPr>
          <a:xfrm>
            <a:off x="6036448" y="1931391"/>
            <a:ext cx="6116695" cy="3492562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A715E37-4EDD-5145-84EF-165351F0881C}"/>
              </a:ext>
            </a:extLst>
          </p:cNvPr>
          <p:cNvSpPr/>
          <p:nvPr/>
        </p:nvSpPr>
        <p:spPr>
          <a:xfrm>
            <a:off x="9420550" y="2281007"/>
            <a:ext cx="2399743" cy="1501900"/>
          </a:xfrm>
          <a:prstGeom prst="wedgeRoundRectCallout">
            <a:avLst>
              <a:gd name="adj1" fmla="val -78535"/>
              <a:gd name="adj2" fmla="val -300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Two Columns: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cars$speed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cars$dist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5FFD9-F411-84CF-A882-E8A3229D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8A362-43D8-83F4-A31C-F8BAF027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77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D54DCA9-6292-4903-383A-6750A20A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5" y="1574715"/>
            <a:ext cx="11553455" cy="639617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D195332-9D98-BF44-8F4F-3CC60BDC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>
            <a:noAutofit/>
          </a:bodyPr>
          <a:lstStyle/>
          <a:p>
            <a:r>
              <a:rPr lang="en-US" sz="4000" dirty="0"/>
              <a:t>Example of Datasets in </a:t>
            </a:r>
            <a:r>
              <a:rPr lang="en-US" sz="4000" dirty="0" err="1"/>
              <a:t>HuggingFace</a:t>
            </a:r>
            <a:br>
              <a:rPr lang="en-US" sz="3200" dirty="0"/>
            </a:br>
            <a:r>
              <a:rPr lang="en-US" sz="2400" dirty="0"/>
              <a:t>https://</a:t>
            </a:r>
            <a:r>
              <a:rPr lang="en-US" sz="2400" dirty="0" err="1"/>
              <a:t>huggingface.co</a:t>
            </a:r>
            <a:r>
              <a:rPr lang="en-US" sz="2400" dirty="0"/>
              <a:t>/datasets/</a:t>
            </a:r>
            <a:r>
              <a:rPr lang="en-US" sz="2400" dirty="0" err="1"/>
              <a:t>dair</a:t>
            </a:r>
            <a:r>
              <a:rPr lang="en-US" sz="2400" dirty="0"/>
              <a:t>-ai/emotion</a:t>
            </a:r>
            <a:endParaRPr lang="en-US" sz="3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BD382-A338-1D47-BED9-4F9A983A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2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4B13EF37-D0FA-230A-2E4F-9789C2C2D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96"/>
          <a:stretch/>
        </p:blipFill>
        <p:spPr>
          <a:xfrm>
            <a:off x="8726122" y="173959"/>
            <a:ext cx="6116695" cy="34925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D389CBA4-EC52-4DDE-64F5-53E7BB9691A7}"/>
                  </a:ext>
                </a:extLst>
              </p:cNvPr>
              <p:cNvSpPr/>
              <p:nvPr/>
            </p:nvSpPr>
            <p:spPr>
              <a:xfrm>
                <a:off x="129092" y="4429346"/>
                <a:ext cx="442347" cy="435217"/>
              </a:xfrm>
              <a:prstGeom prst="wedgeRoundRectCallout">
                <a:avLst>
                  <a:gd name="adj1" fmla="val 72912"/>
                  <a:gd name="adj2" fmla="val 4761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D389CBA4-EC52-4DDE-64F5-53E7BB9691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92" y="4429346"/>
                <a:ext cx="442347" cy="435217"/>
              </a:xfrm>
              <a:prstGeom prst="wedgeRoundRectCallout">
                <a:avLst>
                  <a:gd name="adj1" fmla="val 72912"/>
                  <a:gd name="adj2" fmla="val 47614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FEBF0185-D193-BB40-50E0-D68EA85940CA}"/>
                  </a:ext>
                </a:extLst>
              </p:cNvPr>
              <p:cNvSpPr/>
              <p:nvPr/>
            </p:nvSpPr>
            <p:spPr>
              <a:xfrm>
                <a:off x="4875676" y="4646954"/>
                <a:ext cx="442347" cy="435217"/>
              </a:xfrm>
              <a:prstGeom prst="wedgeRoundRectCallout">
                <a:avLst>
                  <a:gd name="adj1" fmla="val 123330"/>
                  <a:gd name="adj2" fmla="val 2199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FEBF0185-D193-BB40-50E0-D68EA8594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676" y="4646954"/>
                <a:ext cx="442347" cy="435217"/>
              </a:xfrm>
              <a:prstGeom prst="wedgeRoundRectCallout">
                <a:avLst>
                  <a:gd name="adj1" fmla="val 123330"/>
                  <a:gd name="adj2" fmla="val 21992"/>
                  <a:gd name="adj3" fmla="val 16667"/>
                </a:avLst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E9442-68C1-59E1-C917-7B9FE5A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C3564-2887-046C-3924-A3FB9224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2D7AD0-735D-0E42-B6C7-03CB4FD96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436" y="1676972"/>
            <a:ext cx="9198864" cy="49750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D195332-9D98-BF44-8F4F-3CC60BDC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72" y="173959"/>
            <a:ext cx="7226362" cy="1325563"/>
          </a:xfrm>
        </p:spPr>
        <p:txBody>
          <a:bodyPr>
            <a:noAutofit/>
          </a:bodyPr>
          <a:lstStyle/>
          <a:p>
            <a:r>
              <a:rPr lang="en-US" sz="5400" dirty="0"/>
              <a:t>Emotion </a:t>
            </a:r>
            <a:r>
              <a:rPr lang="en-US" sz="5400" dirty="0">
                <a:sym typeface="Wingdings" pitchFamily="2" charset="2"/>
              </a:rPr>
              <a:t> </a:t>
            </a:r>
            <a:r>
              <a:rPr lang="en-US" sz="5400" dirty="0"/>
              <a:t>GLUE (Cola)</a:t>
            </a:r>
            <a:br>
              <a:rPr lang="en-US" dirty="0"/>
            </a:br>
            <a:r>
              <a:rPr lang="en-US" sz="2400" dirty="0">
                <a:hlinkClick r:id="rId3"/>
              </a:rPr>
              <a:t>https://huggingface.co/datasets/glue/viewer/cola/train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BD382-A338-1D47-BED9-4F9A983A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F20772A-E355-9D46-85A8-7989AA30E607}"/>
              </a:ext>
            </a:extLst>
          </p:cNvPr>
          <p:cNvSpPr/>
          <p:nvPr/>
        </p:nvSpPr>
        <p:spPr>
          <a:xfrm>
            <a:off x="2762354" y="3235799"/>
            <a:ext cx="2151049" cy="882396"/>
          </a:xfrm>
          <a:prstGeom prst="wedgeRoundRectCallout">
            <a:avLst>
              <a:gd name="adj1" fmla="val -97364"/>
              <a:gd name="adj2" fmla="val 312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Terminology:  Subset</a:t>
            </a:r>
          </a:p>
        </p:txBody>
      </p:sp>
      <p:pic>
        <p:nvPicPr>
          <p:cNvPr id="2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83B80A33-ACAA-0C88-DF57-78FDA50D6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96"/>
          <a:stretch/>
        </p:blipFill>
        <p:spPr>
          <a:xfrm>
            <a:off x="8726122" y="173959"/>
            <a:ext cx="6116695" cy="34925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20EEE2B-80CB-C04C-BD50-2FDA8805BA1E}"/>
              </a:ext>
            </a:extLst>
          </p:cNvPr>
          <p:cNvSpPr/>
          <p:nvPr/>
        </p:nvSpPr>
        <p:spPr>
          <a:xfrm>
            <a:off x="7077875" y="2987802"/>
            <a:ext cx="2151049" cy="882396"/>
          </a:xfrm>
          <a:prstGeom prst="wedgeRoundRectCallout">
            <a:avLst>
              <a:gd name="adj1" fmla="val -80895"/>
              <a:gd name="adj2" fmla="val 47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Terminology: Splits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EF66F-0EEC-354E-F643-3A3EAC94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1B738-9F28-6DB1-0FDC-F7BAE16A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DC47B02-B393-6324-F673-966E2EE18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135" b="85943"/>
          <a:stretch/>
        </p:blipFill>
        <p:spPr>
          <a:xfrm>
            <a:off x="3498688" y="2716437"/>
            <a:ext cx="8811712" cy="4371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6FB34F-E370-208A-B275-C12906CA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err="1"/>
              <a:t>glm</a:t>
            </a:r>
            <a:r>
              <a:rPr lang="en-US" sz="4000" dirty="0"/>
              <a:t> (General Linear Models) in R (and </a:t>
            </a:r>
            <a:r>
              <a:rPr lang="en-US" sz="4000" dirty="0" err="1"/>
              <a:t>Sklearn</a:t>
            </a:r>
            <a:r>
              <a:rPr lang="en-US" sz="4000" dirty="0"/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9FA76F-1752-1392-F216-62640A7065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4208" y="1897880"/>
            <a:ext cx="3535839" cy="3535839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3BD0B-C30E-C444-8046-17241A2B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1D1771C1-6986-78FB-C3AE-A1C35293D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82" b="14428"/>
          <a:stretch/>
        </p:blipFill>
        <p:spPr>
          <a:xfrm>
            <a:off x="3498695" y="3209966"/>
            <a:ext cx="8811706" cy="232947"/>
          </a:xfrm>
          <a:prstGeom prst="rect">
            <a:avLst/>
          </a:prstGeom>
        </p:spPr>
      </p:pic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DE77C062-92A3-2FE4-1638-9243E6076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52" b="5204"/>
          <a:stretch/>
        </p:blipFill>
        <p:spPr>
          <a:xfrm>
            <a:off x="3498685" y="3475688"/>
            <a:ext cx="8811716" cy="651427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4945702-4BF4-F5D3-CD87-BBD259E99DC5}"/>
              </a:ext>
            </a:extLst>
          </p:cNvPr>
          <p:cNvSpPr/>
          <p:nvPr/>
        </p:nvSpPr>
        <p:spPr>
          <a:xfrm>
            <a:off x="9407169" y="3209967"/>
            <a:ext cx="2529096" cy="605572"/>
          </a:xfrm>
          <a:prstGeom prst="wedgeRoundRectCallout">
            <a:avLst>
              <a:gd name="adj1" fmla="val -57982"/>
              <a:gd name="adj2" fmla="val -322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glm</a:t>
            </a:r>
            <a:r>
              <a:rPr lang="en-US" sz="2000" dirty="0"/>
              <a:t>: fit poly model with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684E30FB-C132-2F63-07F3-2441AF5BEFBA}"/>
                  </a:ext>
                </a:extLst>
              </p:cNvPr>
              <p:cNvSpPr/>
              <p:nvPr/>
            </p:nvSpPr>
            <p:spPr>
              <a:xfrm>
                <a:off x="6575502" y="4499741"/>
                <a:ext cx="4174274" cy="365126"/>
              </a:xfrm>
              <a:prstGeom prst="wedgeRoundRectCallout">
                <a:avLst>
                  <a:gd name="adj1" fmla="val -28527"/>
                  <a:gd name="adj2" fmla="val -13843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predict: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≈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𝑐𝑎𝑟𝑠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𝑠𝑝𝑒𝑒𝑑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684E30FB-C132-2F63-07F3-2441AF5BE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502" y="4499741"/>
                <a:ext cx="4174274" cy="365126"/>
              </a:xfrm>
              <a:prstGeom prst="wedgeRoundRectCallout">
                <a:avLst>
                  <a:gd name="adj1" fmla="val -28527"/>
                  <a:gd name="adj2" fmla="val -138432"/>
                  <a:gd name="adj3" fmla="val 16667"/>
                </a:avLst>
              </a:prstGeom>
              <a:blipFill>
                <a:blip r:embed="rId4"/>
                <a:stretch>
                  <a:fillRect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F1B4B-3E37-8B3D-30D8-B2928C19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A0E4-9B98-CDF7-A106-100D60A6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D611B-07DE-5A84-6C82-791E7BD8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6" name="Content Placeholder 5" descr="A person with a mustache and a beard&#10;&#10;Description automatically generated">
            <a:extLst>
              <a:ext uri="{FF2B5EF4-FFF2-40B4-BE49-F238E27FC236}">
                <a16:creationId xmlns:a16="http://schemas.microsoft.com/office/drawing/2014/main" id="{E0DC263A-5C14-BEE5-E13A-1CE00FF749E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32997" cy="545757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1F5FF2-C799-8F63-F209-9D7456FF7F27}"/>
              </a:ext>
            </a:extLst>
          </p:cNvPr>
          <p:cNvSpPr txBox="1"/>
          <p:nvPr/>
        </p:nvSpPr>
        <p:spPr>
          <a:xfrm>
            <a:off x="9130352" y="5992297"/>
            <a:ext cx="2797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https://kwchurch.github.io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0678DAC-676B-4D0D-AC84-BD701E85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7E54B5-0485-9E47-125D-0A542140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94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Fine-Tuning (fit) in GFT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1" t="-857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Flowers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Resnet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flowers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06B7EAE4-30E3-1BAA-0432-AFC7A9B45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8750" r="38865"/>
          <a:stretch/>
        </p:blipFill>
        <p:spPr>
          <a:xfrm>
            <a:off x="6395224" y="1826910"/>
            <a:ext cx="5181600" cy="151972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/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Pre-trained Model</a:t>
                </a: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  <a:blipFill>
                <a:blip r:embed="rId5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/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: Post-trained Model 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  <a:blipFill>
                <a:blip r:embed="rId6"/>
                <a:stretch>
                  <a:fillRect r="-1415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oogle Shape;258;p22">
            <a:extLst>
              <a:ext uri="{FF2B5EF4-FFF2-40B4-BE49-F238E27FC236}">
                <a16:creationId xmlns:a16="http://schemas.microsoft.com/office/drawing/2014/main" id="{064FFC1F-BD72-08EA-AE0F-F243FF6F44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1915" y="3158091"/>
            <a:ext cx="5307900" cy="35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8A45400-BA94-212C-A70E-C8A007C999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3482" b="14428"/>
          <a:stretch/>
        </p:blipFill>
        <p:spPr>
          <a:xfrm>
            <a:off x="6313530" y="4632126"/>
            <a:ext cx="8811706" cy="232947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F719156-8D31-F7DD-3A26-D23275D77FF8}"/>
              </a:ext>
            </a:extLst>
          </p:cNvPr>
          <p:cNvSpPr/>
          <p:nvPr/>
        </p:nvSpPr>
        <p:spPr>
          <a:xfrm>
            <a:off x="8164172" y="5268880"/>
            <a:ext cx="2661857" cy="452281"/>
          </a:xfrm>
          <a:prstGeom prst="wedgeRoundRectCallout">
            <a:avLst>
              <a:gd name="adj1" fmla="val -29904"/>
              <a:gd name="adj2" fmla="val -127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Fine-Tuning (fit) in R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EA74360-8550-8378-A129-3089754D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71EC9-93C9-1661-610D-B486549B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BD65C8-0861-A49F-16A9-FB8B028B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161849-0B9B-5747-A50B-3FBF6E36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04"/>
            <a:ext cx="12120372" cy="6583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C0E019-2E87-B140-B099-E4BE926E66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0" y="3937"/>
                <a:ext cx="6096000" cy="1541399"/>
              </a:xfr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pPr/>
                <a:r>
                  <a:rPr lang="en-US" dirty="0"/>
                  <a:t>Emotion Dataset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𝑐𝑙𝑎𝑠𝑠𝑖𝑓𝑦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𝑡𝑒𝑥𝑡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C0E019-2E87-B140-B099-E4BE926E66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0" y="3937"/>
                <a:ext cx="6096000" cy="1541399"/>
              </a:xfrm>
              <a:blipFill>
                <a:blip r:embed="rId3"/>
                <a:stretch>
                  <a:fillRect l="-3942" t="-4065" b="-4878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437F1-21C2-A544-A8AA-3739EAD7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309BF47-AA60-7B41-B2CE-275B62C71701}"/>
              </a:ext>
            </a:extLst>
          </p:cNvPr>
          <p:cNvSpPr/>
          <p:nvPr/>
        </p:nvSpPr>
        <p:spPr>
          <a:xfrm>
            <a:off x="6886625" y="1735608"/>
            <a:ext cx="1463408" cy="637834"/>
          </a:xfrm>
          <a:prstGeom prst="wedgeRoundRectCallout">
            <a:avLst>
              <a:gd name="adj1" fmla="val -22796"/>
              <a:gd name="adj2" fmla="val -1121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Task/Loss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682BF0C-EDA0-BE4B-8BA0-AD9F615E8CA7}"/>
              </a:ext>
            </a:extLst>
          </p:cNvPr>
          <p:cNvSpPr/>
          <p:nvPr/>
        </p:nvSpPr>
        <p:spPr>
          <a:xfrm>
            <a:off x="9198963" y="1735608"/>
            <a:ext cx="1384092" cy="497926"/>
          </a:xfrm>
          <a:prstGeom prst="wedgeRoundRectCallout">
            <a:avLst>
              <a:gd name="adj1" fmla="val -31099"/>
              <a:gd name="adj2" fmla="val -1272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Columns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1A7D554B-42F4-E145-8638-AB193025BA36}"/>
              </a:ext>
            </a:extLst>
          </p:cNvPr>
          <p:cNvSpPr/>
          <p:nvPr/>
        </p:nvSpPr>
        <p:spPr>
          <a:xfrm>
            <a:off x="9198963" y="1735608"/>
            <a:ext cx="1384092" cy="497926"/>
          </a:xfrm>
          <a:prstGeom prst="wedgeRoundRectCallout">
            <a:avLst>
              <a:gd name="adj1" fmla="val 28829"/>
              <a:gd name="adj2" fmla="val -1362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Columns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23AAC4-ABA9-441F-00A0-2C217D21BA15}"/>
              </a:ext>
            </a:extLst>
          </p:cNvPr>
          <p:cNvCxnSpPr/>
          <p:nvPr/>
        </p:nvCxnSpPr>
        <p:spPr>
          <a:xfrm>
            <a:off x="8864725" y="1382861"/>
            <a:ext cx="67567" cy="19729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222D71-755B-AC8E-D484-1E963B28362A}"/>
              </a:ext>
            </a:extLst>
          </p:cNvPr>
          <p:cNvCxnSpPr>
            <a:cxnSpLocks/>
          </p:cNvCxnSpPr>
          <p:nvPr/>
        </p:nvCxnSpPr>
        <p:spPr>
          <a:xfrm flipH="1">
            <a:off x="1112595" y="1247063"/>
            <a:ext cx="9066674" cy="2230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E7796954-5AA7-AE0E-74D3-47A9A302B946}"/>
              </a:ext>
            </a:extLst>
          </p:cNvPr>
          <p:cNvSpPr/>
          <p:nvPr/>
        </p:nvSpPr>
        <p:spPr>
          <a:xfrm>
            <a:off x="9638612" y="3601441"/>
            <a:ext cx="816177" cy="497926"/>
          </a:xfrm>
          <a:prstGeom prst="wedgeRoundRectCallout">
            <a:avLst>
              <a:gd name="adj1" fmla="val -84861"/>
              <a:gd name="adj2" fmla="val -168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8B345-271E-74F0-876F-6D7C319C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F2354-6030-6824-13A2-F734F3CD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Fine-Tuning (fit): Numerous Use Cases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04B48-D89B-5DC2-1CDB-62990C632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1" t="-857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7166138" cy="435133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Flowers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Resnet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flowers</a:t>
                </a:r>
              </a:p>
              <a:p>
                <a:r>
                  <a:rPr lang="en-US" dirty="0"/>
                  <a:t>Emotion Classification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dirty="0">
                    <a:hlinkClick r:id="rId3"/>
                  </a:rPr>
                  <a:t>https://huggingface.co/bert-base-uncased</a:t>
                </a:r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𝑑𝑎𝑡𝑎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https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://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huggingface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.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co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datasets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dair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ai</m:t>
                    </m:r>
                    <m:r>
                      <a:rPr lang="en-US">
                        <a:latin typeface="Cambria Math" panose="02040503050406030204" pitchFamily="18" charset="0"/>
                        <a:hlinkClick r:id="rId4"/>
                      </a:rPr>
                      <m:t>/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hlinkClick r:id="rId4"/>
                      </a:rPr>
                      <m:t>emotion</m:t>
                    </m:r>
                  </m:oMath>
                </a14:m>
                <a:r>
                  <a:rPr lang="en-US" dirty="0">
                    <a:hlinkClick r:id="rId4"/>
                  </a:rPr>
                  <a:t> </a:t>
                </a:r>
                <a:endParaRPr lang="en-US" dirty="0"/>
              </a:p>
              <a:p>
                <a:r>
                  <a:rPr lang="en-US" dirty="0"/>
                  <a:t>GLUE</a:t>
                </a:r>
              </a:p>
              <a:p>
                <a:r>
                  <a:rPr lang="en-US" dirty="0" err="1"/>
                  <a:t>SQuAD</a:t>
                </a:r>
                <a:endParaRPr lang="en-US" dirty="0"/>
              </a:p>
              <a:p>
                <a:r>
                  <a:rPr lang="en-US" dirty="0"/>
                  <a:t>Machine Translation</a:t>
                </a:r>
              </a:p>
              <a:p>
                <a:r>
                  <a:rPr lang="en-US" dirty="0"/>
                  <a:t>Speech Recognition</a:t>
                </a:r>
              </a:p>
              <a:p>
                <a:r>
                  <a:rPr lang="en-US" dirty="0"/>
                  <a:t>Vision</a:t>
                </a:r>
              </a:p>
              <a:p>
                <a:r>
                  <a:rPr lang="en-US" dirty="0"/>
                  <a:t>and much more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E535B8-137B-EB46-C5C0-146C10FD7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7166138" cy="4351338"/>
              </a:xfrm>
              <a:blipFill>
                <a:blip r:embed="rId5"/>
                <a:stretch>
                  <a:fillRect l="-1239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06B7EAE4-30E3-1BAA-0432-AFC7A9B45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t="18750" r="38865"/>
          <a:stretch/>
        </p:blipFill>
        <p:spPr>
          <a:xfrm>
            <a:off x="6395224" y="1826910"/>
            <a:ext cx="5181600" cy="151972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/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: Pre-trained Model</a:t>
                </a: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DFF20C32-7C4C-D2E9-B0C9-75722056F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250" y="2677415"/>
                <a:ext cx="2476079" cy="415094"/>
              </a:xfrm>
              <a:prstGeom prst="wedgeRoundRectCallout">
                <a:avLst>
                  <a:gd name="adj1" fmla="val -45038"/>
                  <a:gd name="adj2" fmla="val -87094"/>
                  <a:gd name="adj3" fmla="val 16667"/>
                </a:avLst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/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</m:oMath>
                </a14:m>
                <a:r>
                  <a:rPr lang="en-US" dirty="0"/>
                  <a:t>: Post-trained Model 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412D7C64-1B2E-C232-BAAF-470DA7358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133" y="3345349"/>
                <a:ext cx="2661857" cy="452281"/>
              </a:xfrm>
              <a:prstGeom prst="wedgeRoundRectCallout">
                <a:avLst>
                  <a:gd name="adj1" fmla="val -45320"/>
                  <a:gd name="adj2" fmla="val -105355"/>
                  <a:gd name="adj3" fmla="val 16667"/>
                </a:avLst>
              </a:prstGeom>
              <a:blipFill>
                <a:blip r:embed="rId8"/>
                <a:stretch>
                  <a:fillRect r="-1415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78A45400-BA94-212C-A70E-C8A007C999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3482" b="14428"/>
          <a:stretch/>
        </p:blipFill>
        <p:spPr>
          <a:xfrm>
            <a:off x="6313530" y="4632126"/>
            <a:ext cx="8811706" cy="232947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F719156-8D31-F7DD-3A26-D23275D77FF8}"/>
              </a:ext>
            </a:extLst>
          </p:cNvPr>
          <p:cNvSpPr/>
          <p:nvPr/>
        </p:nvSpPr>
        <p:spPr>
          <a:xfrm>
            <a:off x="8164172" y="5268880"/>
            <a:ext cx="2661857" cy="452281"/>
          </a:xfrm>
          <a:prstGeom prst="wedgeRoundRectCallout">
            <a:avLst>
              <a:gd name="adj1" fmla="val -29904"/>
              <a:gd name="adj2" fmla="val -127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Fine-Tuning (fit) in R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EA74360-8550-8378-A129-3089754D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BBDDA-618F-0E53-0667-8A61FA7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EDDAFF-D10D-9E3A-AC90-3CA282DE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1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7E8D-4448-644A-BFD7-7753D43A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GLUE Subsets</a:t>
            </a:r>
            <a:endParaRPr lang="en-US" sz="3200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C7B291-2BC7-F948-A3E0-09DD6607CE2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3697796"/>
              </p:ext>
            </p:extLst>
          </p:nvPr>
        </p:nvGraphicFramePr>
        <p:xfrm>
          <a:off x="560059" y="1488851"/>
          <a:ext cx="5181599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738">
                  <a:extLst>
                    <a:ext uri="{9D8B030D-6E8A-4147-A177-3AD203B41FA5}">
                      <a16:colId xmlns:a16="http://schemas.microsoft.com/office/drawing/2014/main" val="1776084644"/>
                    </a:ext>
                  </a:extLst>
                </a:gridCol>
                <a:gridCol w="3064861">
                  <a:extLst>
                    <a:ext uri="{9D8B030D-6E8A-4147-A177-3AD203B41FA5}">
                      <a16:colId xmlns:a16="http://schemas.microsoft.com/office/drawing/2014/main" val="1460546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Subset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Dataset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191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H:glue,cola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SST2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H:glue,sst2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50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WNLI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H:glue,wnli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95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MRPC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H:glue,mrpc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20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QNLI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H:glue,qnli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58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QQP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H:glue,qqp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68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SSTB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H:glue,sstb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182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MNLI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H:glue,mnli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987914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D48B4E2-6FBC-EAC4-7FF8-F49709E50FE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47331817"/>
              </p:ext>
            </p:extLst>
          </p:nvPr>
        </p:nvGraphicFramePr>
        <p:xfrm>
          <a:off x="6411974" y="176034"/>
          <a:ext cx="5612142" cy="6141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2067">
                  <a:extLst>
                    <a:ext uri="{9D8B030D-6E8A-4147-A177-3AD203B41FA5}">
                      <a16:colId xmlns:a16="http://schemas.microsoft.com/office/drawing/2014/main" val="1746927014"/>
                    </a:ext>
                  </a:extLst>
                </a:gridCol>
                <a:gridCol w="1780075">
                  <a:extLst>
                    <a:ext uri="{9D8B030D-6E8A-4147-A177-3AD203B41FA5}">
                      <a16:colId xmlns:a16="http://schemas.microsoft.com/office/drawing/2014/main" val="1444166224"/>
                    </a:ext>
                  </a:extLst>
                </a:gridCol>
              </a:tblGrid>
              <a:tr h="6141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GLUE COLA SUBSET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27177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Sentence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Label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55055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himself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97854584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squeezed the puppet through the hole.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50673631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Sue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482930322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elevator rumbled itself to the ground.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12082560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If the telephone rang, it could ring itself silly.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45288469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She yelled hoarse.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925998098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Ted cried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25741064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tiger bled to death.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282037842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F76B3-F302-92DF-2A93-5BFD3B58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C724F-E0AB-7AFE-C419-8F176B7D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82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7E8D-4448-644A-BFD7-7753D43A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GFT Program for COLA</a:t>
            </a:r>
            <a:endParaRPr lang="en-US" sz="3200" i="1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D48B4E2-6FBC-EAC4-7FF8-F49709E50FE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411974" y="176034"/>
          <a:ext cx="5612142" cy="6141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2067">
                  <a:extLst>
                    <a:ext uri="{9D8B030D-6E8A-4147-A177-3AD203B41FA5}">
                      <a16:colId xmlns:a16="http://schemas.microsoft.com/office/drawing/2014/main" val="1746927014"/>
                    </a:ext>
                  </a:extLst>
                </a:gridCol>
                <a:gridCol w="1780075">
                  <a:extLst>
                    <a:ext uri="{9D8B030D-6E8A-4147-A177-3AD203B41FA5}">
                      <a16:colId xmlns:a16="http://schemas.microsoft.com/office/drawing/2014/main" val="1444166224"/>
                    </a:ext>
                  </a:extLst>
                </a:gridCol>
              </a:tblGrid>
              <a:tr h="61418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GLUE COLA SUBSET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27177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Sentence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Menlo" panose="020B0609030804020204" pitchFamily="49" charset="0"/>
                        </a:rPr>
                        <a:t>Label</a:t>
                      </a:r>
                    </a:p>
                  </a:txBody>
                  <a:tcPr marL="4581" marR="4581" marT="458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55055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himself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97854584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squeezed the puppet through the hole.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50673631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Bill sang Sue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482930322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elevator rumbled itself to the ground.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12082560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If the telephone rang, it could ring itself silly.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 (acceptable)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45288469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She yelled hoarse.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2925998098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Ted cried to sleep.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0 (unacceptable)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125741064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 tiger bled to death.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1 (acceptable)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enlo" panose="020B0609030804020204" pitchFamily="49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val="3282037842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  <a:endParaRPr lang="en-US" dirty="0"/>
          </a:p>
        </p:txBody>
      </p:sp>
      <p:pic>
        <p:nvPicPr>
          <p:cNvPr id="10" name="Content Placeholder 9" descr="A computer screen shot of a code&#10;&#10;Description automatically generated">
            <a:extLst>
              <a:ext uri="{FF2B5EF4-FFF2-40B4-BE49-F238E27FC236}">
                <a16:creationId xmlns:a16="http://schemas.microsoft.com/office/drawing/2014/main" id="{01E75B31-C9FD-CA71-B97D-675CB7069C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384" y="2316652"/>
            <a:ext cx="6077607" cy="34729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4FC4A-8B30-F67D-3019-7BAA553109B0}"/>
              </a:ext>
            </a:extLst>
          </p:cNvPr>
          <p:cNvSpPr txBox="1"/>
          <p:nvPr/>
        </p:nvSpPr>
        <p:spPr>
          <a:xfrm>
            <a:off x="838200" y="1408273"/>
            <a:ext cx="533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https://github.com/kwchurch/gft/blob/master/examples/fit_examples/model.HuggingFace/language/data.HuggingFace/glue/cola.sh</a:t>
            </a:r>
            <a:r>
              <a:rPr lang="en-US" sz="14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BFB05-A8B6-4E9B-7A98-33661772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D1940-C684-683A-BBFD-6F680B4A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5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7E8D-4448-644A-BFD7-7753D43A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Simple Equations Cover Many Cases of Interest</a:t>
            </a:r>
            <a:br>
              <a:rPr lang="en-US" sz="4000" dirty="0"/>
            </a:br>
            <a:r>
              <a:rPr lang="en-US" sz="4000" dirty="0"/>
              <a:t>GLUE: A Popular Benchmark</a:t>
            </a:r>
            <a:endParaRPr lang="en-US" sz="3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649416"/>
              <a:ext cx="10515601" cy="4663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985963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7158038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Subset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Equation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COLA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H:glue,cola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/>
                            <a:t>H:glue,sst2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WNLI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H:glue,wnli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1 + 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  <m:r>
                                  <a:rPr lang="en-US" sz="2800" i="1" baseline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QQP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H:glue,qqp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H:glue,sstb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MNLI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𝑝𝑟𝑒𝑚𝑖𝑠𝑒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h𝑦𝑝𝑜𝑡h𝑒𝑠𝑖𝑠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649416"/>
              <a:ext cx="10515601" cy="4663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1985963">
                      <a:extLst>
                        <a:ext uri="{9D8B030D-6E8A-4147-A177-3AD203B41FA5}">
                          <a16:colId xmlns:a16="http://schemas.microsoft.com/office/drawing/2014/main" val="1460546109"/>
                        </a:ext>
                      </a:extLst>
                    </a:gridCol>
                    <a:gridCol w="7158038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Subset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Equation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COLA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H:glue,cola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112195" r="-355" b="-7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/>
                            <a:t>H:glue,sst2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212195" r="-355" b="-6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WNLI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H:glue,wnli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312195" r="-355" b="-5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/>
                            <a:t>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H:glue,mrpc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412195" r="-355" b="-4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512195" r="-355" b="-3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QQP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H:glue,qqp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612195" r="-355" b="-2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SSTB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H:glue,sstb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712195" r="-355" b="-1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MNLI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 err="1"/>
                            <a:t>H:glue,mnli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7163" t="-812195" r="-355" b="-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9879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13E7149-7B60-B64C-864F-3E1C5106D943}"/>
              </a:ext>
            </a:extLst>
          </p:cNvPr>
          <p:cNvSpPr/>
          <p:nvPr/>
        </p:nvSpPr>
        <p:spPr>
          <a:xfrm>
            <a:off x="4243386" y="5373515"/>
            <a:ext cx="1371601" cy="4081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7537C-60A4-CD70-A863-77B2F78B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D2AE6-577D-AA04-0520-F2553031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CF7E8D-4448-644A-BFD7-7753D43AC1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65087"/>
                <a:ext cx="10515600" cy="835025"/>
              </a:xfrm>
            </p:spPr>
            <p:txBody>
              <a:bodyPr>
                <a:normAutofit/>
              </a:bodyPr>
              <a:lstStyle/>
              <a:p>
                <a:r>
                  <a:rPr lang="en-US" sz="5300" dirty="0"/>
                  <a:t>Equation Keywords </a:t>
                </a:r>
                <a14:m>
                  <m:oMath xmlns:m="http://schemas.openxmlformats.org/officeDocument/2006/math">
                    <m:r>
                      <a:rPr lang="en-US" sz="5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Pipeline Tasks</a:t>
                </a:r>
                <a:endParaRPr lang="en-US" i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3CF7E8D-4448-644A-BFD7-7753D43AC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65087"/>
                <a:ext cx="10515600" cy="835025"/>
              </a:xfrm>
              <a:blipFill>
                <a:blip r:embed="rId2"/>
                <a:stretch>
                  <a:fillRect l="-3136" t="-28358" b="-40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90500" y="776288"/>
              <a:ext cx="11906249" cy="59594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1030">
                      <a:extLst>
                        <a:ext uri="{9D8B030D-6E8A-4147-A177-3AD203B41FA5}">
                          <a16:colId xmlns:a16="http://schemas.microsoft.com/office/drawing/2014/main" val="3339027113"/>
                        </a:ext>
                      </a:extLst>
                    </a:gridCol>
                    <a:gridCol w="1424657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2880869">
                      <a:extLst>
                        <a:ext uri="{9D8B030D-6E8A-4147-A177-3AD203B41FA5}">
                          <a16:colId xmlns:a16="http://schemas.microsoft.com/office/drawing/2014/main" val="2761212691"/>
                        </a:ext>
                      </a:extLst>
                    </a:gridCol>
                    <a:gridCol w="6169693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Benchmark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GLUE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H:glue,cola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516161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H:squad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𝑠𝑝𝑎𝑛𝑠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𝑎𝑛𝑠𝑤𝑒𝑟𝑠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𝑐𝑜𝑛𝑡𝑒𝑥𝑡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2.0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H:squad_v2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𝑠𝑝𝑎𝑛𝑠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𝑎𝑛𝑠𝑤𝑒𝑟𝑠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𝑐𝑜𝑛𝑡𝑒𝑥𝑡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𝑝𝑜𝑠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𝑡𝑎𝑔𝑠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NER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𝑛𝑒𝑟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𝑡𝑎𝑔𝑠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𝑡𝑜𝑘𝑒𝑛𝑠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TIMIT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H:timit_asr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𝑐𝑡𝑐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𝑡𝑒𝑥𝑡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𝑎𝑢𝑑𝑖𝑜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Amazon Reviews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H:amazon_reviews_multi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𝑐𝑙𝑎𝑠𝑠𝑖𝑓𝑦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𝑙𝑎𝑏𝑒𝑙</m:t>
                                </m:r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𝑞𝑢𝑒𝑠𝑡𝑖𝑜𝑛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𝑠𝑒𝑛𝑡𝑒𝑛𝑐𝑒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C:$</a:t>
                          </a:r>
                          <a:r>
                            <a:rPr lang="en-US" sz="2000" dirty="0" err="1"/>
                            <a:t>gft</a:t>
                          </a:r>
                          <a:r>
                            <a:rPr lang="en-US" sz="2000" dirty="0"/>
                            <a:t>/datasets/VAD/VAD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𝑟𝑒𝑔𝑟𝑒𝑠𝑠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: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𝑉𝑎𝑙𝑒𝑛𝑐𝑒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𝐴𝑟𝑜𝑢𝑠𝑎𝑙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𝐷𝑜𝑚𝑖𝑛𝑎𝑛𝑐𝑒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 ~ 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𝑊𝑜𝑟𝑑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5C7B291-2BC7-F948-A3E0-09DD6607CE2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90500" y="776288"/>
              <a:ext cx="11906249" cy="59594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1030">
                      <a:extLst>
                        <a:ext uri="{9D8B030D-6E8A-4147-A177-3AD203B41FA5}">
                          <a16:colId xmlns:a16="http://schemas.microsoft.com/office/drawing/2014/main" val="3339027113"/>
                        </a:ext>
                      </a:extLst>
                    </a:gridCol>
                    <a:gridCol w="1424657">
                      <a:extLst>
                        <a:ext uri="{9D8B030D-6E8A-4147-A177-3AD203B41FA5}">
                          <a16:colId xmlns:a16="http://schemas.microsoft.com/office/drawing/2014/main" val="1776084644"/>
                        </a:ext>
                      </a:extLst>
                    </a:gridCol>
                    <a:gridCol w="2880869">
                      <a:extLst>
                        <a:ext uri="{9D8B030D-6E8A-4147-A177-3AD203B41FA5}">
                          <a16:colId xmlns:a16="http://schemas.microsoft.com/office/drawing/2014/main" val="2761212691"/>
                        </a:ext>
                      </a:extLst>
                    </a:gridCol>
                    <a:gridCol w="6169693">
                      <a:extLst>
                        <a:ext uri="{9D8B030D-6E8A-4147-A177-3AD203B41FA5}">
                          <a16:colId xmlns:a16="http://schemas.microsoft.com/office/drawing/2014/main" val="1710340981"/>
                        </a:ext>
                      </a:extLst>
                    </a:gridCol>
                  </a:tblGrid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Benchmark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Subset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Dataset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Equation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3719106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GLUE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COLA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H:glue,cola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104000" r="-412" b="-7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161611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H:squad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200000" r="-412" b="-6254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077399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SQuAD</a:t>
                          </a:r>
                          <a:r>
                            <a:rPr lang="en-US" sz="2000" dirty="0"/>
                            <a:t> 2.0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H:squad_v2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306000" r="-412" b="-53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507161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362500" r="-412" b="-3803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2957507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NER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H:conll2003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507843" r="-412" b="-3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6207292"/>
                      </a:ext>
                    </a:extLst>
                  </a:tr>
                  <a:tr h="6417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TIMIT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H:timit_asr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620000" r="-412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582734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Amazon Reviews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/>
                            <a:t>H:amazon_reviews_multi</a:t>
                          </a:r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642857" r="-41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687727"/>
                      </a:ext>
                    </a:extLst>
                  </a:tr>
                  <a:tr h="70291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C:$</a:t>
                          </a:r>
                          <a:r>
                            <a:rPr lang="en-US" sz="2000" dirty="0" err="1"/>
                            <a:t>gft</a:t>
                          </a:r>
                          <a:r>
                            <a:rPr lang="en-US" sz="2000" dirty="0"/>
                            <a:t>/datasets/VAD/VAD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10" t="-756364" r="-412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1824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0D966-C10F-6647-A92C-171CC669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AC4F4F-B3C3-0F49-8015-FA546FCE82D9}"/>
              </a:ext>
            </a:extLst>
          </p:cNvPr>
          <p:cNvSpPr/>
          <p:nvPr/>
        </p:nvSpPr>
        <p:spPr>
          <a:xfrm>
            <a:off x="5967412" y="4828700"/>
            <a:ext cx="452438" cy="414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79BBBE4-56A6-BE4B-AD47-7511C70B3748}"/>
              </a:ext>
            </a:extLst>
          </p:cNvPr>
          <p:cNvSpPr/>
          <p:nvPr/>
        </p:nvSpPr>
        <p:spPr>
          <a:xfrm>
            <a:off x="5967412" y="2175987"/>
            <a:ext cx="1843088" cy="414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711D10-F24C-134E-B02C-2D54E4131396}"/>
              </a:ext>
            </a:extLst>
          </p:cNvPr>
          <p:cNvSpPr/>
          <p:nvPr/>
        </p:nvSpPr>
        <p:spPr>
          <a:xfrm>
            <a:off x="5967411" y="3496230"/>
            <a:ext cx="1943101" cy="414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BD771-4795-10C4-FFDF-4416241B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9E32B-AAFE-CCB0-1606-6858A71F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96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CC9A35-FFDE-4D49-B839-BD40881B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gft</a:t>
            </a:r>
            <a:r>
              <a:rPr lang="en-US" dirty="0"/>
              <a:t> Cheat Sheet</a:t>
            </a:r>
            <a:br>
              <a:rPr lang="en-US" dirty="0"/>
            </a:br>
            <a:r>
              <a:rPr lang="en-US" sz="3200" dirty="0"/>
              <a:t>(General Fine-Tuning)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7A68D-409A-2D47-96BF-B8545104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47852"/>
            <a:ext cx="5157787" cy="449262"/>
          </a:xfrm>
        </p:spPr>
        <p:txBody>
          <a:bodyPr/>
          <a:lstStyle/>
          <a:p>
            <a:r>
              <a:rPr lang="en-US" dirty="0"/>
              <a:t>4+1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gft_fit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(fine-tuning)</a:t>
                </a:r>
              </a:p>
              <a:p>
                <a:pPr lvl="1"/>
                <a:r>
                  <a:rPr lang="en-US" dirty="0"/>
                  <a:t>4 Arguments, --</a:t>
                </a:r>
                <a:r>
                  <a:rPr lang="en-US" dirty="0" err="1"/>
                  <a:t>output_dir</a:t>
                </a:r>
                <a:r>
                  <a:rPr lang="en-US" dirty="0"/>
                  <a:t>,  --metric, --splits</a:t>
                </a:r>
              </a:p>
              <a:p>
                <a:pPr lvl="1"/>
                <a:r>
                  <a:rPr lang="en-US" dirty="0"/>
                  <a:t>(plus most </a:t>
                </a:r>
                <a:r>
                  <a:rPr lang="en-US" dirty="0" err="1"/>
                  <a:t>args</a:t>
                </a:r>
                <a:r>
                  <a:rPr lang="en-US" dirty="0"/>
                  <a:t> in most hubs)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gft_predict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(inference)</a:t>
                </a:r>
              </a:p>
              <a:p>
                <a:pPr lvl="1"/>
                <a:r>
                  <a:rPr lang="en-US" dirty="0"/>
                  <a:t>Input: 4 Arguments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data or stdin)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gft_eval</a:t>
                </a:r>
                <a:r>
                  <a:rPr lang="en-US" dirty="0"/>
                  <a:t>: Score model on dataset</a:t>
                </a:r>
              </a:p>
              <a:p>
                <a:pPr lvl="1"/>
                <a:r>
                  <a:rPr lang="en-US" dirty="0"/>
                  <a:t>Input: 4 Arguments, --split, --metric, …</a:t>
                </a:r>
              </a:p>
              <a:p>
                <a:pPr lvl="1"/>
                <a:r>
                  <a:rPr lang="en-US" dirty="0"/>
                  <a:t>Output: Score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gft_summary</a:t>
                </a:r>
                <a:r>
                  <a:rPr lang="en-US" dirty="0"/>
                  <a:t>: Find good stuff</a:t>
                </a:r>
              </a:p>
              <a:p>
                <a:pPr lvl="1"/>
                <a:r>
                  <a:rPr lang="en-US" dirty="0"/>
                  <a:t>Input: 4 Arguments </a:t>
                </a:r>
              </a:p>
              <a:p>
                <a:pPr lvl="1"/>
                <a:r>
                  <a:rPr lang="en-US" dirty="0"/>
                  <a:t>(may include: __</a:t>
                </a:r>
                <a:r>
                  <a:rPr lang="en-US" i="1" dirty="0"/>
                  <a:t>contains</a:t>
                </a:r>
                <a:r>
                  <a:rPr lang="en-US" dirty="0"/>
                  <a:t>__, __</a:t>
                </a:r>
                <a:r>
                  <a:rPr lang="en-US" i="1" dirty="0"/>
                  <a:t>infer</a:t>
                </a:r>
                <a:r>
                  <a:rPr lang="en-US" dirty="0"/>
                  <a:t>__)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gft_cat_dataset</a:t>
                </a:r>
                <a:r>
                  <a:rPr lang="en-US" dirty="0"/>
                  <a:t>: Output data to </a:t>
                </a:r>
                <a:r>
                  <a:rPr lang="en-US" i="1" dirty="0" err="1"/>
                  <a:t>stdout</a:t>
                </a:r>
                <a:endParaRPr lang="en-US" i="1" dirty="0"/>
              </a:p>
              <a:p>
                <a:pPr lvl="1"/>
                <a:r>
                  <a:rPr lang="en-US" dirty="0"/>
                  <a:t>Input: 4 Arguments (--data, --</a:t>
                </a:r>
                <a:r>
                  <a:rPr lang="en-US" dirty="0" err="1"/>
                  <a:t>eqn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  <a:blipFill>
                <a:blip r:embed="rId2"/>
                <a:stretch>
                  <a:fillRect l="-1474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E6771-B812-874D-8F18-1830AB5E2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47850"/>
            <a:ext cx="5183188" cy="449263"/>
          </a:xfrm>
        </p:spPr>
        <p:txBody>
          <a:bodyPr/>
          <a:lstStyle/>
          <a:p>
            <a:r>
              <a:rPr lang="en-US" dirty="0"/>
              <a:t>4 Arguments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--data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--model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b="1" dirty="0">
                    <a:solidFill>
                      <a:schemeClr val="tx1"/>
                    </a:solidFill>
                  </a:rPr>
                  <a:t>--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eqn</a:t>
                </a:r>
                <a:r>
                  <a:rPr lang="en-US" b="1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𝒕𝒂𝒔𝒌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b="1" dirty="0"/>
                  <a:t>--task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classify (text-classification)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classify_tokens</a:t>
                </a:r>
                <a:r>
                  <a:rPr lang="en-US" dirty="0"/>
                  <a:t> (token-classification)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classify_spans</a:t>
                </a:r>
                <a:r>
                  <a:rPr lang="en-US" dirty="0"/>
                  <a:t> (QA, question-answering)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classify_audio</a:t>
                </a:r>
                <a:r>
                  <a:rPr lang="en-US" dirty="0"/>
                  <a:t> (audio-classification)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classify_images</a:t>
                </a:r>
                <a:r>
                  <a:rPr lang="en-US" dirty="0"/>
                  <a:t> (image-classification)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regress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text-generation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MT (translation)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ASR (</a:t>
                </a:r>
                <a:r>
                  <a:rPr lang="en-US" dirty="0" err="1"/>
                  <a:t>ctc</a:t>
                </a:r>
                <a:r>
                  <a:rPr lang="en-US" dirty="0"/>
                  <a:t>, automatic-speech-recognition)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fill-mask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  <a:blipFill>
                <a:blip r:embed="rId3"/>
                <a:stretch>
                  <a:fillRect l="-1222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1808-553A-134A-8E3B-BC36E296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12656-4324-8752-DDDD-46B82E78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BA72-6C81-3C48-ACDC-51631665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46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5E607B6-9D9F-8F4B-BD09-EC4555AB3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350"/>
          <a:stretch/>
        </p:blipFill>
        <p:spPr>
          <a:xfrm>
            <a:off x="5944911" y="242801"/>
            <a:ext cx="6006357" cy="87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Regression in </a:t>
            </a:r>
            <a:r>
              <a:rPr lang="en-US" sz="6000" i="1" dirty="0"/>
              <a:t>R</a:t>
            </a:r>
            <a:r>
              <a:rPr lang="en-US" sz="6000" dirty="0"/>
              <a:t>:</a:t>
            </a:r>
            <a:br>
              <a:rPr lang="en-US" dirty="0"/>
            </a:br>
            <a:r>
              <a:rPr lang="en-US" sz="3100" dirty="0"/>
              <a:t>Summarize (almost) anything</a:t>
            </a:r>
            <a:r>
              <a:rPr lang="en-US" sz="3100" i="1" dirty="0"/>
              <a:t> </a:t>
            </a:r>
            <a:endParaRPr lang="en-US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81667F0E-04AF-D843-BFEC-553061FC9D06}"/>
              </a:ext>
            </a:extLst>
          </p:cNvPr>
          <p:cNvSpPr/>
          <p:nvPr/>
        </p:nvSpPr>
        <p:spPr>
          <a:xfrm>
            <a:off x="1366542" y="75834"/>
            <a:ext cx="3914450" cy="432864"/>
          </a:xfrm>
          <a:prstGeom prst="wedgeRoundRectCallout">
            <a:avLst>
              <a:gd name="adj1" fmla="val 70406"/>
              <a:gd name="adj2" fmla="val 603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Fit a model (</a:t>
            </a:r>
            <a:r>
              <a:rPr lang="en-US" sz="2400" i="1" dirty="0"/>
              <a:t>g</a:t>
            </a:r>
            <a:r>
              <a:rPr lang="en-US" sz="2400" dirty="0"/>
              <a:t>) to data (</a:t>
            </a:r>
            <a:r>
              <a:rPr lang="en-US" sz="2400" i="1" dirty="0"/>
              <a:t>cars</a:t>
            </a:r>
            <a:r>
              <a:rPr lang="en-US" sz="2400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0F361-9562-7F41-02D7-5805E809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2842D-4CE6-BC1C-17BF-9EBF958A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Regression in </a:t>
            </a:r>
            <a:r>
              <a:rPr lang="en-US" sz="6000" i="1" dirty="0"/>
              <a:t>R</a:t>
            </a:r>
            <a:r>
              <a:rPr lang="en-US" sz="6000" dirty="0"/>
              <a:t>:</a:t>
            </a:r>
            <a:br>
              <a:rPr lang="en-US" dirty="0"/>
            </a:br>
            <a:r>
              <a:rPr lang="en-US" sz="3100" dirty="0"/>
              <a:t>Summarize (almost) anything</a:t>
            </a:r>
            <a:r>
              <a:rPr lang="en-US" sz="3100" i="1" dirty="0"/>
              <a:t> </a:t>
            </a:r>
            <a:endParaRPr lang="en-US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8" name="Picture 7" descr="A table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1F7A44B6-A592-F7D6-6BB1-52B2DFAC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982" y="1690687"/>
            <a:ext cx="6304772" cy="396967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95FF-B196-00ED-E562-653FF62A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DA716-63BA-EA48-202D-76F08F23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280DAE-C66A-0A4C-66CE-85C2C377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ED2439B-9FE2-1BB8-26D8-5E262D376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"/>
          <a:stretch/>
        </p:blipFill>
        <p:spPr>
          <a:xfrm>
            <a:off x="200166" y="50042"/>
            <a:ext cx="9189187" cy="636650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1DDFE-9B85-2AAB-00AB-B2AE5BAD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65BCE-090F-45ED-F57A-7443EE83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34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212C4-3038-5544-AE67-BD28B252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88" y="1026902"/>
            <a:ext cx="5512010" cy="5512010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5E607B6-9D9F-8F4B-BD09-EC4555AB3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911" y="242800"/>
            <a:ext cx="6006357" cy="5971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2673-5851-C049-B606-B443F9BC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7285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Regression in </a:t>
            </a:r>
            <a:r>
              <a:rPr lang="en-US" sz="6000" i="1" dirty="0"/>
              <a:t>R</a:t>
            </a:r>
            <a:r>
              <a:rPr lang="en-US" sz="6000" dirty="0"/>
              <a:t>:</a:t>
            </a:r>
            <a:br>
              <a:rPr lang="en-US" dirty="0"/>
            </a:br>
            <a:r>
              <a:rPr lang="en-US" sz="3100" dirty="0"/>
              <a:t>Summarize (almost) anything</a:t>
            </a:r>
            <a:r>
              <a:rPr lang="en-US" sz="3100" i="1" dirty="0"/>
              <a:t> </a:t>
            </a:r>
            <a:endParaRPr lang="en-US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6B3D-FCF2-BB41-8B9B-E83900CF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93B7A92-54ED-8445-904E-99A7A87873A9}"/>
              </a:ext>
            </a:extLst>
          </p:cNvPr>
          <p:cNvSpPr/>
          <p:nvPr/>
        </p:nvSpPr>
        <p:spPr>
          <a:xfrm>
            <a:off x="7672124" y="1197559"/>
            <a:ext cx="3274217" cy="432864"/>
          </a:xfrm>
          <a:prstGeom prst="wedgeRoundRectCallout">
            <a:avLst>
              <a:gd name="adj1" fmla="val -65642"/>
              <a:gd name="adj2" fmla="val -366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Summarize a model (</a:t>
            </a:r>
            <a:r>
              <a:rPr lang="en-US" sz="2400" i="1" dirty="0"/>
              <a:t>g</a:t>
            </a:r>
            <a:r>
              <a:rPr lang="en-US" sz="2400" dirty="0"/>
              <a:t>)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81667F0E-04AF-D843-BFEC-553061FC9D06}"/>
              </a:ext>
            </a:extLst>
          </p:cNvPr>
          <p:cNvSpPr/>
          <p:nvPr/>
        </p:nvSpPr>
        <p:spPr>
          <a:xfrm>
            <a:off x="1366542" y="75834"/>
            <a:ext cx="3914450" cy="432864"/>
          </a:xfrm>
          <a:prstGeom prst="wedgeRoundRectCallout">
            <a:avLst>
              <a:gd name="adj1" fmla="val 70406"/>
              <a:gd name="adj2" fmla="val 603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Fit a model (</a:t>
            </a:r>
            <a:r>
              <a:rPr lang="en-US" sz="2400" i="1" dirty="0"/>
              <a:t>g</a:t>
            </a:r>
            <a:r>
              <a:rPr lang="en-US" sz="2400" dirty="0"/>
              <a:t>) to data (</a:t>
            </a:r>
            <a:r>
              <a:rPr lang="en-US" sz="2400" i="1" dirty="0"/>
              <a:t>cars</a:t>
            </a:r>
            <a:r>
              <a:rPr lang="en-US" sz="2400" dirty="0"/>
              <a:t>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776F55A-F2E9-0A46-87E4-16A981767AA3}"/>
              </a:ext>
            </a:extLst>
          </p:cNvPr>
          <p:cNvSpPr/>
          <p:nvPr/>
        </p:nvSpPr>
        <p:spPr>
          <a:xfrm>
            <a:off x="10260536" y="2153029"/>
            <a:ext cx="1867578" cy="781864"/>
          </a:xfrm>
          <a:prstGeom prst="wedgeRoundRectCallout">
            <a:avLst>
              <a:gd name="adj1" fmla="val -31783"/>
              <a:gd name="adj2" fmla="val 787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Opportunity to Improve </a:t>
            </a:r>
            <a:r>
              <a:rPr lang="en-US" sz="2400" i="1" dirty="0"/>
              <a:t>g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CE90561-6BEE-5198-88C4-82811EA34FDB}"/>
              </a:ext>
            </a:extLst>
          </p:cNvPr>
          <p:cNvSpPr/>
          <p:nvPr/>
        </p:nvSpPr>
        <p:spPr>
          <a:xfrm>
            <a:off x="9950254" y="458521"/>
            <a:ext cx="1640659" cy="432864"/>
          </a:xfrm>
          <a:prstGeom prst="wedgeRoundRectCallout">
            <a:avLst>
              <a:gd name="adj1" fmla="val -78401"/>
              <a:gd name="adj2" fmla="val 489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Predict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3EB95-F3A7-F6AE-FDF7-378A7EE8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478BC-89E0-3927-EA9B-547B078D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BF890-6565-6803-938E-7B610EFB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gft_summary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7D73FF-8307-C273-714F-81E963F10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almost anything</a:t>
            </a:r>
          </a:p>
          <a:p>
            <a:pPr lvl="1"/>
            <a:r>
              <a:rPr lang="en-US" dirty="0"/>
              <a:t>Models</a:t>
            </a:r>
          </a:p>
          <a:p>
            <a:pPr lvl="1"/>
            <a:r>
              <a:rPr lang="en-US" dirty="0"/>
              <a:t>Datasets</a:t>
            </a:r>
          </a:p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E1D-29DE-6B6F-1AB2-B0918FAE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B1479-69B6-13A8-1BFC-0D5FE432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F05CD-1575-1ABF-9130-398C3B82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34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DE2B-FFC8-3C44-8AFC-7876BCA9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FE943E-2EFC-D84E-912B-5CD5948A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classify, text-classification</a:t>
            </a:r>
          </a:p>
          <a:p>
            <a:r>
              <a:rPr lang="en-US" dirty="0"/>
              <a:t>regress</a:t>
            </a:r>
          </a:p>
          <a:p>
            <a:r>
              <a:rPr lang="en-US" dirty="0"/>
              <a:t>QA, Question Answering, classify spans</a:t>
            </a:r>
          </a:p>
          <a:p>
            <a:r>
              <a:rPr lang="en-US" dirty="0"/>
              <a:t>token classification</a:t>
            </a:r>
          </a:p>
          <a:p>
            <a:pPr lvl="1"/>
            <a:r>
              <a:rPr lang="en-US" dirty="0"/>
              <a:t>NER (Named Entity Recognition)</a:t>
            </a:r>
          </a:p>
          <a:p>
            <a:pPr lvl="1"/>
            <a:r>
              <a:rPr lang="en-US" dirty="0"/>
              <a:t>POS (Part of Speech Tagging)</a:t>
            </a:r>
          </a:p>
          <a:p>
            <a:r>
              <a:rPr lang="en-US" dirty="0"/>
              <a:t>translation, MT</a:t>
            </a:r>
          </a:p>
          <a:p>
            <a:r>
              <a:rPr lang="en-US" dirty="0"/>
              <a:t>ASR, Automatic Speech Recognition, </a:t>
            </a:r>
            <a:r>
              <a:rPr lang="en-US" dirty="0" err="1"/>
              <a:t>ctc</a:t>
            </a:r>
            <a:endParaRPr lang="en-US" dirty="0"/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AEE1E-FA95-2049-BF45-64A55A13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ular Callout 10">
                <a:extLst>
                  <a:ext uri="{FF2B5EF4-FFF2-40B4-BE49-F238E27FC236}">
                    <a16:creationId xmlns:a16="http://schemas.microsoft.com/office/drawing/2014/main" id="{91105DE5-8944-ED42-9640-2ED776B24E79}"/>
                  </a:ext>
                </a:extLst>
              </p:cNvPr>
              <p:cNvSpPr/>
              <p:nvPr/>
            </p:nvSpPr>
            <p:spPr>
              <a:xfrm>
                <a:off x="5842331" y="1690688"/>
                <a:ext cx="1932278" cy="557784"/>
              </a:xfrm>
              <a:prstGeom prst="wedgeRoundRectCallout">
                <a:avLst>
                  <a:gd name="adj1" fmla="val -100852"/>
                  <a:gd name="adj2" fmla="val 1760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0,1,2,…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ounded Rectangular Callout 10">
                <a:extLst>
                  <a:ext uri="{FF2B5EF4-FFF2-40B4-BE49-F238E27FC236}">
                    <a16:creationId xmlns:a16="http://schemas.microsoft.com/office/drawing/2014/main" id="{91105DE5-8944-ED42-9640-2ED776B24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331" y="1690688"/>
                <a:ext cx="1932278" cy="557784"/>
              </a:xfrm>
              <a:prstGeom prst="wedgeRoundRectCallout">
                <a:avLst>
                  <a:gd name="adj1" fmla="val -100852"/>
                  <a:gd name="adj2" fmla="val 17603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A0B1B4CA-8CC8-6544-A120-8EBD6E362D24}"/>
                  </a:ext>
                </a:extLst>
              </p:cNvPr>
              <p:cNvSpPr/>
              <p:nvPr/>
            </p:nvSpPr>
            <p:spPr>
              <a:xfrm>
                <a:off x="2608431" y="2248472"/>
                <a:ext cx="2124147" cy="557784"/>
              </a:xfrm>
              <a:prstGeom prst="wedgeRoundRectCallout">
                <a:avLst>
                  <a:gd name="adj1" fmla="val -64931"/>
                  <a:gd name="adj2" fmla="val 1342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/>
                  <a:t> 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A0B1B4CA-8CC8-6544-A120-8EBD6E362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431" y="2248472"/>
                <a:ext cx="2124147" cy="557784"/>
              </a:xfrm>
              <a:prstGeom prst="wedgeRoundRectCallout">
                <a:avLst>
                  <a:gd name="adj1" fmla="val -64931"/>
                  <a:gd name="adj2" fmla="val 13422"/>
                  <a:gd name="adj3" fmla="val 16667"/>
                </a:avLst>
              </a:prstGeom>
              <a:blipFill>
                <a:blip r:embed="rId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CA53E5E9-6FDE-3648-B4CF-B76795BE1679}"/>
                  </a:ext>
                </a:extLst>
              </p:cNvPr>
              <p:cNvSpPr/>
              <p:nvPr/>
            </p:nvSpPr>
            <p:spPr>
              <a:xfrm>
                <a:off x="7774609" y="2737359"/>
                <a:ext cx="3446669" cy="557784"/>
              </a:xfrm>
              <a:prstGeom prst="wedgeRoundRectCallout">
                <a:avLst>
                  <a:gd name="adj1" fmla="val -71324"/>
                  <a:gd name="adj2" fmla="val 1760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for each start/end of span</a:t>
                </a:r>
              </a:p>
            </p:txBody>
          </p:sp>
        </mc:Choice>
        <mc:Fallback xmlns=""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CA53E5E9-6FDE-3648-B4CF-B76795BE1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609" y="2737359"/>
                <a:ext cx="3446669" cy="557784"/>
              </a:xfrm>
              <a:prstGeom prst="wedgeRoundRectCallout">
                <a:avLst>
                  <a:gd name="adj1" fmla="val -71324"/>
                  <a:gd name="adj2" fmla="val 17603"/>
                  <a:gd name="adj3" fmla="val 16667"/>
                </a:avLst>
              </a:prstGeom>
              <a:blipFill>
                <a:blip r:embed="rId4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C6530373-6478-6C49-950C-C0045C755388}"/>
                  </a:ext>
                </a:extLst>
              </p:cNvPr>
              <p:cNvSpPr/>
              <p:nvPr/>
            </p:nvSpPr>
            <p:spPr>
              <a:xfrm>
                <a:off x="6887266" y="3505138"/>
                <a:ext cx="2177222" cy="557784"/>
              </a:xfrm>
              <a:prstGeom prst="wedgeRoundRectCallout">
                <a:avLst>
                  <a:gd name="adj1" fmla="val -175586"/>
                  <a:gd name="adj2" fmla="val -2872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for each token</a:t>
                </a:r>
              </a:p>
            </p:txBody>
          </p:sp>
        </mc:Choice>
        <mc:Fallback xmlns="">
          <p:sp>
            <p:nvSpPr>
              <p:cNvPr id="14" name="Rounded Rectangular Callout 13">
                <a:extLst>
                  <a:ext uri="{FF2B5EF4-FFF2-40B4-BE49-F238E27FC236}">
                    <a16:creationId xmlns:a16="http://schemas.microsoft.com/office/drawing/2014/main" id="{C6530373-6478-6C49-950C-C0045C755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266" y="3505138"/>
                <a:ext cx="2177222" cy="557784"/>
              </a:xfrm>
              <a:prstGeom prst="wedgeRoundRectCallout">
                <a:avLst>
                  <a:gd name="adj1" fmla="val -175586"/>
                  <a:gd name="adj2" fmla="val -28726"/>
                  <a:gd name="adj3" fmla="val 16667"/>
                </a:avLst>
              </a:prstGeom>
              <a:blipFill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62D386AE-389C-A049-A239-D3431C2A12AB}"/>
                  </a:ext>
                </a:extLst>
              </p:cNvPr>
              <p:cNvSpPr/>
              <p:nvPr/>
            </p:nvSpPr>
            <p:spPr>
              <a:xfrm>
                <a:off x="8153399" y="4969503"/>
                <a:ext cx="2511287" cy="457262"/>
              </a:xfrm>
              <a:prstGeom prst="wedgeRoundRectCallout">
                <a:avLst>
                  <a:gd name="adj1" fmla="val -95243"/>
                  <a:gd name="adj2" fmla="val 38656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for each phoneme</a:t>
                </a:r>
              </a:p>
            </p:txBody>
          </p:sp>
        </mc:Choice>
        <mc:Fallback xmlns="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62D386AE-389C-A049-A239-D3431C2A1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9" y="4969503"/>
                <a:ext cx="2511287" cy="457262"/>
              </a:xfrm>
              <a:prstGeom prst="wedgeRoundRectCallout">
                <a:avLst>
                  <a:gd name="adj1" fmla="val -95243"/>
                  <a:gd name="adj2" fmla="val 38656"/>
                  <a:gd name="adj3" fmla="val 16667"/>
                </a:avLst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82054-C1DC-B25C-B146-46F31622A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47203-816B-6849-4014-CF1F94D5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CC9A35-FFDE-4D49-B839-BD40881B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gft</a:t>
            </a:r>
            <a:r>
              <a:rPr lang="en-US" dirty="0"/>
              <a:t> Cheat Sheet</a:t>
            </a:r>
            <a:br>
              <a:rPr lang="en-US" dirty="0"/>
            </a:br>
            <a:r>
              <a:rPr lang="en-US" sz="3200" dirty="0"/>
              <a:t>(General Fine-Tuning)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7A68D-409A-2D47-96BF-B8545104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47852"/>
            <a:ext cx="5157787" cy="449262"/>
          </a:xfrm>
        </p:spPr>
        <p:txBody>
          <a:bodyPr/>
          <a:lstStyle/>
          <a:p>
            <a:r>
              <a:rPr lang="en-US" dirty="0"/>
              <a:t>4+1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gft_fit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𝑝𝑜𝑠𝑡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(fine-tuning)</a:t>
                </a:r>
              </a:p>
              <a:p>
                <a:pPr lvl="1"/>
                <a:r>
                  <a:rPr lang="en-US" dirty="0"/>
                  <a:t>4 Arguments, --</a:t>
                </a:r>
                <a:r>
                  <a:rPr lang="en-US" dirty="0" err="1"/>
                  <a:t>output_dir</a:t>
                </a:r>
                <a:r>
                  <a:rPr lang="en-US" dirty="0"/>
                  <a:t>,  --metric, --splits</a:t>
                </a:r>
              </a:p>
              <a:p>
                <a:pPr lvl="1"/>
                <a:r>
                  <a:rPr lang="en-US" dirty="0"/>
                  <a:t>(plus most </a:t>
                </a:r>
                <a:r>
                  <a:rPr lang="en-US" dirty="0" err="1"/>
                  <a:t>args</a:t>
                </a:r>
                <a:r>
                  <a:rPr lang="en-US" dirty="0"/>
                  <a:t> in most hubs)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gft_predict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(inference)</a:t>
                </a:r>
              </a:p>
              <a:p>
                <a:pPr lvl="1"/>
                <a:r>
                  <a:rPr lang="en-US" dirty="0"/>
                  <a:t>Input: 4 Arguments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data or stdin)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gft_eval</a:t>
                </a:r>
                <a:r>
                  <a:rPr lang="en-US" dirty="0"/>
                  <a:t>: Score model on dataset</a:t>
                </a:r>
              </a:p>
              <a:p>
                <a:pPr lvl="1"/>
                <a:r>
                  <a:rPr lang="en-US" dirty="0"/>
                  <a:t>Input: 4 Arguments, --split, --metric, …</a:t>
                </a:r>
              </a:p>
              <a:p>
                <a:pPr lvl="1"/>
                <a:r>
                  <a:rPr lang="en-US" dirty="0"/>
                  <a:t>Output: Score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gft_summary</a:t>
                </a:r>
                <a:r>
                  <a:rPr lang="en-US" dirty="0"/>
                  <a:t>: Find good stuff</a:t>
                </a:r>
              </a:p>
              <a:p>
                <a:pPr lvl="1"/>
                <a:r>
                  <a:rPr lang="en-US" dirty="0"/>
                  <a:t>Input: 4 Arguments </a:t>
                </a:r>
              </a:p>
              <a:p>
                <a:pPr lvl="1"/>
                <a:r>
                  <a:rPr lang="en-US" dirty="0"/>
                  <a:t>(may include: __</a:t>
                </a:r>
                <a:r>
                  <a:rPr lang="en-US" i="1" dirty="0"/>
                  <a:t>contains</a:t>
                </a:r>
                <a:r>
                  <a:rPr lang="en-US" dirty="0"/>
                  <a:t>__, __</a:t>
                </a:r>
                <a:r>
                  <a:rPr lang="en-US" i="1" dirty="0"/>
                  <a:t>infer</a:t>
                </a:r>
                <a:r>
                  <a:rPr lang="en-US" dirty="0"/>
                  <a:t>__)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err="1"/>
                  <a:t>gft_cat_dataset</a:t>
                </a:r>
                <a:r>
                  <a:rPr lang="en-US" dirty="0"/>
                  <a:t>: Output data to </a:t>
                </a:r>
                <a:r>
                  <a:rPr lang="en-US" i="1" dirty="0" err="1"/>
                  <a:t>stdout</a:t>
                </a:r>
                <a:endParaRPr lang="en-US" i="1" dirty="0"/>
              </a:p>
              <a:p>
                <a:pPr lvl="1"/>
                <a:r>
                  <a:rPr lang="en-US" dirty="0"/>
                  <a:t>Input: 4 Arguments (--data, --</a:t>
                </a:r>
                <a:r>
                  <a:rPr lang="en-US" dirty="0" err="1"/>
                  <a:t>eqn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C1E8BC-9E29-6841-A898-A1F4D853F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097113"/>
                <a:ext cx="5157787" cy="4092550"/>
              </a:xfrm>
              <a:blipFill>
                <a:blip r:embed="rId2"/>
                <a:stretch>
                  <a:fillRect l="-1474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E6771-B812-874D-8F18-1830AB5E2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47850"/>
            <a:ext cx="5183188" cy="449263"/>
          </a:xfrm>
        </p:spPr>
        <p:txBody>
          <a:bodyPr/>
          <a:lstStyle/>
          <a:p>
            <a:r>
              <a:rPr lang="en-US" dirty="0"/>
              <a:t>4 Arguments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--data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--model</a:t>
                </a:r>
              </a:p>
              <a:p>
                <a:pPr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--</a:t>
                </a:r>
                <a:r>
                  <a:rPr lang="en-US" dirty="0" err="1">
                    <a:solidFill>
                      <a:schemeClr val="bg2">
                        <a:lumMod val="75000"/>
                      </a:schemeClr>
                    </a:solidFill>
                  </a:rPr>
                  <a:t>eqn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𝑡𝑎𝑠𝑘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ü"/>
                </a:pPr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--task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classify (text-classification)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classify_tokens</a:t>
                </a:r>
                <a:r>
                  <a:rPr lang="en-US" dirty="0"/>
                  <a:t> (token-classification)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classify_spans</a:t>
                </a:r>
                <a:r>
                  <a:rPr lang="en-US" dirty="0"/>
                  <a:t> (QA, question-answering)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classify_audio</a:t>
                </a:r>
                <a:r>
                  <a:rPr lang="en-US" dirty="0"/>
                  <a:t> (audio-classification)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 err="1"/>
                  <a:t>classify_images</a:t>
                </a:r>
                <a:r>
                  <a:rPr lang="en-US" dirty="0"/>
                  <a:t> (image-classification)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regress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text-generation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MT (translation)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ASR (</a:t>
                </a:r>
                <a:r>
                  <a:rPr lang="en-US" dirty="0" err="1"/>
                  <a:t>ctc</a:t>
                </a:r>
                <a:r>
                  <a:rPr lang="en-US" dirty="0"/>
                  <a:t>, automatic-speech-recognition)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fill-mask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16409216-0C20-284B-81B8-7F24EE5AE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72200" y="2097113"/>
                <a:ext cx="5183188" cy="4092550"/>
              </a:xfrm>
              <a:blipFill>
                <a:blip r:embed="rId3"/>
                <a:stretch>
                  <a:fillRect l="-1222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1808-553A-134A-8E3B-BC36E296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D29BC-EBB5-4580-7EAE-7149852F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48AE-4265-F0CA-CFB3-B089FE92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7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09B844-145F-2023-5F8C-97407CFE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Before Deep Nets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2C63F5-9F71-25AF-9652-5ACFA6709E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Collocation</a:t>
            </a:r>
          </a:p>
          <a:p>
            <a:pPr lvl="1"/>
            <a:r>
              <a:rPr lang="en-US" dirty="0"/>
              <a:t>PMI (Church &amp; Hanks, 1990)</a:t>
            </a:r>
          </a:p>
          <a:p>
            <a:r>
              <a:rPr lang="en-US" dirty="0"/>
              <a:t>Word2vec</a:t>
            </a:r>
            <a:r>
              <a:rPr lang="en-US" dirty="0">
                <a:sym typeface="Wingdings" pitchFamily="2" charset="2"/>
              </a:rPr>
              <a:t> (Factored PMI)</a:t>
            </a:r>
            <a:endParaRPr lang="en-US" dirty="0"/>
          </a:p>
          <a:p>
            <a:r>
              <a:rPr lang="en-US" dirty="0"/>
              <a:t>Anything to </a:t>
            </a:r>
            <a:r>
              <a:rPr lang="en-US" dirty="0" err="1"/>
              <a:t>vec</a:t>
            </a:r>
            <a:endParaRPr lang="en-US" dirty="0"/>
          </a:p>
          <a:p>
            <a:pPr lvl="1"/>
            <a:r>
              <a:rPr lang="en-US" dirty="0"/>
              <a:t>Homework: Better Together</a:t>
            </a:r>
          </a:p>
          <a:p>
            <a:pPr lvl="2"/>
            <a:r>
              <a:rPr lang="en-US" dirty="0"/>
              <a:t>Doc2vec (in many ways)</a:t>
            </a:r>
          </a:p>
          <a:p>
            <a:pPr lvl="2"/>
            <a:r>
              <a:rPr lang="en-US" dirty="0"/>
              <a:t>Cosine similarity</a:t>
            </a:r>
          </a:p>
          <a:p>
            <a:pPr lvl="2"/>
            <a:r>
              <a:rPr lang="en-US" dirty="0"/>
              <a:t>Similar text vs. similar context</a:t>
            </a:r>
          </a:p>
          <a:p>
            <a:r>
              <a:rPr lang="en-US" dirty="0"/>
              <a:t>Regression: linear, logistic</a:t>
            </a:r>
          </a:p>
          <a:p>
            <a:r>
              <a:rPr lang="en-US" dirty="0" err="1"/>
              <a:t>Sklearn</a:t>
            </a:r>
            <a:r>
              <a:rPr lang="en-US" dirty="0"/>
              <a:t> and </a:t>
            </a:r>
            <a:r>
              <a:rPr lang="en-US" dirty="0" err="1"/>
              <a:t>Scipy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D4816F-ECF2-8F4C-CC20-2B6FE263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9B1DD-3A4C-C519-8068-A7256525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F789C-D611-0FBD-3252-2EF63925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34</a:t>
            </a:fld>
            <a:endParaRPr lang="en-US"/>
          </a:p>
        </p:txBody>
      </p:sp>
      <p:pic>
        <p:nvPicPr>
          <p:cNvPr id="18" name="Content Placeholder 17" descr="A screen shot of a chart&#10;&#10;Description automatically generated">
            <a:extLst>
              <a:ext uri="{FF2B5EF4-FFF2-40B4-BE49-F238E27FC236}">
                <a16:creationId xmlns:a16="http://schemas.microsoft.com/office/drawing/2014/main" id="{E35BC6F1-89E3-CF06-AFE2-5F63714E7F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7389" y="1870075"/>
            <a:ext cx="6204611" cy="3073311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A47DB6-5857-0129-A773-BF4C009BC7DA}"/>
              </a:ext>
            </a:extLst>
          </p:cNvPr>
          <p:cNvSpPr txBox="1"/>
          <p:nvPr/>
        </p:nvSpPr>
        <p:spPr>
          <a:xfrm>
            <a:off x="6482533" y="5058555"/>
            <a:ext cx="503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JM3 Chapter 6 (Spoiler Alert: Reading for next time)</a:t>
            </a:r>
          </a:p>
        </p:txBody>
      </p:sp>
    </p:spTree>
    <p:extLst>
      <p:ext uri="{BB962C8B-B14F-4D97-AF65-F5344CB8AC3E}">
        <p14:creationId xmlns:p14="http://schemas.microsoft.com/office/powerpoint/2010/main" val="3788065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E100D-7A6F-E608-DA57-AC966D34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Sklearn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A50D0-817D-05B2-59FB-1CDCFA04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5FAB4-688B-5A07-11E9-141859AF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1D822-F982-F76C-0990-1892B731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35</a:t>
            </a:fld>
            <a:endParaRPr lang="en-US"/>
          </a:p>
        </p:txBody>
      </p:sp>
      <p:pic>
        <p:nvPicPr>
          <p:cNvPr id="12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223088C6-F08E-CE86-5F24-5B6DC3C6CB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641" y="1690687"/>
            <a:ext cx="7459639" cy="4426317"/>
          </a:xfrm>
        </p:spPr>
      </p:pic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8EA525AD-E84C-B5E2-76AD-A5972C5868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90145" y="224194"/>
            <a:ext cx="8223214" cy="6193674"/>
          </a:xfrm>
        </p:spPr>
      </p:pic>
    </p:spTree>
    <p:extLst>
      <p:ext uri="{BB962C8B-B14F-4D97-AF65-F5344CB8AC3E}">
        <p14:creationId xmlns:p14="http://schemas.microsoft.com/office/powerpoint/2010/main" val="23786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45842-13CF-D170-2893-C4221967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CEC79-0F6E-DB5F-34AE-312DD4F3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0CE90-447F-7928-B550-1F156B92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36</a:t>
            </a:fld>
            <a:endParaRPr lang="en-US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4E1A4154-537B-5FE8-24BB-9AB0AF08F52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37440" y="303878"/>
            <a:ext cx="9376389" cy="5501159"/>
          </a:xfrm>
        </p:spPr>
      </p:pic>
    </p:spTree>
    <p:extLst>
      <p:ext uri="{BB962C8B-B14F-4D97-AF65-F5344CB8AC3E}">
        <p14:creationId xmlns:p14="http://schemas.microsoft.com/office/powerpoint/2010/main" val="2445147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9CC56-C244-EB16-91FA-FAF575E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D6CB3-1E1B-6912-5332-75DCD36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C8D8D-D819-64E4-B76B-31652AB6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BFCFF3D-7C43-F440-D1CF-14965BEB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7364"/>
            <a:ext cx="11310438" cy="575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89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79EA1F-046F-6FB9-2BC3-20AE4328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and Logistic Regression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3B343-AA34-9F0C-EB81-72B45FCAA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Linear</a:t>
            </a:r>
          </a:p>
          <a:p>
            <a:pPr lvl="1"/>
            <a:r>
              <a:rPr lang="en-US" dirty="0"/>
              <a:t>g1 = </a:t>
            </a:r>
            <a:r>
              <a:rPr lang="en-US" dirty="0" err="1"/>
              <a:t>glm</a:t>
            </a:r>
            <a:r>
              <a:rPr lang="en-US" dirty="0"/>
              <a:t>(</a:t>
            </a:r>
            <a:r>
              <a:rPr lang="en-US" dirty="0" err="1"/>
              <a:t>dist</a:t>
            </a:r>
            <a:r>
              <a:rPr lang="en-US" dirty="0"/>
              <a:t> ~ poly(speed,2), data=cars)</a:t>
            </a:r>
          </a:p>
          <a:p>
            <a:r>
              <a:rPr lang="en-US" dirty="0"/>
              <a:t>Logistic</a:t>
            </a:r>
          </a:p>
          <a:p>
            <a:pPr lvl="1"/>
            <a:r>
              <a:rPr lang="en-US" dirty="0"/>
              <a:t>g2 = </a:t>
            </a:r>
            <a:r>
              <a:rPr lang="en-US" dirty="0" err="1"/>
              <a:t>glm</a:t>
            </a:r>
            <a:r>
              <a:rPr lang="en-US" dirty="0"/>
              <a:t>(</a:t>
            </a:r>
            <a:r>
              <a:rPr lang="en-US" dirty="0" err="1"/>
              <a:t>dist</a:t>
            </a:r>
            <a:r>
              <a:rPr lang="en-US" dirty="0"/>
              <a:t> &gt; 50 ~ poly(speed,2), data=cars, </a:t>
            </a:r>
            <a:r>
              <a:rPr lang="en-US" b="1" dirty="0">
                <a:solidFill>
                  <a:srgbClr val="FF0000"/>
                </a:solidFill>
              </a:rPr>
              <a:t>family=binomial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Models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g1$coef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(Intercept) poly(speed, 2)1 poly(speed, 2)2 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42.98000       145.55226        22.99576 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g2$coef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(Intercept) poly(speed, 2)1 poly(speed, 2)2 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-1.137922       16.172581        2.031136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0D04D-3F96-EDB0-E9F8-5CC7FA04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F88C9-C6C7-D765-94A1-B66FCFE7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0D7EE-A4DC-C1AF-64E2-4D0672A38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3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22323E-5416-4F4B-C418-3D5306C9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and Logistic Regression</a:t>
            </a:r>
          </a:p>
        </p:txBody>
      </p:sp>
      <p:pic>
        <p:nvPicPr>
          <p:cNvPr id="8" name="Content Placeholder 7" descr="A comparison of a graph&#10;&#10;Description automatically generated">
            <a:extLst>
              <a:ext uri="{FF2B5EF4-FFF2-40B4-BE49-F238E27FC236}">
                <a16:creationId xmlns:a16="http://schemas.microsoft.com/office/drawing/2014/main" id="{769F6938-AB27-DAB2-3C33-8C17BD1571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3475" y="1825625"/>
            <a:ext cx="4971049" cy="4351338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ED87115-8BE7-87D0-0FB7-C2503BC19B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 g1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~ poly(speed,2), data=cars)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 g2 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&gt; 50 ~ poly(speed,2), data=cars, family=binomial)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plot(cars, main="Linear")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 lines(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cars$speed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predict(g1, cars), col="red",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=3)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cars$speed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predict(g2, cars), type='b',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=3, main="Logistic")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F3A6B-0790-6CAA-B163-601601AE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85CA8-B414-747E-0E3D-6D884092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DA12-272F-0739-1A90-33A32044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2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7A11-E707-05A0-4BF4-76D64475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this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5E2E-1B57-6B9B-28C4-12494247F4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P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rioritize material based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more on current priorities and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less on how 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the field got to where it is</a:t>
            </a:r>
          </a:p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Start with what’s hot now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Deep nets and Bots</a:t>
            </a:r>
          </a:p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End with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Topics that may become great (again)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71CE10-E2BC-1624-6CEA-C2A7F8E42D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Success: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Students have confidence that 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they can learn </a:t>
            </a:r>
          </a:p>
          <a:p>
            <a:pPr lvl="3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what you need to know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just in time </a:t>
            </a:r>
          </a:p>
          <a:p>
            <a:pPr lvl="3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(when you need to know it)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Learn to swim by 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jumping into deep end</a:t>
            </a:r>
          </a:p>
          <a:p>
            <a:pPr lvl="3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Won’t let you drown </a:t>
            </a:r>
          </a:p>
          <a:p>
            <a:pPr lvl="3"/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(but no spoon feeding)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D833B-B83C-6471-F982-717027F2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5C947-1C3E-AEF6-308F-BA9F61AD0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33F04-4EC7-FCBC-A98B-31431148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00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480196-9887-0D08-6212-4E51FD9B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B589569-F4F9-2789-C013-FE552EB64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sigmoid = function(z) 1/(1+exp(-z))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logit = function(p) log(p/(1-p))</a:t>
                </a:r>
              </a:p>
              <a:p>
                <a:pPr marL="0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ourier New" panose="02070309020205020404" pitchFamily="49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ourier New" panose="02070309020205020404" pitchFamily="49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𝑙𝑜𝑔𝑖𝑡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𝑙𝑜𝑔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ourier New" panose="02070309020205020404" pitchFamily="49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latin typeface="Cambria Math" panose="02040503050406030204" pitchFamily="18" charset="0"/>
                    <a:cs typeface="Courier New" panose="02070309020205020404" pitchFamily="49" charset="0"/>
                  </a:rPr>
                  <a:t>Note: sigmoid &amp; logit are inverses of one another:</a:t>
                </a:r>
              </a:p>
              <a:p>
                <a:pPr marL="0" indent="0">
                  <a:buNone/>
                </a:pPr>
                <a:endParaRPr lang="en-US" b="0" dirty="0">
                  <a:latin typeface="Cambria Math" panose="02040503050406030204" pitchFamily="18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𝑙𝑜𝑔𝑖𝑡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(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𝜎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𝑧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))=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𝑧</m:t>
                      </m:r>
                    </m:oMath>
                  </m:oMathPara>
                </a14:m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ourier New" panose="02070309020205020404" pitchFamily="49" charset="0"/>
                        </a:rPr>
                        <m:t>𝜎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𝑙𝑜𝑔𝑖𝑡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𝑝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)) 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ourier New" panose="02070309020205020404" pitchFamily="49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B589569-F4F9-2789-C013-FE552EB64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194FB-58BF-E8B4-85B5-3C628F5B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69B77-081B-7DDA-BB7F-A853D13E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DC92C-9D94-F9BF-B676-502C13D9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69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22323E-5416-4F4B-C418-3D5306C9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549" y="365125"/>
            <a:ext cx="3960716" cy="1325563"/>
          </a:xfrm>
        </p:spPr>
        <p:txBody>
          <a:bodyPr>
            <a:noAutofit/>
          </a:bodyPr>
          <a:lstStyle/>
          <a:p>
            <a:r>
              <a:rPr lang="en-US" sz="3200" dirty="0"/>
              <a:t>Linear and Logistic Regression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ED87115-8BE7-87D0-0FB7-C2503BC19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1016" y="1825624"/>
            <a:ext cx="4036495" cy="45307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 g1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glm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~ poly(speed,2), data=cars)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 g2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glm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&gt; 50 ~ poly(speed,2), data=cars, family=binomial)</a:t>
            </a: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cars$speed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predict(g2, cars), type='b',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=3, main="Without Sigmoid",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="Logit")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cars$speed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sigmoid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(predict(g2, cars)), type='b',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=3, main="With Sigmoid",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ylab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="Probability")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F3A6B-0790-6CAA-B163-601601AE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85CA8-B414-747E-0E3D-6D884092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DA12-272F-0739-1A90-33A32044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41</a:t>
            </a:fld>
            <a:endParaRPr lang="en-US" dirty="0"/>
          </a:p>
        </p:txBody>
      </p:sp>
      <p:pic>
        <p:nvPicPr>
          <p:cNvPr id="15" name="Content Placeholder 14" descr="A group of graphs with lines&#10;&#10;Description automatically generated with medium confidence">
            <a:extLst>
              <a:ext uri="{FF2B5EF4-FFF2-40B4-BE49-F238E27FC236}">
                <a16:creationId xmlns:a16="http://schemas.microsoft.com/office/drawing/2014/main" id="{CD51E783-6AF0-1D9C-B426-39070AD263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50" y="136524"/>
            <a:ext cx="7510877" cy="6568023"/>
          </a:xfrm>
        </p:spPr>
      </p:pic>
    </p:spTree>
    <p:extLst>
      <p:ext uri="{BB962C8B-B14F-4D97-AF65-F5344CB8AC3E}">
        <p14:creationId xmlns:p14="http://schemas.microsoft.com/office/powerpoint/2010/main" val="3833953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9B65-AD4F-A238-CE9B-60827C11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41093-730D-25AB-5CA7-EF25C1FA29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What’s where: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https://kwchurch.github.io/</a:t>
            </a:r>
            <a:r>
              <a:rPr lang="en-US" dirty="0"/>
              <a:t> </a:t>
            </a:r>
          </a:p>
          <a:p>
            <a:r>
              <a:rPr lang="en-US" dirty="0"/>
              <a:t>Formalities:</a:t>
            </a:r>
          </a:p>
          <a:p>
            <a:pPr lvl="1"/>
            <a:r>
              <a:rPr lang="en-US" dirty="0"/>
              <a:t>Northeastern Rules, Culture, etc.</a:t>
            </a:r>
          </a:p>
          <a:p>
            <a:pPr lvl="1"/>
            <a:r>
              <a:rPr lang="en-US" dirty="0"/>
              <a:t>Instructors, TA, Office Hours</a:t>
            </a:r>
          </a:p>
          <a:p>
            <a:r>
              <a:rPr lang="en-US" dirty="0"/>
              <a:t>Goals, Expectations, etc.</a:t>
            </a:r>
          </a:p>
          <a:p>
            <a:pPr lvl="1"/>
            <a:r>
              <a:rPr lang="en-US" dirty="0"/>
              <a:t>Encouraging learning:</a:t>
            </a:r>
          </a:p>
          <a:p>
            <a:pPr lvl="2"/>
            <a:r>
              <a:rPr lang="en-US" dirty="0"/>
              <a:t>Teamwork, Online Resources, Bots</a:t>
            </a:r>
          </a:p>
          <a:p>
            <a:pPr lvl="2"/>
            <a:r>
              <a:rPr lang="en-US" dirty="0"/>
              <a:t>As long as these tools </a:t>
            </a:r>
            <a:r>
              <a:rPr lang="en-US" dirty="0">
                <a:sym typeface="Wingdings" pitchFamily="2" charset="2"/>
              </a:rPr>
              <a:t> learning</a:t>
            </a:r>
            <a:endParaRPr lang="en-US" dirty="0"/>
          </a:p>
          <a:p>
            <a:pPr lvl="1"/>
            <a:r>
              <a:rPr lang="en-US" dirty="0"/>
              <a:t>Grading: </a:t>
            </a:r>
          </a:p>
          <a:p>
            <a:pPr lvl="2"/>
            <a:r>
              <a:rPr lang="en-US" dirty="0"/>
              <a:t>Assignments: </a:t>
            </a:r>
          </a:p>
          <a:p>
            <a:pPr lvl="3"/>
            <a:r>
              <a:rPr lang="en-US" dirty="0"/>
              <a:t>Effort/Learning &gt;&gt; Solving Problems</a:t>
            </a:r>
          </a:p>
          <a:p>
            <a:pPr lvl="2"/>
            <a:r>
              <a:rPr lang="en-US" dirty="0"/>
              <a:t>Mid-Term Exam: </a:t>
            </a:r>
          </a:p>
          <a:p>
            <a:pPr lvl="3"/>
            <a:r>
              <a:rPr lang="en-US" dirty="0"/>
              <a:t>Open book, network</a:t>
            </a:r>
          </a:p>
          <a:p>
            <a:pPr lvl="3"/>
            <a:r>
              <a:rPr lang="en-US" dirty="0"/>
              <a:t>But no teams</a:t>
            </a:r>
          </a:p>
          <a:p>
            <a:pPr lvl="2"/>
            <a:r>
              <a:rPr lang="en-US" dirty="0"/>
              <a:t>Final Project: Proposal, Oral, Written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E1AB6-8D66-2B13-2E78-D3B71F5EAA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Better Together Homework</a:t>
            </a:r>
          </a:p>
          <a:p>
            <a:r>
              <a:rPr lang="en-US" dirty="0"/>
              <a:t>Little Languages: Unix, AWK, R</a:t>
            </a:r>
          </a:p>
          <a:p>
            <a:r>
              <a:rPr lang="en-US" dirty="0"/>
              <a:t>Deep Nets</a:t>
            </a:r>
          </a:p>
          <a:p>
            <a:pPr lvl="1"/>
            <a:r>
              <a:rPr lang="en-US" dirty="0"/>
              <a:t>Inference (predict)</a:t>
            </a:r>
          </a:p>
          <a:p>
            <a:pPr lvl="1"/>
            <a:r>
              <a:rPr lang="en-US" dirty="0"/>
              <a:t>Fine-Tuning (fit)</a:t>
            </a:r>
          </a:p>
          <a:p>
            <a:pPr lvl="1"/>
            <a:r>
              <a:rPr lang="en-US" dirty="0"/>
              <a:t>Pre-training</a:t>
            </a:r>
          </a:p>
          <a:p>
            <a:pPr lvl="2"/>
            <a:r>
              <a:rPr lang="en-US" dirty="0"/>
              <a:t>aka base/fundamental models</a:t>
            </a:r>
          </a:p>
          <a:p>
            <a:pPr lvl="2"/>
            <a:r>
              <a:rPr lang="en-US" dirty="0"/>
              <a:t>(don’t do it)</a:t>
            </a:r>
          </a:p>
          <a:p>
            <a:r>
              <a:rPr lang="en-US" dirty="0"/>
              <a:t>Deep nets are like regression</a:t>
            </a:r>
          </a:p>
          <a:p>
            <a:pPr lvl="1"/>
            <a:r>
              <a:rPr lang="en-US" dirty="0"/>
              <a:t>Linear regression: </a:t>
            </a:r>
          </a:p>
          <a:p>
            <a:pPr lvl="2"/>
            <a:r>
              <a:rPr lang="en-US" dirty="0"/>
              <a:t>Cars example: fit/predict in R</a:t>
            </a:r>
          </a:p>
          <a:p>
            <a:pPr lvl="1"/>
            <a:r>
              <a:rPr lang="en-US" dirty="0"/>
              <a:t>Datasets:</a:t>
            </a:r>
          </a:p>
          <a:p>
            <a:pPr lvl="2"/>
            <a:r>
              <a:rPr lang="en-US" dirty="0"/>
              <a:t>cars dataset in R is like </a:t>
            </a:r>
          </a:p>
          <a:p>
            <a:pPr lvl="2"/>
            <a:r>
              <a:rPr lang="en-US" dirty="0"/>
              <a:t>emotion dataset on </a:t>
            </a:r>
            <a:r>
              <a:rPr lang="en-US" dirty="0" err="1"/>
              <a:t>huggingface</a:t>
            </a:r>
            <a:endParaRPr lang="en-US" dirty="0"/>
          </a:p>
          <a:p>
            <a:pPr lvl="1"/>
            <a:r>
              <a:rPr lang="en-US" dirty="0"/>
              <a:t>Classification vs. Regression</a:t>
            </a:r>
          </a:p>
          <a:p>
            <a:pPr lvl="2"/>
            <a:r>
              <a:rPr lang="en-US" dirty="0"/>
              <a:t>Logistic Regression: example of binary classification</a:t>
            </a:r>
          </a:p>
          <a:p>
            <a:pPr lvl="1"/>
            <a:r>
              <a:rPr lang="en-US" dirty="0"/>
              <a:t>Similarities of linear and logistic regression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E9AF5-F46A-FDD0-AB5F-FD428975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48A00-50AD-ECBC-1DC0-E80DBD76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A78F3-C9C5-22B0-F6C5-BCFBB7E2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95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9B65-AD4F-A238-CE9B-60827C11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41093-730D-25AB-5CA7-EF25C1FA29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What’s where: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https://kwchurch.github.io/</a:t>
            </a:r>
            <a:r>
              <a:rPr lang="en-US" dirty="0"/>
              <a:t> </a:t>
            </a:r>
          </a:p>
          <a:p>
            <a:r>
              <a:rPr lang="en-US" dirty="0"/>
              <a:t>Formalities:</a:t>
            </a:r>
          </a:p>
          <a:p>
            <a:pPr lvl="1"/>
            <a:r>
              <a:rPr lang="en-US" dirty="0"/>
              <a:t>Northeastern Rules, Culture, etc.</a:t>
            </a:r>
          </a:p>
          <a:p>
            <a:pPr lvl="1"/>
            <a:r>
              <a:rPr lang="en-US" dirty="0"/>
              <a:t>Instructors, TA, Office Hours</a:t>
            </a:r>
          </a:p>
          <a:p>
            <a:r>
              <a:rPr lang="en-US" dirty="0"/>
              <a:t>Goals, Expectations, etc.</a:t>
            </a:r>
          </a:p>
          <a:p>
            <a:pPr lvl="1"/>
            <a:r>
              <a:rPr lang="en-US" dirty="0"/>
              <a:t>Encouraging learning:</a:t>
            </a:r>
          </a:p>
          <a:p>
            <a:pPr lvl="2"/>
            <a:r>
              <a:rPr lang="en-US" dirty="0"/>
              <a:t>Teamwork, Online Resources, Bots</a:t>
            </a:r>
          </a:p>
          <a:p>
            <a:pPr lvl="2"/>
            <a:r>
              <a:rPr lang="en-US" dirty="0"/>
              <a:t>As long as these tools </a:t>
            </a:r>
            <a:r>
              <a:rPr lang="en-US" dirty="0">
                <a:sym typeface="Wingdings" pitchFamily="2" charset="2"/>
              </a:rPr>
              <a:t> learning</a:t>
            </a:r>
            <a:endParaRPr lang="en-US" dirty="0"/>
          </a:p>
          <a:p>
            <a:pPr lvl="1"/>
            <a:r>
              <a:rPr lang="en-US" dirty="0"/>
              <a:t>Grading: </a:t>
            </a:r>
          </a:p>
          <a:p>
            <a:pPr lvl="2"/>
            <a:r>
              <a:rPr lang="en-US" dirty="0"/>
              <a:t>Assignments: </a:t>
            </a:r>
          </a:p>
          <a:p>
            <a:pPr lvl="3"/>
            <a:r>
              <a:rPr lang="en-US" dirty="0"/>
              <a:t>Effort/Learning &gt;&gt; Solving Problems</a:t>
            </a:r>
          </a:p>
          <a:p>
            <a:pPr lvl="2"/>
            <a:r>
              <a:rPr lang="en-US" dirty="0"/>
              <a:t>Mid-Term Exam: </a:t>
            </a:r>
          </a:p>
          <a:p>
            <a:pPr lvl="3"/>
            <a:r>
              <a:rPr lang="en-US" dirty="0"/>
              <a:t>Open book, network</a:t>
            </a:r>
          </a:p>
          <a:p>
            <a:pPr lvl="3"/>
            <a:r>
              <a:rPr lang="en-US" dirty="0"/>
              <a:t>But no teams</a:t>
            </a:r>
          </a:p>
          <a:p>
            <a:pPr lvl="2"/>
            <a:r>
              <a:rPr lang="en-US" dirty="0"/>
              <a:t>Final Project: Proposal, Oral, Written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E1AB6-8D66-2B13-2E78-D3B71F5EAA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E9AF5-F46A-FDD0-AB5F-FD428975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48A00-50AD-ECBC-1DC0-E80DBD76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A78F3-C9C5-22B0-F6C5-BCFBB7E2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9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9B65-AD4F-A238-CE9B-60827C11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41093-730D-25AB-5CA7-EF25C1FA29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What’s where: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https://kwchurch.github.io/</a:t>
            </a:r>
            <a:r>
              <a:rPr lang="en-US" dirty="0"/>
              <a:t> </a:t>
            </a:r>
          </a:p>
          <a:p>
            <a:r>
              <a:rPr lang="en-US" dirty="0"/>
              <a:t>Formalities:</a:t>
            </a:r>
          </a:p>
          <a:p>
            <a:pPr lvl="1"/>
            <a:r>
              <a:rPr lang="en-US" dirty="0"/>
              <a:t>Northeastern Rules, Culture, etc.</a:t>
            </a:r>
          </a:p>
          <a:p>
            <a:pPr lvl="1"/>
            <a:r>
              <a:rPr lang="en-US" dirty="0"/>
              <a:t>Instructors, TA, Office Hours</a:t>
            </a:r>
          </a:p>
          <a:p>
            <a:r>
              <a:rPr lang="en-US" dirty="0"/>
              <a:t>Goals, Expectations, etc.</a:t>
            </a:r>
          </a:p>
          <a:p>
            <a:pPr lvl="1"/>
            <a:r>
              <a:rPr lang="en-US" dirty="0"/>
              <a:t>Encouraging learning:</a:t>
            </a:r>
          </a:p>
          <a:p>
            <a:pPr lvl="2"/>
            <a:r>
              <a:rPr lang="en-US" dirty="0"/>
              <a:t>Teamwork, Online Resources, Bots</a:t>
            </a:r>
          </a:p>
          <a:p>
            <a:pPr lvl="2"/>
            <a:r>
              <a:rPr lang="en-US" dirty="0"/>
              <a:t>As long as these tools </a:t>
            </a:r>
            <a:r>
              <a:rPr lang="en-US" dirty="0">
                <a:sym typeface="Wingdings" pitchFamily="2" charset="2"/>
              </a:rPr>
              <a:t> learning</a:t>
            </a:r>
            <a:endParaRPr lang="en-US" dirty="0"/>
          </a:p>
          <a:p>
            <a:pPr lvl="1"/>
            <a:r>
              <a:rPr lang="en-US" dirty="0"/>
              <a:t>Grading: </a:t>
            </a:r>
          </a:p>
          <a:p>
            <a:pPr lvl="2"/>
            <a:r>
              <a:rPr lang="en-US" dirty="0"/>
              <a:t>Assignments: </a:t>
            </a:r>
          </a:p>
          <a:p>
            <a:pPr lvl="3"/>
            <a:r>
              <a:rPr lang="en-US" dirty="0"/>
              <a:t>Effort/Learning &gt;&gt; Solving Problems</a:t>
            </a:r>
          </a:p>
          <a:p>
            <a:pPr lvl="2"/>
            <a:r>
              <a:rPr lang="en-US" dirty="0"/>
              <a:t>Mid-Term Exam: </a:t>
            </a:r>
          </a:p>
          <a:p>
            <a:pPr lvl="3"/>
            <a:r>
              <a:rPr lang="en-US" dirty="0"/>
              <a:t>Open book, network</a:t>
            </a:r>
          </a:p>
          <a:p>
            <a:pPr lvl="3"/>
            <a:r>
              <a:rPr lang="en-US" dirty="0"/>
              <a:t>But no teams</a:t>
            </a:r>
          </a:p>
          <a:p>
            <a:pPr lvl="2"/>
            <a:r>
              <a:rPr lang="en-US" dirty="0"/>
              <a:t>Final Project: Proposal, Oral, Written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E1AB6-8D66-2B13-2E78-D3B71F5EAA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E9AF5-F46A-FDD0-AB5F-FD428975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48A00-50AD-ECBC-1DC0-E80DBD76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A78F3-C9C5-22B0-F6C5-BCFBB7E2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BBDB6-7246-1161-381D-7D5F7B36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F053B-B95D-D0D3-A4A2-89083D10EB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CB367-6A0E-EDEE-D902-B5D864DCB6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F8876-CA0F-A5F4-1A8E-B6717F3E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F9AB3-CCE5-FCDF-6A93-2F113205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AAE9F-F324-3E0F-32B0-5B25FF5A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08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8378C3-8F02-CCE7-CDE3-E356D84D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gft</a:t>
            </a:r>
            <a:r>
              <a:rPr lang="en-US" dirty="0"/>
              <a:t> Design Goals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BE9EBB-B1A8-0898-D2DC-CB63EFA5A1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Inclusiveness: </a:t>
            </a:r>
          </a:p>
          <a:p>
            <a:pPr lvl="1"/>
            <a:r>
              <a:rPr lang="en-US" dirty="0"/>
              <a:t>Accessible to Masses </a:t>
            </a:r>
          </a:p>
          <a:p>
            <a:pPr lvl="2"/>
            <a:r>
              <a:rPr lang="en-US" dirty="0"/>
              <a:t>(including non-programmers)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Portability</a:t>
            </a:r>
          </a:p>
          <a:p>
            <a:pPr lvl="1"/>
            <a:r>
              <a:rPr lang="en-US" dirty="0"/>
              <a:t>Ease-of-Use/Transparency &gt;&gt; SOTA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216C01-AC13-01B7-1273-C674D641C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65451" cy="4351338"/>
          </a:xfrm>
        </p:spPr>
        <p:txBody>
          <a:bodyPr/>
          <a:lstStyle/>
          <a:p>
            <a:r>
              <a:rPr lang="en-US" dirty="0"/>
              <a:t>Hide Complexity/Magic (Alchemy)</a:t>
            </a:r>
          </a:p>
          <a:p>
            <a:pPr lvl="1"/>
            <a:r>
              <a:rPr lang="en-US" dirty="0"/>
              <a:t>No one would suggest</a:t>
            </a:r>
          </a:p>
          <a:p>
            <a:pPr lvl="2"/>
            <a:r>
              <a:rPr lang="en-US" dirty="0"/>
              <a:t>Regression-like methods are ``intelligent’’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EB1CB-85C1-8EAA-8AD3-68ADAFCF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169E-9EAA-D54B-7A93-0EBECE9C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4C1C8-C200-5E4A-1C9C-B323779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71D9-824C-944B-BADF-B5A79C2F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679731" cy="1325563"/>
          </a:xfrm>
        </p:spPr>
        <p:txBody>
          <a:bodyPr>
            <a:normAutofit/>
          </a:bodyPr>
          <a:lstStyle/>
          <a:p>
            <a:r>
              <a:rPr lang="en-US" sz="4800" dirty="0"/>
              <a:t>Portability:</a:t>
            </a:r>
            <a:br>
              <a:rPr lang="en-US" dirty="0"/>
            </a:br>
            <a:r>
              <a:rPr lang="en-US" sz="2400" dirty="0"/>
              <a:t>Inclusiveness + Hedge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15609-D9E9-C24C-AEDB-1173F4B22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62AC9-DD45-464C-AD12-36BD7E842260}"/>
              </a:ext>
            </a:extLst>
          </p:cNvPr>
          <p:cNvSpPr txBox="1"/>
          <p:nvPr/>
        </p:nvSpPr>
        <p:spPr>
          <a:xfrm>
            <a:off x="6360160" y="660755"/>
            <a:ext cx="2596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/>
              <a:t>gft</a:t>
            </a:r>
            <a:r>
              <a:rPr lang="en-US" sz="3600" dirty="0"/>
              <a:t>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1F5C0-6155-1B48-829C-38299254EC01}"/>
              </a:ext>
            </a:extLst>
          </p:cNvPr>
          <p:cNvSpPr txBox="1"/>
          <p:nvPr/>
        </p:nvSpPr>
        <p:spPr>
          <a:xfrm>
            <a:off x="6172202" y="2943027"/>
            <a:ext cx="4429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gft_fit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--model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P:ernie-tiny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--data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P:chnsenticorp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--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output_dir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$1 \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--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eqn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'classify: label ~ text'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958F1-1458-8745-9F75-757106519E73}"/>
              </a:ext>
            </a:extLst>
          </p:cNvPr>
          <p:cNvSpPr txBox="1"/>
          <p:nvPr/>
        </p:nvSpPr>
        <p:spPr>
          <a:xfrm>
            <a:off x="6172202" y="1442376"/>
            <a:ext cx="4850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gft_fit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--model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H:bert-base-cased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--data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H:emotion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--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output_dir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$1 \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--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eqn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'classify: label ~ text'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D9469EC8-A91B-0542-A310-507FAFAF2877}"/>
              </a:ext>
            </a:extLst>
          </p:cNvPr>
          <p:cNvSpPr/>
          <p:nvPr/>
        </p:nvSpPr>
        <p:spPr>
          <a:xfrm>
            <a:off x="9477369" y="953105"/>
            <a:ext cx="1940409" cy="438949"/>
          </a:xfrm>
          <a:prstGeom prst="wedgeRoundRectCallout">
            <a:avLst>
              <a:gd name="adj1" fmla="val -104557"/>
              <a:gd name="adj2" fmla="val 761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HuggingFace</a:t>
            </a:r>
            <a:endParaRPr lang="en-US" dirty="0"/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7C786B7A-DD59-A04A-B909-EB2FFAA07570}"/>
              </a:ext>
            </a:extLst>
          </p:cNvPr>
          <p:cNvSpPr/>
          <p:nvPr/>
        </p:nvSpPr>
        <p:spPr>
          <a:xfrm>
            <a:off x="9874816" y="2487437"/>
            <a:ext cx="1940409" cy="438949"/>
          </a:xfrm>
          <a:prstGeom prst="wedgeRoundRectCallout">
            <a:avLst>
              <a:gd name="adj1" fmla="val -124564"/>
              <a:gd name="adj2" fmla="val 740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PaddleNLP</a:t>
            </a:r>
            <a:endParaRPr lang="en-US" dirty="0"/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ACC38485-8FE3-9245-9D6D-82C9FD6C8202}"/>
              </a:ext>
            </a:extLst>
          </p:cNvPr>
          <p:cNvSpPr/>
          <p:nvPr/>
        </p:nvSpPr>
        <p:spPr>
          <a:xfrm>
            <a:off x="10516851" y="3259319"/>
            <a:ext cx="1298374" cy="574002"/>
          </a:xfrm>
          <a:prstGeom prst="wedgeRoundRectCallout">
            <a:avLst>
              <a:gd name="adj1" fmla="val -24593"/>
              <a:gd name="adj2" fmla="val -938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Emphasis on Chinese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8C84D20-C1C2-7249-BFDB-0B22730B1C12}"/>
              </a:ext>
            </a:extLst>
          </p:cNvPr>
          <p:cNvSpPr/>
          <p:nvPr/>
        </p:nvSpPr>
        <p:spPr>
          <a:xfrm>
            <a:off x="4437445" y="2132857"/>
            <a:ext cx="1744050" cy="766878"/>
          </a:xfrm>
          <a:prstGeom prst="wedgeRoundRectCallout">
            <a:avLst>
              <a:gd name="adj1" fmla="val 60573"/>
              <a:gd name="adj2" fmla="val -984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Hedge</a:t>
            </a:r>
            <a:endParaRPr lang="en-US" dirty="0">
              <a:sym typeface="Wingdings" pitchFamily="2" charset="2"/>
            </a:endParaRPr>
          </a:p>
          <a:p>
            <a:pPr algn="ctr"/>
            <a:r>
              <a:rPr lang="en-US" dirty="0"/>
              <a:t>(Supply Chains)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51A804E0-EFD0-E842-AC4F-D3188FCD2E50}"/>
              </a:ext>
            </a:extLst>
          </p:cNvPr>
          <p:cNvSpPr/>
          <p:nvPr/>
        </p:nvSpPr>
        <p:spPr>
          <a:xfrm>
            <a:off x="4437445" y="2125219"/>
            <a:ext cx="1744050" cy="766878"/>
          </a:xfrm>
          <a:prstGeom prst="wedgeRoundRectCallout">
            <a:avLst>
              <a:gd name="adj1" fmla="val 79755"/>
              <a:gd name="adj2" fmla="val 597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Hedge</a:t>
            </a:r>
            <a:endParaRPr lang="en-US" dirty="0">
              <a:sym typeface="Wingdings" pitchFamily="2" charset="2"/>
            </a:endParaRPr>
          </a:p>
          <a:p>
            <a:pPr algn="ctr"/>
            <a:r>
              <a:rPr lang="en-US" dirty="0"/>
              <a:t>(Supply Chains)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6BDE2-C39B-07B5-94E1-12DB60F8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4B752-F602-A136-B5EB-01E8EC3E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7" grpId="0" animBg="1"/>
      <p:bldP spid="20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8DD6-5D01-0902-1422-FB6D86CC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Strategy: Inclusiveness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E5A7-7EFF-777F-6352-175ED3D4D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your priorities right: Inclusiveness &gt;&gt; Exclusiveness</a:t>
            </a:r>
          </a:p>
          <a:p>
            <a:pPr lvl="1"/>
            <a:r>
              <a:rPr lang="en-US" dirty="0"/>
              <a:t>SOTA-Chasing                👎  (Exclusive: </a:t>
            </a:r>
            <a:r>
              <a:rPr lang="en-US" dirty="0">
                <a:hlinkClick r:id="rId2"/>
              </a:rPr>
              <a:t>mine is bigger than yours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Crossing the Chasm     👍  (Inclusive: Appeal to mainstream users)</a:t>
            </a:r>
          </a:p>
          <a:p>
            <a:pPr lvl="1"/>
            <a:r>
              <a:rPr lang="en-US" dirty="0"/>
              <a:t>Hubs: Get big quick     👍  (Inclusive: Usage &gt;&gt; SOTA)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4601A-84A7-A3D1-E46A-9F71A7AB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6B17F1-BDD3-277D-50BB-4B3042998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639" y="1905062"/>
            <a:ext cx="2363360" cy="236336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0108E95-F4ED-E53A-A352-8E7DA8C8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639" y="4358115"/>
            <a:ext cx="2366819" cy="2363360"/>
          </a:xfrm>
          <a:prstGeom prst="rect">
            <a:avLst/>
          </a:prstGeom>
        </p:spPr>
      </p:pic>
      <p:pic>
        <p:nvPicPr>
          <p:cNvPr id="10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81C3BD-3D4D-FCD2-BBDD-602C1A15D0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1"/>
          <a:stretch/>
        </p:blipFill>
        <p:spPr>
          <a:xfrm>
            <a:off x="8290118" y="61299"/>
            <a:ext cx="3821881" cy="176432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C258-0F11-53C5-C044-BD316354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41186-374A-61EC-5711-BFB4B76BD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9E6186-5F37-6747-9360-647981D231A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923801"/>
            <a:ext cx="10689939" cy="57478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0E45E9-A40E-454F-B7C4-812DCA82EFB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181412" y="0"/>
            <a:ext cx="4010588" cy="4010588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196694C-A6B2-704D-8EFE-89F1713C69D8}"/>
              </a:ext>
            </a:extLst>
          </p:cNvPr>
          <p:cNvSpPr/>
          <p:nvPr/>
        </p:nvSpPr>
        <p:spPr>
          <a:xfrm>
            <a:off x="734301" y="455675"/>
            <a:ext cx="1692945" cy="548640"/>
          </a:xfrm>
          <a:prstGeom prst="wedgeRoundRectCallout">
            <a:avLst>
              <a:gd name="adj1" fmla="val 21075"/>
              <a:gd name="adj2" fmla="val 68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Engineers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DD3BFF8-F24F-3743-8F62-3B70F150524F}"/>
              </a:ext>
            </a:extLst>
          </p:cNvPr>
          <p:cNvSpPr/>
          <p:nvPr/>
        </p:nvSpPr>
        <p:spPr>
          <a:xfrm>
            <a:off x="5073614" y="0"/>
            <a:ext cx="2994876" cy="956201"/>
          </a:xfrm>
          <a:prstGeom prst="wedgeRoundRectCallout">
            <a:avLst>
              <a:gd name="adj1" fmla="val 22491"/>
              <a:gd name="adj2" fmla="val 659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Bigger Opportunities:</a:t>
            </a:r>
          </a:p>
          <a:p>
            <a:pPr algn="ctr"/>
            <a:r>
              <a:rPr lang="en-US" sz="2400" dirty="0"/>
              <a:t>(l)users (aka poets)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CBB7F-BB71-1A4E-9E98-78F71E12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87BAA-341C-D3E5-C484-A360A5C9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F5EA5-AC41-6C27-94DE-A44554B0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04D8CE-0087-DD64-2E82-2A7CD0D9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Grading, Accessibility, Tardiness, Effort, etc.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322E6-C373-9CD5-46AA-98038FF1D0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Final Project:</a:t>
            </a:r>
          </a:p>
          <a:p>
            <a:pPr lvl="1"/>
            <a:r>
              <a:rPr lang="en-US" dirty="0"/>
              <a:t>Encourage Team Efforts</a:t>
            </a:r>
          </a:p>
          <a:p>
            <a:pPr lvl="1"/>
            <a:r>
              <a:rPr lang="en-US" dirty="0"/>
              <a:t>Proposal &amp; Final Presentation</a:t>
            </a:r>
          </a:p>
          <a:p>
            <a:pPr lvl="2"/>
            <a:r>
              <a:rPr lang="en-US" dirty="0"/>
              <a:t>Coding</a:t>
            </a:r>
          </a:p>
          <a:p>
            <a:pPr lvl="2"/>
            <a:r>
              <a:rPr lang="en-US" dirty="0"/>
              <a:t>Written Presentation</a:t>
            </a:r>
          </a:p>
          <a:p>
            <a:pPr lvl="2"/>
            <a:r>
              <a:rPr lang="en-US" dirty="0"/>
              <a:t>Oral Presentation</a:t>
            </a:r>
          </a:p>
          <a:p>
            <a:r>
              <a:rPr lang="en-US" dirty="0"/>
              <a:t>Mid-Term Exam</a:t>
            </a:r>
          </a:p>
          <a:p>
            <a:pPr lvl="1"/>
            <a:r>
              <a:rPr lang="en-US" dirty="0"/>
              <a:t>Open book, computer, network</a:t>
            </a:r>
          </a:p>
          <a:p>
            <a:pPr lvl="1"/>
            <a:r>
              <a:rPr lang="en-US" dirty="0"/>
              <a:t>If you can find a way to use </a:t>
            </a:r>
            <a:r>
              <a:rPr lang="en-US" dirty="0" err="1"/>
              <a:t>ChatGPT</a:t>
            </a:r>
            <a:r>
              <a:rPr lang="en-US" dirty="0"/>
              <a:t> to do the exam for you</a:t>
            </a:r>
          </a:p>
          <a:p>
            <a:pPr lvl="2"/>
            <a:r>
              <a:rPr lang="en-US" dirty="0"/>
              <a:t>Shame on me!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6ECDFD-D76F-B5E3-072C-16E017A19D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Flipped Classroom</a:t>
            </a:r>
          </a:p>
          <a:p>
            <a:pPr lvl="1"/>
            <a:r>
              <a:rPr lang="en-US" dirty="0"/>
              <a:t>Lectures </a:t>
            </a:r>
            <a:r>
              <a:rPr lang="en-US" dirty="0">
                <a:sym typeface="Wingdings" pitchFamily="2" charset="2"/>
              </a:rPr>
              <a:t> Recitations</a:t>
            </a:r>
          </a:p>
          <a:p>
            <a:pPr lvl="1"/>
            <a:r>
              <a:rPr lang="en-US" dirty="0">
                <a:sym typeface="Wingdings" pitchFamily="2" charset="2"/>
              </a:rPr>
              <a:t>Homework  Readings/Lectures</a:t>
            </a:r>
          </a:p>
          <a:p>
            <a:pPr lvl="1"/>
            <a:r>
              <a:rPr lang="en-US" dirty="0">
                <a:sym typeface="Wingdings" pitchFamily="2" charset="2"/>
              </a:rPr>
              <a:t>Assignments  Exercises</a:t>
            </a:r>
            <a:endParaRPr lang="en-US" dirty="0"/>
          </a:p>
          <a:p>
            <a:r>
              <a:rPr lang="en-US" dirty="0"/>
              <a:t>First Assignment </a:t>
            </a:r>
            <a:r>
              <a:rPr lang="en-US" dirty="0">
                <a:sym typeface="Wingdings" pitchFamily="2" charset="2"/>
              </a:rPr>
              <a:t> Calibration</a:t>
            </a:r>
          </a:p>
          <a:p>
            <a:pPr lvl="1"/>
            <a:r>
              <a:rPr lang="en-US" dirty="0">
                <a:sym typeface="Wingdings" pitchFamily="2" charset="2"/>
              </a:rPr>
              <a:t>Expect wide range of backgrounds</a:t>
            </a:r>
          </a:p>
          <a:p>
            <a:pPr lvl="1"/>
            <a:r>
              <a:rPr lang="en-US" dirty="0"/>
              <a:t>Don’t be discouraged if others find it too easy (and you don’t)</a:t>
            </a:r>
          </a:p>
          <a:p>
            <a:pPr lvl="2"/>
            <a:r>
              <a:rPr lang="en-US" dirty="0"/>
              <a:t>I want to see effort/progress</a:t>
            </a:r>
          </a:p>
          <a:p>
            <a:pPr lvl="2"/>
            <a:r>
              <a:rPr lang="en-US" dirty="0"/>
              <a:t>If they already know it</a:t>
            </a:r>
          </a:p>
          <a:p>
            <a:pPr lvl="3"/>
            <a:r>
              <a:rPr lang="en-US" dirty="0"/>
              <a:t>They can’t learn it</a:t>
            </a:r>
          </a:p>
          <a:p>
            <a:r>
              <a:rPr lang="en-US" dirty="0"/>
              <a:t>Readings</a:t>
            </a:r>
          </a:p>
          <a:p>
            <a:pPr lvl="1"/>
            <a:r>
              <a:rPr lang="en-US" dirty="0"/>
              <a:t>Intended to prepare for next class</a:t>
            </a:r>
          </a:p>
          <a:p>
            <a:pPr lvl="1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B0E10-B8E6-DC1C-DA00-AD65330D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EE025-10C4-7635-C829-5879FA8D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7E627-ADBF-55F9-8AED-4EA5E0F6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9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B2D5919-C340-A04A-BBEA-1550BB98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417956" cy="651866"/>
          </a:xfrm>
        </p:spPr>
        <p:txBody>
          <a:bodyPr>
            <a:normAutofit fontScale="90000"/>
          </a:bodyPr>
          <a:lstStyle/>
          <a:p>
            <a:r>
              <a:rPr lang="en-US" dirty="0"/>
              <a:t>Poets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3661F-D358-5C49-8ED7-00AA01E3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38C59E7B-48A4-6743-97BC-7E546ED2551C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494871" y="101707"/>
            <a:ext cx="5157746" cy="6566721"/>
          </a:xfrm>
          <a:ln>
            <a:solidFill>
              <a:schemeClr val="accent1"/>
            </a:solidFill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D2C0B86-4064-CC4F-9A6F-9C96AD31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59" y="1016992"/>
            <a:ext cx="6405261" cy="34662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Poets is an imperfect metaphor, </a:t>
            </a:r>
          </a:p>
          <a:p>
            <a:pPr lvl="1"/>
            <a:r>
              <a:rPr lang="en-US" dirty="0"/>
              <a:t>intended as a gesture toward inclusion. </a:t>
            </a:r>
          </a:p>
          <a:p>
            <a:r>
              <a:rPr lang="en-US" dirty="0"/>
              <a:t>The future for deep nets </a:t>
            </a:r>
          </a:p>
          <a:p>
            <a:pPr lvl="1"/>
            <a:r>
              <a:rPr lang="en-US" dirty="0"/>
              <a:t>will benefit by reaching out to </a:t>
            </a:r>
          </a:p>
          <a:p>
            <a:pPr lvl="2"/>
            <a:r>
              <a:rPr lang="en-US" dirty="0"/>
              <a:t>a broad audience of potential users, </a:t>
            </a:r>
          </a:p>
          <a:p>
            <a:pPr lvl="1"/>
            <a:r>
              <a:rPr lang="en-US" dirty="0"/>
              <a:t>including people with </a:t>
            </a:r>
          </a:p>
          <a:p>
            <a:pPr lvl="2"/>
            <a:r>
              <a:rPr lang="en-US" dirty="0"/>
              <a:t>little or no programming skills, </a:t>
            </a:r>
          </a:p>
          <a:p>
            <a:pPr lvl="2"/>
            <a:r>
              <a:rPr lang="en-US" dirty="0"/>
              <a:t>and little interest in training models.</a:t>
            </a:r>
          </a:p>
          <a:p>
            <a:r>
              <a:rPr lang="en-US" dirty="0"/>
              <a:t>Lessons from success of Unix</a:t>
            </a:r>
          </a:p>
          <a:p>
            <a:pPr lvl="1"/>
            <a:r>
              <a:rPr lang="en-US" dirty="0"/>
              <a:t>Less is more</a:t>
            </a:r>
          </a:p>
          <a:p>
            <a:pPr lvl="1"/>
            <a:r>
              <a:rPr lang="en-US" dirty="0"/>
              <a:t>Inclusion: Appeal to power users as well as masses</a:t>
            </a:r>
          </a:p>
          <a:p>
            <a:pPr lvl="1"/>
            <a:r>
              <a:rPr lang="en-US" dirty="0"/>
              <a:t>Portability: Inclusiveness++</a:t>
            </a:r>
          </a:p>
          <a:p>
            <a:pPr lvl="1"/>
            <a:endParaRPr lang="en-US" dirty="0"/>
          </a:p>
        </p:txBody>
      </p:sp>
      <p:pic>
        <p:nvPicPr>
          <p:cNvPr id="15" name="Content Placeholder 22">
            <a:extLst>
              <a:ext uri="{FF2B5EF4-FFF2-40B4-BE49-F238E27FC236}">
                <a16:creationId xmlns:a16="http://schemas.microsoft.com/office/drawing/2014/main" id="{914A304A-97B9-9243-A90F-36B850FE3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536316"/>
            <a:ext cx="6047065" cy="2321684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5284A-826E-AAAE-E576-1F5BECF9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73C19-2C00-F70D-D56F-0361CDFE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5F3FD5-F521-6F4D-8A5B-8928DEDB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762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Hub Strategy: Usage &gt;&gt; SOTA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DC538B-8BC7-E44F-AC78-59E15331C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054001" cy="47666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Startup Strategy: </a:t>
            </a:r>
          </a:p>
          <a:p>
            <a:pPr lvl="1"/>
            <a:r>
              <a:rPr lang="en-US" dirty="0"/>
              <a:t>Get big quick</a:t>
            </a:r>
          </a:p>
          <a:p>
            <a:r>
              <a:rPr lang="en-US" dirty="0"/>
              <a:t>SOTA is like sprinting (hard work)</a:t>
            </a:r>
          </a:p>
          <a:p>
            <a:pPr lvl="1"/>
            <a:r>
              <a:rPr lang="en-US" dirty="0"/>
              <a:t>Avoid temptation to sprint to front</a:t>
            </a:r>
          </a:p>
          <a:p>
            <a:pPr lvl="2"/>
            <a:r>
              <a:rPr lang="en-US" dirty="0"/>
              <a:t>(except when it is worth the effort)</a:t>
            </a:r>
          </a:p>
          <a:p>
            <a:pPr lvl="1"/>
            <a:r>
              <a:rPr lang="en-US" dirty="0"/>
              <a:t>Hubs spend most of the race </a:t>
            </a:r>
          </a:p>
          <a:p>
            <a:pPr lvl="2"/>
            <a:r>
              <a:rPr lang="en-US" dirty="0"/>
              <a:t>in the peloton drafting researchers</a:t>
            </a:r>
          </a:p>
          <a:p>
            <a:pPr lvl="1"/>
            <a:r>
              <a:rPr lang="en-US" dirty="0"/>
              <a:t>Make it easy for 3</a:t>
            </a:r>
            <a:r>
              <a:rPr lang="en-US" baseline="30000" dirty="0"/>
              <a:t>rd</a:t>
            </a:r>
            <a:r>
              <a:rPr lang="en-US" dirty="0"/>
              <a:t> parties </a:t>
            </a:r>
          </a:p>
          <a:p>
            <a:pPr lvl="2"/>
            <a:r>
              <a:rPr lang="en-US" dirty="0"/>
              <a:t>to post their best models on your hub</a:t>
            </a:r>
          </a:p>
          <a:p>
            <a:r>
              <a:rPr lang="en-US" dirty="0"/>
              <a:t>Use of 3</a:t>
            </a:r>
            <a:r>
              <a:rPr lang="en-US" baseline="30000" dirty="0"/>
              <a:t>rd</a:t>
            </a:r>
            <a:r>
              <a:rPr lang="en-US" dirty="0"/>
              <a:t> parties </a:t>
            </a:r>
            <a:r>
              <a:rPr lang="en-US" dirty="0">
                <a:sym typeface="Wingdings" pitchFamily="2" charset="2"/>
              </a:rPr>
              <a:t> W</a:t>
            </a:r>
            <a:r>
              <a:rPr lang="en-US" dirty="0"/>
              <a:t>ide range in quality</a:t>
            </a:r>
          </a:p>
          <a:p>
            <a:pPr lvl="1"/>
            <a:r>
              <a:rPr lang="en-US" dirty="0"/>
              <a:t>Best are amazing: best in class, industrial strength…</a:t>
            </a:r>
          </a:p>
          <a:p>
            <a:pPr lvl="1"/>
            <a:r>
              <a:rPr lang="en-US" dirty="0"/>
              <a:t>But some don’t work well, and may not even load…</a:t>
            </a:r>
          </a:p>
          <a:p>
            <a:pPr lvl="1"/>
            <a:r>
              <a:rPr lang="en-US" dirty="0"/>
              <a:t>Help users find good stuff &amp; embrace community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59CE40-99AC-094A-A2D1-263C5B7307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5828" y="84913"/>
            <a:ext cx="5116172" cy="5108694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6788AF6-CE56-2645-85C1-86EB0A3B286C}"/>
              </a:ext>
            </a:extLst>
          </p:cNvPr>
          <p:cNvSpPr/>
          <p:nvPr/>
        </p:nvSpPr>
        <p:spPr>
          <a:xfrm>
            <a:off x="4038600" y="1632723"/>
            <a:ext cx="2827061" cy="474704"/>
          </a:xfrm>
          <a:prstGeom prst="wedgeRectCallout">
            <a:avLst>
              <a:gd name="adj1" fmla="val 22204"/>
              <a:gd name="adj2" fmla="val -131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(Mistaken) Priority Research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7BEC9964-409E-1648-90A5-CC0F7484E529}"/>
              </a:ext>
            </a:extLst>
          </p:cNvPr>
          <p:cNvSpPr/>
          <p:nvPr/>
        </p:nvSpPr>
        <p:spPr>
          <a:xfrm>
            <a:off x="1926541" y="136525"/>
            <a:ext cx="2977097" cy="386128"/>
          </a:xfrm>
          <a:prstGeom prst="wedgeRectCallout">
            <a:avLst>
              <a:gd name="adj1" fmla="val 31623"/>
              <a:gd name="adj2" fmla="val 116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(Sensible) Priority for Startups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6F4A1-AD4D-7E49-9F14-E4BC46A6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5085B-77E0-BD4C-132D-B8741A1A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3062D-B2B0-E9AB-815E-907C77AC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EA2EA5-B26E-3FFA-5310-08061B2D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Perspectives on Datasets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7A41C6-3453-972F-9A64-4C795988B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8AA8D9-6047-3EDE-749E-A109764EAE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Splits: train/</a:t>
            </a:r>
            <a:r>
              <a:rPr lang="en-US" dirty="0" err="1"/>
              <a:t>val</a:t>
            </a:r>
            <a:r>
              <a:rPr lang="en-US" dirty="0"/>
              <a:t>/test</a:t>
            </a:r>
          </a:p>
          <a:p>
            <a:r>
              <a:rPr lang="en-US" dirty="0"/>
              <a:t>Treat rows as </a:t>
            </a:r>
            <a:r>
              <a:rPr lang="en-US" dirty="0" err="1"/>
              <a:t>iid</a:t>
            </a:r>
            <a:endParaRPr lang="en-US" dirty="0"/>
          </a:p>
          <a:p>
            <a:pPr lvl="1"/>
            <a:r>
              <a:rPr lang="en-US" dirty="0"/>
              <a:t>Identical and independently distributed</a:t>
            </a:r>
          </a:p>
          <a:p>
            <a:r>
              <a:rPr lang="en-US" dirty="0"/>
              <a:t>Idealistic, but maybe unrealistic</a:t>
            </a:r>
          </a:p>
          <a:p>
            <a:pPr lvl="1"/>
            <a:r>
              <a:rPr lang="en-US" dirty="0"/>
              <a:t>Changes over time, Context, etc.</a:t>
            </a:r>
          </a:p>
          <a:p>
            <a:r>
              <a:rPr lang="en-US" dirty="0"/>
              <a:t>More papers on models</a:t>
            </a:r>
          </a:p>
          <a:p>
            <a:pPr lvl="1"/>
            <a:r>
              <a:rPr lang="en-US" dirty="0"/>
              <a:t>than Datasets</a:t>
            </a:r>
          </a:p>
          <a:p>
            <a:r>
              <a:rPr lang="en-US" dirty="0"/>
              <a:t>Relatively little interest in</a:t>
            </a:r>
          </a:p>
          <a:p>
            <a:pPr lvl="1"/>
            <a:r>
              <a:rPr lang="en-US" dirty="0"/>
              <a:t>Is the Dataset Realistic?  </a:t>
            </a:r>
          </a:p>
          <a:p>
            <a:pPr lvl="1"/>
            <a:r>
              <a:rPr lang="en-US" dirty="0"/>
              <a:t>Motivation?  (Does anyone care?  If so, who?)</a:t>
            </a:r>
          </a:p>
          <a:p>
            <a:pPr lvl="1"/>
            <a:r>
              <a:rPr lang="en-US" dirty="0"/>
              <a:t>What is the dataset testing?</a:t>
            </a:r>
          </a:p>
          <a:p>
            <a:pPr lvl="1"/>
            <a:r>
              <a:rPr lang="en-US" dirty="0"/>
              <a:t>Sampling/balance?  From which population?</a:t>
            </a:r>
          </a:p>
          <a:p>
            <a:pPr lvl="1"/>
            <a:r>
              <a:rPr lang="en-US" dirty="0"/>
              <a:t>Can it be gamed?  Leakage?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399FB4E9-2DBB-6830-63DC-4975FC2D9ACF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/>
            <p:txBody>
              <a:bodyPr/>
              <a:lstStyle/>
              <a:p>
                <a:r>
                  <a:rPr lang="en-US" dirty="0"/>
                  <a:t>Psychology (Presupposes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 </m:t>
                    </m:r>
                  </m:oMath>
                </a14:m>
                <a:r>
                  <a:rPr lang="en-US" dirty="0"/>
                  <a:t>Hypothesis)</a:t>
                </a:r>
              </a:p>
            </p:txBody>
          </p:sp>
        </mc:Choice>
        <mc:Fallback xmlns="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399FB4E9-2DBB-6830-63DC-4975FC2D9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blipFill>
                <a:blip r:embed="rId2"/>
                <a:stretch>
                  <a:fillRect l="-1956" r="-122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3BFD80-6E37-3932-F1A4-D3F9664467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Validity</a:t>
            </a:r>
          </a:p>
          <a:p>
            <a:pPr lvl="1"/>
            <a:r>
              <a:rPr lang="en-US" dirty="0"/>
              <a:t>Content validity</a:t>
            </a:r>
          </a:p>
          <a:p>
            <a:pPr lvl="1"/>
            <a:r>
              <a:rPr lang="en-US" dirty="0"/>
              <a:t>Construct validity</a:t>
            </a:r>
          </a:p>
          <a:p>
            <a:pPr lvl="1"/>
            <a:r>
              <a:rPr lang="en-US" dirty="0"/>
              <a:t>Criterion validity</a:t>
            </a:r>
          </a:p>
          <a:p>
            <a:pPr lvl="1"/>
            <a:r>
              <a:rPr lang="en-US" dirty="0"/>
              <a:t>Face validity</a:t>
            </a:r>
          </a:p>
          <a:p>
            <a:pPr lvl="1"/>
            <a:r>
              <a:rPr lang="en-US" dirty="0"/>
              <a:t>Discriminant validity</a:t>
            </a:r>
          </a:p>
          <a:p>
            <a:r>
              <a:rPr lang="en-US" dirty="0"/>
              <a:t>Reliability</a:t>
            </a:r>
          </a:p>
          <a:p>
            <a:pPr lvl="1"/>
            <a:r>
              <a:rPr lang="en-US" dirty="0"/>
              <a:t>Inter-rater reliability</a:t>
            </a:r>
          </a:p>
          <a:p>
            <a:pPr lvl="1"/>
            <a:r>
              <a:rPr lang="en-US" dirty="0"/>
              <a:t>Test-retest reliability</a:t>
            </a:r>
          </a:p>
          <a:p>
            <a:pPr lvl="1"/>
            <a:r>
              <a:rPr lang="en-US" dirty="0"/>
              <a:t>Internal reliability/Inter-item consistency</a:t>
            </a:r>
          </a:p>
          <a:p>
            <a:pPr lvl="1"/>
            <a:r>
              <a:rPr lang="en-US" dirty="0"/>
              <a:t>Split half reliability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9D548-243A-3C9D-A944-295A0D71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6A1AE38-0978-944A-223C-A6D3765A6E7E}"/>
              </a:ext>
            </a:extLst>
          </p:cNvPr>
          <p:cNvSpPr/>
          <p:nvPr/>
        </p:nvSpPr>
        <p:spPr>
          <a:xfrm>
            <a:off x="6285094" y="5495101"/>
            <a:ext cx="2151049" cy="518604"/>
          </a:xfrm>
          <a:prstGeom prst="wedgeRoundRectCallout">
            <a:avLst>
              <a:gd name="adj1" fmla="val -82780"/>
              <a:gd name="adj2" fmla="val 15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Lexicography</a:t>
            </a:r>
            <a:endParaRPr lang="en-US" sz="1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CF28A-17C0-042C-9D29-63E63151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51B8E-36F2-9959-04B7-115DE0F9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89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97A35A9-87F3-1F7D-0283-86633452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86033" cy="1355569"/>
          </a:xfrm>
        </p:spPr>
        <p:txBody>
          <a:bodyPr>
            <a:normAutofit/>
          </a:bodyPr>
          <a:lstStyle/>
          <a:p>
            <a:r>
              <a:rPr lang="en-US" dirty="0"/>
              <a:t>Discussion of Validity</a:t>
            </a:r>
            <a:br>
              <a:rPr lang="en-US" dirty="0"/>
            </a:br>
            <a:r>
              <a:rPr lang="en-US" sz="4800" dirty="0"/>
              <a:t>Assumes: Intention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606242-549A-F5B1-5CFB-77B64D4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82F430-A247-A78A-CD64-1D0AF656ACD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135038" y="90698"/>
            <a:ext cx="5925200" cy="6328757"/>
          </a:xfr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49BA80A-0743-C5F2-EE92-39A7F275CC5D}"/>
              </a:ext>
            </a:extLst>
          </p:cNvPr>
          <p:cNvSpPr/>
          <p:nvPr/>
        </p:nvSpPr>
        <p:spPr>
          <a:xfrm>
            <a:off x="6562453" y="136524"/>
            <a:ext cx="3734682" cy="4805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D33E9-8C20-9C55-F017-AC423FB2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BD091-4140-F3EA-9018-C9020F65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2868827" cy="493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/>
              <a:t>Many of these models produce reasonable results</a:t>
            </a:r>
            <a:endParaRPr/>
          </a:p>
        </p:txBody>
      </p:sp>
      <p:pic>
        <p:nvPicPr>
          <p:cNvPr id="208" name="Google Shape;208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02019" y="0"/>
            <a:ext cx="8289981" cy="62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98E9D"/>
                </a:solidFill>
                <a:latin typeface="Arial"/>
                <a:ea typeface="Arial"/>
                <a:cs typeface="Arial"/>
                <a:sym typeface="Arial"/>
              </a:rPr>
              <a:t>CS6120</a:t>
            </a:r>
            <a:endParaRPr/>
          </a:p>
        </p:txBody>
      </p:sp>
      <p:sp>
        <p:nvSpPr>
          <p:cNvPr id="212" name="Google Shape;212;p16"/>
          <p:cNvSpPr/>
          <p:nvPr/>
        </p:nvSpPr>
        <p:spPr>
          <a:xfrm>
            <a:off x="362357" y="268047"/>
            <a:ext cx="3442166" cy="476967"/>
          </a:xfrm>
          <a:prstGeom prst="wedgeRoundRectCallout">
            <a:avLst>
              <a:gd name="adj1" fmla="val 90863"/>
              <a:gd name="adj2" fmla="val 15466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Scores could be more confident</a:t>
            </a:r>
            <a:endParaRPr/>
          </a:p>
        </p:txBody>
      </p:sp>
      <p:pic>
        <p:nvPicPr>
          <p:cNvPr id="213" name="Google Shape;2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5588" y="2061384"/>
            <a:ext cx="8446412" cy="471811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6"/>
          <p:cNvSpPr/>
          <p:nvPr/>
        </p:nvSpPr>
        <p:spPr>
          <a:xfrm>
            <a:off x="7682948" y="3091070"/>
            <a:ext cx="630282" cy="2850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6"/>
          <p:cNvSpPr/>
          <p:nvPr/>
        </p:nvSpPr>
        <p:spPr>
          <a:xfrm>
            <a:off x="8530486" y="4342029"/>
            <a:ext cx="683492" cy="3082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6"/>
          <p:cNvSpPr/>
          <p:nvPr/>
        </p:nvSpPr>
        <p:spPr>
          <a:xfrm>
            <a:off x="8481341" y="5873358"/>
            <a:ext cx="683491" cy="3082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11DEA-CE10-A9BA-A267-6C267FC3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0A5B0-AD80-EDA7-DEB5-D21DF1B1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 txBox="1">
            <a:spLocks noGrp="1"/>
          </p:cNvSpPr>
          <p:nvPr>
            <p:ph type="title"/>
          </p:nvPr>
        </p:nvSpPr>
        <p:spPr>
          <a:xfrm>
            <a:off x="339425" y="136525"/>
            <a:ext cx="11513100" cy="7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Lots of Models on Hubs (for lots of tasks)</a:t>
            </a:r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body" idx="1"/>
          </p:nvPr>
        </p:nvSpPr>
        <p:spPr>
          <a:xfrm>
            <a:off x="109200" y="1253400"/>
            <a:ext cx="6153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Natural Language</a:t>
            </a:r>
            <a:endParaRPr/>
          </a:p>
          <a:p>
            <a:pPr marL="914400" lvl="1" indent="-36755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Classification</a:t>
            </a:r>
            <a:endParaRPr/>
          </a:p>
          <a:p>
            <a:pPr marL="1371600" lvl="2" indent="-3443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Sentiment: positive/negative, 1-5 stars</a:t>
            </a:r>
            <a:endParaRPr/>
          </a:p>
          <a:p>
            <a:pPr marL="1371600" lvl="2" indent="-3443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Emotion classification</a:t>
            </a:r>
            <a:endParaRPr/>
          </a:p>
          <a:p>
            <a:pPr marL="1371600" lvl="2" indent="-3443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Hate speech classification</a:t>
            </a:r>
            <a:endParaRPr/>
          </a:p>
          <a:p>
            <a:pPr marL="914400" lvl="1" indent="-36755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Guess missing word (fill-mask; cloze task)</a:t>
            </a:r>
            <a:endParaRPr/>
          </a:p>
          <a:p>
            <a:pPr marL="914400" lvl="1" indent="-36755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Part of speech tagging</a:t>
            </a:r>
            <a:endParaRPr/>
          </a:p>
          <a:p>
            <a:pPr marL="914400" lvl="1" indent="-36755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NER (named entity recognition)</a:t>
            </a:r>
            <a:endParaRPr/>
          </a:p>
          <a:p>
            <a:pPr marL="914400" lvl="1" indent="-36755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Question Answering (SQUAD)</a:t>
            </a:r>
            <a:endParaRPr/>
          </a:p>
          <a:p>
            <a:pPr marL="914400" lvl="1" indent="-36755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Entailment (GLUE)</a:t>
            </a:r>
            <a:endParaRPr/>
          </a:p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Image Classification</a:t>
            </a:r>
            <a:endParaRPr/>
          </a:p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Speech recognition</a:t>
            </a:r>
            <a:endParaRPr/>
          </a:p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Machine Translation</a:t>
            </a:r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body" idx="2"/>
          </p:nvPr>
        </p:nvSpPr>
        <p:spPr>
          <a:xfrm>
            <a:off x="6020549" y="1279938"/>
            <a:ext cx="5473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3411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753"/>
              <a:buChar char="•"/>
            </a:pPr>
            <a:r>
              <a:rPr lang="en-US" sz="2060">
                <a:solidFill>
                  <a:srgbClr val="090909"/>
                </a:solidFill>
              </a:rPr>
              <a:t>Examples of fill-mask</a:t>
            </a:r>
            <a:endParaRPr sz="2370"/>
          </a:p>
          <a:p>
            <a:pPr marL="914400" lvl="1" indent="-380253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388"/>
              <a:buChar char="•"/>
            </a:pP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echo … | gft_predict </a:t>
            </a:r>
            <a:r>
              <a:rPr lang="en-US" sz="1440">
                <a:solidFill>
                  <a:srgbClr val="B00C0D"/>
                </a:solidFill>
                <a:latin typeface="Arial"/>
                <a:ea typeface="Arial"/>
                <a:cs typeface="Arial"/>
                <a:sym typeface="Arial"/>
              </a:rPr>
              <a:t>--task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 fill-mask</a:t>
            </a:r>
            <a:endParaRPr sz="2060"/>
          </a:p>
          <a:p>
            <a:pPr marL="914400" lvl="1" indent="-380253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388"/>
              <a:buChar char="•"/>
            </a:pP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I &lt;mask&gt; you     </a:t>
            </a:r>
            <a:endParaRPr sz="206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miss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|0.295</a:t>
            </a:r>
            <a:endParaRPr sz="175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love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|0.174</a:t>
            </a:r>
            <a:endParaRPr sz="175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salute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|0.158</a:t>
            </a:r>
            <a:endParaRPr sz="1750"/>
          </a:p>
          <a:p>
            <a:pPr marL="914400" lvl="1" indent="-380253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388"/>
              <a:buChar char="•"/>
            </a:pP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I love the &lt;mask&gt; guy    </a:t>
            </a:r>
            <a:endParaRPr sz="206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pizza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|0.035</a:t>
            </a:r>
            <a:endParaRPr sz="175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funny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|0.016</a:t>
            </a:r>
            <a:endParaRPr sz="175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old</a:t>
            </a:r>
            <a:r>
              <a:rPr lang="en-US" sz="1440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|0.010</a:t>
            </a:r>
            <a:endParaRPr sz="1750"/>
          </a:p>
          <a:p>
            <a:pPr marL="457200" lvl="0" indent="-403411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753"/>
              <a:buChar char="•"/>
            </a:pPr>
            <a:r>
              <a:rPr lang="en-US" sz="2060">
                <a:solidFill>
                  <a:srgbClr val="000000"/>
                </a:solidFill>
              </a:rPr>
              <a:t>Examples of machine translation</a:t>
            </a:r>
            <a:endParaRPr sz="2370"/>
          </a:p>
          <a:p>
            <a:pPr marL="914400" lvl="1" indent="-380253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388"/>
              <a:buChar char="•"/>
            </a:pPr>
            <a:r>
              <a:rPr lang="en-US" sz="14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echo …| gft_predict --task translation \</a:t>
            </a:r>
            <a:endParaRPr sz="2060"/>
          </a:p>
          <a:p>
            <a:pPr marL="914400" lvl="2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24"/>
              <a:buNone/>
            </a:pPr>
            <a:r>
              <a:rPr lang="en-US" sz="14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--model H:Helsinki-NLP/opus-mt-en-fr</a:t>
            </a:r>
            <a:endParaRPr sz="14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80253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388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I love you</a:t>
            </a:r>
            <a:endParaRPr sz="2060"/>
          </a:p>
          <a:p>
            <a:pPr marL="1371600" lvl="2" indent="-357094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2024"/>
              <a:buChar char="•"/>
            </a:pPr>
            <a:r>
              <a:rPr lang="en-US" sz="1440" i="1">
                <a:solidFill>
                  <a:srgbClr val="090909"/>
                </a:solidFill>
                <a:latin typeface="Arial"/>
                <a:ea typeface="Arial"/>
                <a:cs typeface="Arial"/>
                <a:sym typeface="Arial"/>
              </a:rPr>
              <a:t>Je t'aime.</a:t>
            </a:r>
            <a:endParaRPr sz="1750"/>
          </a:p>
        </p:txBody>
      </p:sp>
      <p:sp>
        <p:nvSpPr>
          <p:cNvPr id="224" name="Google Shape;224;p17"/>
          <p:cNvSpPr/>
          <p:nvPr/>
        </p:nvSpPr>
        <p:spPr>
          <a:xfrm>
            <a:off x="3819275" y="4560460"/>
            <a:ext cx="2276700" cy="591000"/>
          </a:xfrm>
          <a:prstGeom prst="wedgeRoundRectCallout">
            <a:avLst>
              <a:gd name="adj1" fmla="val 85951"/>
              <a:gd name="adj2" fmla="val -2779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1028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2k translation models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HuggingFace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7" descr="Graphical user interface, application, website, Team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7347" t="19884" r="19640" b="52649"/>
          <a:stretch/>
        </p:blipFill>
        <p:spPr>
          <a:xfrm>
            <a:off x="9917377" y="102700"/>
            <a:ext cx="2190000" cy="98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2E5C19-9AC1-DFB2-8D96-C215E1CDA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7EA2A-64D8-CA64-ACEE-BB96046F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02F0-CE9C-E17F-7987-18F18EEA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73AE-6604-B734-2A57-9246EE87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Together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87D0-24B7-687D-A82B-5B5ED9B49A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Purpose(s)</a:t>
            </a:r>
          </a:p>
          <a:p>
            <a:pPr lvl="1"/>
            <a:r>
              <a:rPr lang="en-US" dirty="0"/>
              <a:t>Motivate </a:t>
            </a:r>
          </a:p>
          <a:p>
            <a:pPr lvl="2"/>
            <a:r>
              <a:rPr lang="en-US" dirty="0"/>
              <a:t>What’s hot: deep nets, embeddings</a:t>
            </a:r>
          </a:p>
          <a:p>
            <a:pPr lvl="2"/>
            <a:r>
              <a:rPr lang="en-US" dirty="0"/>
              <a:t>and what’s not: python,  pip, etc.</a:t>
            </a:r>
          </a:p>
          <a:p>
            <a:pPr lvl="1"/>
            <a:r>
              <a:rPr lang="en-US" dirty="0"/>
              <a:t>Calibration</a:t>
            </a:r>
          </a:p>
          <a:p>
            <a:pPr lvl="2"/>
            <a:r>
              <a:rPr lang="en-US" dirty="0"/>
              <a:t>I’m clueless about…</a:t>
            </a:r>
          </a:p>
          <a:p>
            <a:pPr lvl="1"/>
            <a:r>
              <a:rPr lang="en-US" dirty="0"/>
              <a:t>Avoid getting into details</a:t>
            </a:r>
          </a:p>
          <a:p>
            <a:pPr lvl="2"/>
            <a:r>
              <a:rPr lang="en-US" dirty="0"/>
              <a:t>What is an embedding?</a:t>
            </a:r>
          </a:p>
          <a:p>
            <a:pPr lvl="2"/>
            <a:r>
              <a:rPr lang="en-US" dirty="0"/>
              <a:t>What is a deep net?</a:t>
            </a:r>
          </a:p>
          <a:p>
            <a:pPr lvl="1"/>
            <a:r>
              <a:rPr lang="en-US" dirty="0"/>
              <a:t>Little Languages</a:t>
            </a:r>
          </a:p>
          <a:p>
            <a:pPr lvl="2"/>
            <a:r>
              <a:rPr lang="en-US" dirty="0"/>
              <a:t>Suggest that deep nets are like regression</a:t>
            </a:r>
          </a:p>
          <a:p>
            <a:pPr lvl="1"/>
            <a:endParaRPr lang="en-US" dirty="0"/>
          </a:p>
        </p:txBody>
      </p:sp>
      <p:pic>
        <p:nvPicPr>
          <p:cNvPr id="9" name="Content Placeholder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B4E064E-064F-8290-EB8C-7C4D3B60E3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8178" y="1825625"/>
            <a:ext cx="3569644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53A2A-42DD-2A16-A2E1-D71A704C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ABE67-4B3C-11C4-952E-73B08094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5016A-E13A-5ADC-A827-96F3DE73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7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52EBF-3320-37EA-4AFA-D9387F6D0C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Little Languages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6D985-2317-2C57-0E67-A50C2AF05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2FDE2-87A3-952E-8D89-4D5E0784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4BB86-0310-5F13-64F3-EF2CCA5A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3B06-2EFD-1D6B-2090-34090E1D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1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684A1-8E93-8EFA-A674-C4A67BB9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16B1279-1154-20D8-31BC-A68E798E72F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086817" y="36513"/>
            <a:ext cx="4984750" cy="611663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14EADC5-806F-0B93-F9F9-4E7F06AB88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3925888" cy="1325562"/>
          </a:xfrm>
        </p:spPr>
        <p:txBody>
          <a:bodyPr>
            <a:normAutofit/>
          </a:bodyPr>
          <a:lstStyle/>
          <a:p>
            <a:r>
              <a:rPr lang="en-US" sz="3600" dirty="0"/>
              <a:t>Little Languages (from Unix)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4EDEDB-DBB0-C8EC-D80C-1BC818E084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81381" y="6227163"/>
            <a:ext cx="3052762" cy="508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Bentley (CACM-1986)</a:t>
            </a:r>
          </a:p>
        </p:txBody>
      </p:sp>
      <p:pic>
        <p:nvPicPr>
          <p:cNvPr id="24" name="Content Placeholder 18">
            <a:extLst>
              <a:ext uri="{FF2B5EF4-FFF2-40B4-BE49-F238E27FC236}">
                <a16:creationId xmlns:a16="http://schemas.microsoft.com/office/drawing/2014/main" id="{1BCD7DAB-3995-BF98-437A-72671CCD6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75" r="54365" b="8927"/>
          <a:stretch/>
        </p:blipFill>
        <p:spPr>
          <a:xfrm>
            <a:off x="327464" y="1420662"/>
            <a:ext cx="6265847" cy="5037059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A41BE0F-1575-E8ED-E871-FDE69CE212BC}"/>
              </a:ext>
            </a:extLst>
          </p:cNvPr>
          <p:cNvSpPr/>
          <p:nvPr/>
        </p:nvSpPr>
        <p:spPr>
          <a:xfrm>
            <a:off x="6932323" y="3869307"/>
            <a:ext cx="2414376" cy="18378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0C8FC-898A-805F-BBC4-D029E7A8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FE12-3BFE-D6FC-1FFE-F79BD3FE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A31DA05-FC20-AE40-D5A1-A11C1BD2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i="1" dirty="0"/>
            </a:br>
            <a:r>
              <a:rPr lang="en-US" dirty="0"/>
              <a:t>We propose </a:t>
            </a:r>
            <a:r>
              <a:rPr lang="en-US" i="1" dirty="0" err="1"/>
              <a:t>gft</a:t>
            </a:r>
            <a:r>
              <a:rPr lang="en-US" dirty="0"/>
              <a:t>, a Little Language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61F52-3AD6-495C-CEFD-66A8554E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CS6120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2EDF190-FF32-CC76-9AE6-CC9FE15ED8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the good old days,</a:t>
            </a:r>
          </a:p>
          <a:p>
            <a:pPr lvl="1"/>
            <a:r>
              <a:rPr lang="en-US" dirty="0"/>
              <a:t>real programmers would copy a few hundred lines of </a:t>
            </a:r>
          </a:p>
          <a:p>
            <a:pPr lvl="2"/>
            <a:r>
              <a:rPr lang="en-US" dirty="0" err="1"/>
              <a:t>PyTorch</a:t>
            </a:r>
            <a:r>
              <a:rPr lang="en-US" dirty="0"/>
              <a:t> from </a:t>
            </a:r>
            <a:r>
              <a:rPr lang="en-US" dirty="0" err="1"/>
              <a:t>HuggingFace</a:t>
            </a:r>
            <a:endParaRPr lang="en-US" dirty="0"/>
          </a:p>
          <a:p>
            <a:pPr lvl="1"/>
            <a:r>
              <a:rPr lang="en-US" dirty="0"/>
              <a:t>and modify as necessary to change</a:t>
            </a:r>
          </a:p>
          <a:p>
            <a:pPr lvl="2"/>
            <a:r>
              <a:rPr lang="en-US" dirty="0"/>
              <a:t>models, </a:t>
            </a:r>
          </a:p>
          <a:p>
            <a:pPr lvl="2"/>
            <a:r>
              <a:rPr lang="en-US" dirty="0"/>
              <a:t>datasets, </a:t>
            </a:r>
          </a:p>
          <a:p>
            <a:pPr lvl="2"/>
            <a:r>
              <a:rPr lang="en-US" dirty="0"/>
              <a:t>task,</a:t>
            </a:r>
          </a:p>
          <a:p>
            <a:pPr lvl="2"/>
            <a:r>
              <a:rPr lang="en-US" dirty="0"/>
              <a:t>etc.</a:t>
            </a:r>
          </a:p>
          <a:p>
            <a:r>
              <a:rPr lang="en-US" dirty="0"/>
              <a:t>With </a:t>
            </a:r>
            <a:r>
              <a:rPr lang="en-US" i="1" dirty="0" err="1"/>
              <a:t>gft</a:t>
            </a:r>
            <a:r>
              <a:rPr lang="en-US" dirty="0"/>
              <a:t>, 100s of lines </a:t>
            </a:r>
            <a:r>
              <a:rPr lang="en-US" dirty="0">
                <a:sym typeface="Wingdings" pitchFamily="2" charset="2"/>
              </a:rPr>
              <a:t> 1-line</a:t>
            </a:r>
          </a:p>
          <a:p>
            <a:pPr lvl="1"/>
            <a:r>
              <a:rPr lang="en-US" dirty="0">
                <a:sym typeface="Wingdings" pitchFamily="2" charset="2"/>
              </a:rPr>
              <a:t>More accessible to masses</a:t>
            </a:r>
          </a:p>
          <a:p>
            <a:pPr lvl="1"/>
            <a:r>
              <a:rPr lang="en-US" dirty="0">
                <a:sym typeface="Wingdings" pitchFamily="2" charset="2"/>
              </a:rPr>
              <a:t>(including non-programmers)</a:t>
            </a:r>
            <a:endParaRPr lang="en-US" dirty="0"/>
          </a:p>
        </p:txBody>
      </p:sp>
      <p:pic>
        <p:nvPicPr>
          <p:cNvPr id="21" name="Content Placeholder 18">
            <a:extLst>
              <a:ext uri="{FF2B5EF4-FFF2-40B4-BE49-F238E27FC236}">
                <a16:creationId xmlns:a16="http://schemas.microsoft.com/office/drawing/2014/main" id="{AE4816B2-A451-2EC4-CD9A-47CA29E811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61175" r="54365" b="8927"/>
          <a:stretch/>
        </p:blipFill>
        <p:spPr>
          <a:xfrm>
            <a:off x="838200" y="1918548"/>
            <a:ext cx="5181600" cy="4165492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DBEBC-D972-82C4-AC85-E1194125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9/11/2023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FC21A-B6C1-6C4C-B376-1F8D4401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3327</Words>
  <Application>Microsoft Macintosh PowerPoint</Application>
  <PresentationFormat>Widescreen</PresentationFormat>
  <Paragraphs>805</Paragraphs>
  <Slides>55</Slides>
  <Notes>6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Courier New</vt:lpstr>
      <vt:lpstr>Menlo</vt:lpstr>
      <vt:lpstr>Times</vt:lpstr>
      <vt:lpstr>Wingdings</vt:lpstr>
      <vt:lpstr>Office Theme</vt:lpstr>
      <vt:lpstr>CS6120</vt:lpstr>
      <vt:lpstr>PowerPoint Presentation</vt:lpstr>
      <vt:lpstr>PowerPoint Presentation</vt:lpstr>
      <vt:lpstr>Goals for this class</vt:lpstr>
      <vt:lpstr>Grading, Accessibility, Tardiness, Effort, etc.</vt:lpstr>
      <vt:lpstr>Better Together Homework</vt:lpstr>
      <vt:lpstr>Little Languages</vt:lpstr>
      <vt:lpstr>Little Languages (from Unix)</vt:lpstr>
      <vt:lpstr> We propose gft, a Little Language</vt:lpstr>
      <vt:lpstr>Standard 3-Step Recipe</vt:lpstr>
      <vt:lpstr>Standard 3-Step Recipe</vt:lpstr>
      <vt:lpstr>Hard:  Pre-Training Large Language Models (LLMs)</vt:lpstr>
      <vt:lpstr>Standard 3-Step Recipe</vt:lpstr>
      <vt:lpstr> </vt:lpstr>
      <vt:lpstr>Fine-Tuning (Fit) in R (Statistics Package)</vt:lpstr>
      <vt:lpstr>Datasets Example: Cars</vt:lpstr>
      <vt:lpstr>Example of Datasets in HuggingFace https://huggingface.co/datasets/dair-ai/emotion</vt:lpstr>
      <vt:lpstr>Emotion  GLUE (Cola) https://huggingface.co/datasets/glue/viewer/cola/train </vt:lpstr>
      <vt:lpstr>glm (General Linear Models) in R (and Sklearn)</vt:lpstr>
      <vt:lpstr>Fine-Tuning (fit) in GFT f_pre+data → f_post </vt:lpstr>
      <vt:lpstr>Emotion Dataset classify:label~text</vt:lpstr>
      <vt:lpstr>Fine-Tuning (fit): Numerous Use Cases f_pre+data → f_post </vt:lpstr>
      <vt:lpstr>GLUE Subsets</vt:lpstr>
      <vt:lpstr>GFT Program for COLA</vt:lpstr>
      <vt:lpstr>Simple Equations Cover Many Cases of Interest GLUE: A Popular Benchmark</vt:lpstr>
      <vt:lpstr>Equation Keywords ≈ Pipeline Tasks</vt:lpstr>
      <vt:lpstr>gft Cheat Sheet (General Fine-Tuning)</vt:lpstr>
      <vt:lpstr>Regression in R: Summarize (almost) anything </vt:lpstr>
      <vt:lpstr>Regression in R: Summarize (almost) anything </vt:lpstr>
      <vt:lpstr>Regression in R: Summarize (almost) anything </vt:lpstr>
      <vt:lpstr>gft_summary</vt:lpstr>
      <vt:lpstr>Tasks</vt:lpstr>
      <vt:lpstr>gft Cheat Sheet (General Fine-Tuning)</vt:lpstr>
      <vt:lpstr>Machine Learning Before Deep Nets</vt:lpstr>
      <vt:lpstr>Sklearn</vt:lpstr>
      <vt:lpstr>PowerPoint Presentation</vt:lpstr>
      <vt:lpstr>PowerPoint Presentation</vt:lpstr>
      <vt:lpstr>Linear Regression and Logistic Regression</vt:lpstr>
      <vt:lpstr>Linear and Logistic Regression</vt:lpstr>
      <vt:lpstr>Inverses</vt:lpstr>
      <vt:lpstr>Linear and Logistic Regression</vt:lpstr>
      <vt:lpstr>Recap</vt:lpstr>
      <vt:lpstr>Recap</vt:lpstr>
      <vt:lpstr>Recap</vt:lpstr>
      <vt:lpstr>SciPy</vt:lpstr>
      <vt:lpstr>gft Design Goals</vt:lpstr>
      <vt:lpstr>Portability: Inclusiveness + Hedge</vt:lpstr>
      <vt:lpstr>Strategy: Inclusiveness</vt:lpstr>
      <vt:lpstr>PowerPoint Presentation</vt:lpstr>
      <vt:lpstr>Poets</vt:lpstr>
      <vt:lpstr>Hub Strategy: Usage &gt;&gt; SOTA</vt:lpstr>
      <vt:lpstr>Two Perspectives on Datasets</vt:lpstr>
      <vt:lpstr>Discussion of Validity Assumes: Intention</vt:lpstr>
      <vt:lpstr>Many of these models produce reasonable results</vt:lpstr>
      <vt:lpstr>Lots of Models on Hubs (for lots of tasks)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Church</dc:creator>
  <cp:lastModifiedBy>Church, Kenneth</cp:lastModifiedBy>
  <cp:revision>39</cp:revision>
  <dcterms:created xsi:type="dcterms:W3CDTF">2023-08-31T19:51:53Z</dcterms:created>
  <dcterms:modified xsi:type="dcterms:W3CDTF">2023-09-09T19:42:38Z</dcterms:modified>
</cp:coreProperties>
</file>