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8"/>
  </p:notesMasterIdLst>
  <p:sldIdLst>
    <p:sldId id="256" r:id="rId2"/>
    <p:sldId id="257" r:id="rId3"/>
    <p:sldId id="2044" r:id="rId4"/>
    <p:sldId id="258" r:id="rId5"/>
    <p:sldId id="1980" r:id="rId6"/>
    <p:sldId id="2040" r:id="rId7"/>
    <p:sldId id="2038" r:id="rId8"/>
    <p:sldId id="2039" r:id="rId9"/>
    <p:sldId id="1963" r:id="rId10"/>
    <p:sldId id="1993" r:id="rId11"/>
    <p:sldId id="1966" r:id="rId12"/>
    <p:sldId id="281" r:id="rId13"/>
    <p:sldId id="2029" r:id="rId14"/>
    <p:sldId id="2028" r:id="rId15"/>
    <p:sldId id="1972" r:id="rId16"/>
    <p:sldId id="1973" r:id="rId17"/>
    <p:sldId id="2045" r:id="rId18"/>
    <p:sldId id="1985" r:id="rId19"/>
    <p:sldId id="260" r:id="rId20"/>
    <p:sldId id="261" r:id="rId21"/>
    <p:sldId id="262" r:id="rId22"/>
    <p:sldId id="2033" r:id="rId23"/>
    <p:sldId id="2036" r:id="rId24"/>
    <p:sldId id="2047" r:id="rId25"/>
    <p:sldId id="1987" r:id="rId26"/>
    <p:sldId id="2035" r:id="rId27"/>
    <p:sldId id="265" r:id="rId28"/>
    <p:sldId id="266" r:id="rId29"/>
    <p:sldId id="264" r:id="rId30"/>
    <p:sldId id="2042" r:id="rId31"/>
    <p:sldId id="1952" r:id="rId32"/>
    <p:sldId id="278" r:id="rId33"/>
    <p:sldId id="1988" r:id="rId34"/>
    <p:sldId id="2048" r:id="rId35"/>
    <p:sldId id="1994" r:id="rId36"/>
    <p:sldId id="1995" r:id="rId37"/>
    <p:sldId id="1996" r:id="rId38"/>
    <p:sldId id="1997" r:id="rId39"/>
    <p:sldId id="2043" r:id="rId40"/>
    <p:sldId id="2046" r:id="rId41"/>
    <p:sldId id="1991" r:id="rId42"/>
    <p:sldId id="2030" r:id="rId43"/>
    <p:sldId id="1999" r:id="rId44"/>
    <p:sldId id="2000" r:id="rId45"/>
    <p:sldId id="2005" r:id="rId46"/>
    <p:sldId id="2010" r:id="rId47"/>
    <p:sldId id="2017" r:id="rId48"/>
    <p:sldId id="2053" r:id="rId49"/>
    <p:sldId id="2011" r:id="rId50"/>
    <p:sldId id="2012" r:id="rId51"/>
    <p:sldId id="2008" r:id="rId52"/>
    <p:sldId id="2013" r:id="rId53"/>
    <p:sldId id="2014" r:id="rId54"/>
    <p:sldId id="2009" r:id="rId55"/>
    <p:sldId id="2015" r:id="rId56"/>
    <p:sldId id="2052" r:id="rId57"/>
    <p:sldId id="2051" r:id="rId58"/>
    <p:sldId id="2006" r:id="rId59"/>
    <p:sldId id="2034" r:id="rId60"/>
    <p:sldId id="2022" r:id="rId61"/>
    <p:sldId id="1949" r:id="rId62"/>
    <p:sldId id="324" r:id="rId63"/>
    <p:sldId id="313" r:id="rId64"/>
    <p:sldId id="2024" r:id="rId65"/>
    <p:sldId id="2026" r:id="rId66"/>
    <p:sldId id="2027" r:id="rId67"/>
    <p:sldId id="284" r:id="rId68"/>
    <p:sldId id="1948" r:id="rId69"/>
    <p:sldId id="2007" r:id="rId70"/>
    <p:sldId id="1974" r:id="rId71"/>
    <p:sldId id="1975" r:id="rId72"/>
    <p:sldId id="1976" r:id="rId73"/>
    <p:sldId id="1977" r:id="rId74"/>
    <p:sldId id="1968" r:id="rId75"/>
    <p:sldId id="2049" r:id="rId76"/>
    <p:sldId id="2050" r:id="rId7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67DABD9-960E-B240-8A2B-931ACA86F8FE}">
          <p14:sldIdLst>
            <p14:sldId id="256"/>
            <p14:sldId id="257"/>
          </p14:sldIdLst>
        </p14:section>
        <p14:section name="Part 1: Current Status and Opportunities" id="{D91F8CF1-82E3-5D47-8566-C6CBAA8AC60D}">
          <p14:sldIdLst>
            <p14:sldId id="2044"/>
            <p14:sldId id="258"/>
            <p14:sldId id="1980"/>
            <p14:sldId id="2040"/>
            <p14:sldId id="2038"/>
            <p14:sldId id="2039"/>
            <p14:sldId id="1963"/>
            <p14:sldId id="1993"/>
            <p14:sldId id="1966"/>
            <p14:sldId id="281"/>
            <p14:sldId id="2029"/>
          </p14:sldIdLst>
        </p14:section>
        <p14:section name="Growth languages" id="{89BF6504-1DB8-F340-BEF1-77C7BAAEE6AA}">
          <p14:sldIdLst>
            <p14:sldId id="2028"/>
            <p14:sldId id="1972"/>
            <p14:sldId id="1973"/>
          </p14:sldIdLst>
        </p14:section>
        <p14:section name="Part 1: history" id="{3FF8BCAE-9FCE-B348-8A86-159DA53A4922}">
          <p14:sldIdLst>
            <p14:sldId id="2045"/>
            <p14:sldId id="1985"/>
            <p14:sldId id="260"/>
            <p14:sldId id="261"/>
            <p14:sldId id="262"/>
            <p14:sldId id="2033"/>
            <p14:sldId id="2036"/>
          </p14:sldIdLst>
        </p14:section>
        <p14:section name="Filter Bubbles" id="{A7418BA5-A60F-9442-8079-B22E389CBF49}">
          <p14:sldIdLst/>
        </p14:section>
        <p14:section name="Inappropriate Translation" id="{71FE3575-F423-CA47-9D3A-A1902DD79455}">
          <p14:sldIdLst>
            <p14:sldId id="2047"/>
            <p14:sldId id="1987"/>
            <p14:sldId id="2035"/>
            <p14:sldId id="265"/>
            <p14:sldId id="266"/>
            <p14:sldId id="264"/>
            <p14:sldId id="2042"/>
            <p14:sldId id="1952"/>
            <p14:sldId id="278"/>
            <p14:sldId id="1988"/>
          </p14:sldIdLst>
        </p14:section>
        <p14:section name="BLI" id="{0401D3A2-41D3-5B4F-8559-564E9CDFB38F}">
          <p14:sldIdLst>
            <p14:sldId id="2048"/>
            <p14:sldId id="1994"/>
            <p14:sldId id="1995"/>
            <p14:sldId id="1996"/>
            <p14:sldId id="1997"/>
            <p14:sldId id="2043"/>
          </p14:sldIdLst>
        </p14:section>
        <p14:section name="Future" id="{69BA592D-360E-594B-84B7-FB7A351E8BFF}">
          <p14:sldIdLst>
            <p14:sldId id="2046"/>
            <p14:sldId id="1991"/>
            <p14:sldId id="2030"/>
            <p14:sldId id="1999"/>
            <p14:sldId id="2000"/>
          </p14:sldIdLst>
        </p14:section>
        <p14:section name="Copmare and Contrast" id="{D209016F-64AA-034E-92E1-3DF45C9F45B0}">
          <p14:sldIdLst>
            <p14:sldId id="2005"/>
            <p14:sldId id="2010"/>
            <p14:sldId id="2017"/>
            <p14:sldId id="2053"/>
            <p14:sldId id="2011"/>
            <p14:sldId id="2012"/>
            <p14:sldId id="2008"/>
            <p14:sldId id="2013"/>
            <p14:sldId id="2014"/>
            <p14:sldId id="2009"/>
            <p14:sldId id="2015"/>
            <p14:sldId id="2052"/>
            <p14:sldId id="2051"/>
          </p14:sldIdLst>
        </p14:section>
        <p14:section name="Vision" id="{D4774A08-E1A1-374F-9216-BA6769D7731C}">
          <p14:sldIdLst>
            <p14:sldId id="2006"/>
            <p14:sldId id="2034"/>
            <p14:sldId id="2022"/>
            <p14:sldId id="1949"/>
            <p14:sldId id="324"/>
            <p14:sldId id="313"/>
            <p14:sldId id="2024"/>
            <p14:sldId id="2026"/>
            <p14:sldId id="2027"/>
            <p14:sldId id="284"/>
            <p14:sldId id="1948"/>
          </p14:sldIdLst>
        </p14:section>
        <p14:section name="Filter Bubbles" id="{F8BDE5F0-0423-034F-B18D-972104B0A265}">
          <p14:sldIdLst>
            <p14:sldId id="2007"/>
            <p14:sldId id="1974"/>
            <p14:sldId id="1975"/>
            <p14:sldId id="1976"/>
            <p14:sldId id="1977"/>
            <p14:sldId id="1968"/>
            <p14:sldId id="2049"/>
            <p14:sldId id="2050"/>
          </p14:sldIdLst>
        </p14:section>
        <p14:section name="Backup" id="{511362CB-D5DA-4E43-BCE5-C132C703882F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8"/>
    <p:restoredTop sz="94634"/>
  </p:normalViewPr>
  <p:slideViewPr>
    <p:cSldViewPr snapToGrid="0">
      <p:cViewPr varScale="1">
        <p:scale>
          <a:sx n="222" d="100"/>
          <a:sy n="222" d="100"/>
        </p:scale>
        <p:origin x="216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5" d="100"/>
        <a:sy n="15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3D8D35-BA8B-A247-9650-854041B00C0A}" type="datetimeFigureOut">
              <a:rPr lang="en-US" smtClean="0"/>
              <a:t>1/14/25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CEB43-0E5E-8D41-9FA8-3FD891617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551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CEB43-0E5E-8D41-9FA8-3FD891617D7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103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DDA20-ED82-E6BA-F369-144384A9F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04B9DA-FF63-022B-170A-DDB3EC1853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9E76B0-BAC8-24A1-930E-52D024B5A1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FD948C-C2A4-01CC-D01D-CBCCF3493B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CEB43-0E5E-8D41-9FA8-3FD891617D7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95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ABD4F-6E26-18A7-400A-0FFD1BD9A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4D9B9E-7FD6-4418-FCE4-72A2BDCDB6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8EB13A-3CC1-1C99-0E7B-409ED64B3F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7FBF1A-536B-2D1F-DB26-464DAEEC2C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CEB43-0E5E-8D41-9FA8-3FD891617D7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22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CEB43-0E5E-8D41-9FA8-3FD891617D7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715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CEB43-0E5E-8D41-9FA8-3FD891617D72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455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CEB43-0E5E-8D41-9FA8-3FD891617D72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668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CEB43-0E5E-8D41-9FA8-3FD891617D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94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CEB43-0E5E-8D41-9FA8-3FD891617D7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995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CEB43-0E5E-8D41-9FA8-3FD891617D7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973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CEB43-0E5E-8D41-9FA8-3FD891617D7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06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CEB43-0E5E-8D41-9FA8-3FD891617D7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11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C51B4-D122-0802-0362-70E5C119B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B9156A-29AE-B3D3-F6FA-32FBC652FB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130DA1-B41F-9624-37B0-1C5DA279ED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81AF14-0686-97C5-944F-9DD766F9D6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CEB43-0E5E-8D41-9FA8-3FD891617D7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58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DDE69-0D42-6A11-F31F-B254CEB26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B40FF4-9BAA-25E5-F2D3-3D3FCD2CA3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622B25-4127-F1B5-45C1-B32BEFD024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C889BA-444D-64FB-92C3-1A45FECE19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CEB43-0E5E-8D41-9FA8-3FD891617D7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455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CA803-4E3C-F0E6-3C59-55A1AB5A9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75B012-414B-AF08-E9CC-2D1B09D109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C3AF23-339E-F7A4-3B3D-02B1F6E0E1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96FC56-A554-5265-C484-95CF50AEE5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CEB43-0E5E-8D41-9FA8-3FD891617D7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989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1D049-FCE2-D6CF-4758-EAF05A073D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4B5E0E-9E71-1E75-5741-C7DF8B6496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B245B-3D82-F778-CC48-542EE00B1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205C0-D7A0-596D-B7B7-D5D758349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04204-356C-1B1F-BC89-459C6584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5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B9DAE-06D9-8744-982F-915BD5231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7E017D-05A7-DECC-9CB2-90D6912500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754EB-21AB-D474-6046-E15F8F7E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A2285-0A60-5110-9E86-F22AEC972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9ADE6-2488-F09C-3500-D3B866F66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89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FFFB11-393C-7382-CDF9-90EB7BB4A4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B31114-6127-3AF1-C931-57CE358CCB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80642-9B2B-B9C5-7DB6-DB1E56A22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B8EE16-0F32-F664-0E0A-C99104A0B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C2AD1-5CF3-E6A0-DE2E-81818254C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862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EF7D3-9F61-916C-B850-EBB123793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0E74A-89FD-0456-5C9B-9ADBBA99A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637F1-12C2-6BFE-9387-78184C167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DA7B6-7C5A-9633-77A5-257DCFAC5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8C17D-3003-7C11-1749-B86B65BE3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873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21CD3-E528-405C-F71A-92E8880CF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B03E5-1FEF-EFB0-5A95-9B07EB33A5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8725A-6A04-D825-D26F-A29628937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9CEA4-863E-FDB0-8B44-CF0AB9462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47956-AE30-3B85-E2B9-E85D51DD6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02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E790-5DA3-8ABB-D899-1F92D37C8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1B405-54A2-04A3-B06E-52D6A78119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A9C041-C500-52F8-2BCB-CB9C44962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C6F713-8C75-3ABC-7259-D20E6426B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4E0E6-601F-8C1C-9A06-56D5B1A59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460926-DA41-AA97-0F95-047A252CA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647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609A0-B359-537A-C02A-3784D8746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251D64-0E5C-B4AC-1EB7-2FF9B522A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E96162-B09F-5081-1EBC-C0ABCF1484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64B45B-4C57-38D3-7FBE-A11524E14F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46260E-13A2-142D-D3BA-13E172D1C6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347731-B278-DAA9-E60F-D1AB64826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823126-43CC-979E-8003-B9A5636CC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7DEAB-7EB7-7095-AB6E-D52A6FFB1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11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4EBF3-0D03-6DB7-69B5-7BAD09627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368725-372C-9D98-27DC-6D23E048C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DE6FB9-38D4-9091-4126-62E40BD30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4583CA-198D-C1A9-8964-7651D8227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34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50BC26-095C-56DF-BDF8-E0AEC4654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631263-8EA4-EA0A-15F8-AFBBA50C4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2C0D23-96F0-113F-F5E6-288C4790F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07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5D090-78AC-2660-B2A0-4AECEE925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F771E-2ACB-2CF2-5996-84E9D6FC4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092E9-6466-A40F-5931-289F315B9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3D806E-F8BF-5741-AC3D-CEE95E577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9194DD-71FD-8831-C052-40CAD2B43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FA072C-5612-FB45-C726-2F4D3F0B6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398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6C784-CADC-BD33-E658-AB0DB1079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72A552-A9A4-15F7-A359-89BBDE0715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FC2BAB-DF80-26DD-2752-19D24A7943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AD6F02-0D62-E371-F2F7-8D695A069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81866D-409E-D4E9-FD89-03D90CC76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4C5F01-F504-D792-2C8A-327F86F68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28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CF68EF-9F29-304A-B7FF-63DA8822A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7E63B5-794B-C490-F7E9-52D1584A2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6DA45-5C13-1E5E-54E1-EAE4CDF38A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1/20/25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D783A-46A6-EE91-D6EF-B29A658B30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BUCC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8CC82-D4E7-4D86-7B21-7AA31EF40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8303C8-F240-AD4D-88C6-8C703D71C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64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hyperlink" Target="https://kwchurch.github.io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hyperlink" Target="https://www.nytimes.com/2006/06/30/opinion/30iht-ederik.2093103.html?_r=0" TargetMode="Externa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st_of_languages_by_total_number_of_speakers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hyperlink" Target="https://en.wikipedia.org/wiki/Endangered_language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ha.wikipedia.org/wiki/Harshen_Kx%CA%BCa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hyperlink" Target="https://en.wikipedia.org/wiki/Kx%CA%BCa_languages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0.pn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chronicle.com/article/im-a-student-you-have-no-idea-how-much-were-using-chatgpt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://recommendpapers.xyz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thegradient.pub/the-benderrule-on-naming-the-languages-we-study-and-why-it-matter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6EA29-93BB-5D92-562E-FF456737EC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Comparable Corpora: </a:t>
            </a:r>
            <a:r>
              <a:rPr lang="en-US" sz="4000" dirty="0"/>
              <a:t>Opportunities for New Research Directions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811669-65C9-0EEA-D990-0D922BBC7C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Kenneth Church</a:t>
            </a:r>
          </a:p>
          <a:p>
            <a:r>
              <a:rPr lang="en-US" dirty="0">
                <a:hlinkClick r:id="rId2"/>
              </a:rPr>
              <a:t>https://kwchurch.github.io/</a:t>
            </a:r>
            <a:r>
              <a:rPr lang="en-US" dirty="0"/>
              <a:t> </a:t>
            </a:r>
          </a:p>
          <a:p>
            <a:r>
              <a:rPr lang="en-US" dirty="0"/>
              <a:t>Northeastern University</a:t>
            </a:r>
          </a:p>
          <a:p>
            <a:r>
              <a:rPr lang="en-US" dirty="0"/>
              <a:t>Jan 20, 2025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656BD34-983D-9AE5-D16A-D2E03D07F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29737" y="5257800"/>
            <a:ext cx="1526127" cy="152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5" descr="A close-up of a poster&#10;&#10;Description automatically generated">
            <a:extLst>
              <a:ext uri="{FF2B5EF4-FFF2-40B4-BE49-F238E27FC236}">
                <a16:creationId xmlns:a16="http://schemas.microsoft.com/office/drawing/2014/main" id="{51A82DBA-CC88-87FD-5A62-0DE72F5AF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5" y="4745380"/>
            <a:ext cx="4169945" cy="2068399"/>
          </a:xfrm>
          <a:prstGeom prst="rect">
            <a:avLst/>
          </a:prstGeom>
        </p:spPr>
      </p:pic>
      <p:pic>
        <p:nvPicPr>
          <p:cNvPr id="12" name="Content Placeholder 4" descr="A poster with text and images&#10;&#10;Description automatically generated with medium confidence">
            <a:extLst>
              <a:ext uri="{FF2B5EF4-FFF2-40B4-BE49-F238E27FC236}">
                <a16:creationId xmlns:a16="http://schemas.microsoft.com/office/drawing/2014/main" id="{D3B75D92-D448-9696-0741-C3D8E62002F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798" t="34761" r="48375" b="35773"/>
          <a:stretch/>
        </p:blipFill>
        <p:spPr>
          <a:xfrm>
            <a:off x="145716" y="-100854"/>
            <a:ext cx="4022321" cy="2146913"/>
          </a:xfrm>
          <a:prstGeom prst="rect">
            <a:avLst/>
          </a:prstGeom>
        </p:spPr>
      </p:pic>
      <p:pic>
        <p:nvPicPr>
          <p:cNvPr id="13" name="Picture 12" descr="A painting of a person in a suit&#10;&#10;Description automatically generated">
            <a:extLst>
              <a:ext uri="{FF2B5EF4-FFF2-40B4-BE49-F238E27FC236}">
                <a16:creationId xmlns:a16="http://schemas.microsoft.com/office/drawing/2014/main" id="{7F582655-D89C-0EE1-A995-7350BC5A30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65" y="2054361"/>
            <a:ext cx="1623131" cy="2135407"/>
          </a:xfrm>
          <a:prstGeom prst="rect">
            <a:avLst/>
          </a:prstGeom>
        </p:spPr>
      </p:pic>
      <p:pic>
        <p:nvPicPr>
          <p:cNvPr id="14" name="Picture 2" descr="Indiana Jones and the Temple of Doom - ">
            <a:extLst>
              <a:ext uri="{FF2B5EF4-FFF2-40B4-BE49-F238E27FC236}">
                <a16:creationId xmlns:a16="http://schemas.microsoft.com/office/drawing/2014/main" id="{30075D12-5217-AEE7-D42B-1D098FAB6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332" y="65333"/>
            <a:ext cx="3521292" cy="198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Content Placeholder 8" descr="A screenshot of a comic book&#10;&#10;Description automatically generated">
            <a:extLst>
              <a:ext uri="{FF2B5EF4-FFF2-40B4-BE49-F238E27FC236}">
                <a16:creationId xmlns:a16="http://schemas.microsoft.com/office/drawing/2014/main" id="{43B92FF1-5512-44DA-3A04-D9952055E3B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205" t="47543" r="6003" b="4780"/>
          <a:stretch/>
        </p:blipFill>
        <p:spPr>
          <a:xfrm>
            <a:off x="7769588" y="54310"/>
            <a:ext cx="3005707" cy="2002772"/>
          </a:xfrm>
          <a:prstGeom prst="rect">
            <a:avLst/>
          </a:prstGeom>
        </p:spPr>
      </p:pic>
      <p:pic>
        <p:nvPicPr>
          <p:cNvPr id="11" name="Picture 2" descr="Amazon.com: Superman 53 : Truth, Justice and the American Way: Ordway &amp;  Janke: Books">
            <a:extLst>
              <a:ext uri="{FF2B5EF4-FFF2-40B4-BE49-F238E27FC236}">
                <a16:creationId xmlns:a16="http://schemas.microsoft.com/office/drawing/2014/main" id="{F6CA85D1-C27B-4074-9052-6F26FAD21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/>
          <a:stretch/>
        </p:blipFill>
        <p:spPr bwMode="auto">
          <a:xfrm>
            <a:off x="10338408" y="42126"/>
            <a:ext cx="1787927" cy="268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7FD4722A-35EF-052B-016D-ACE0018D9A2C}"/>
              </a:ext>
            </a:extLst>
          </p:cNvPr>
          <p:cNvSpPr/>
          <p:nvPr/>
        </p:nvSpPr>
        <p:spPr>
          <a:xfrm>
            <a:off x="1281345" y="3610340"/>
            <a:ext cx="2118576" cy="981878"/>
          </a:xfrm>
          <a:prstGeom prst="wedgeRoundRectCallout">
            <a:avLst>
              <a:gd name="adj1" fmla="val 88546"/>
              <a:gd name="adj2" fmla="val 10305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Including these slides</a:t>
            </a:r>
          </a:p>
        </p:txBody>
      </p:sp>
      <p:pic>
        <p:nvPicPr>
          <p:cNvPr id="16" name="Content Placeholder 7" descr="A person in uniform standing in front of a building with shoes&#10;&#10;Description automatically generated">
            <a:extLst>
              <a:ext uri="{FF2B5EF4-FFF2-40B4-BE49-F238E27FC236}">
                <a16:creationId xmlns:a16="http://schemas.microsoft.com/office/drawing/2014/main" id="{C4ADEA09-8B65-0470-F90B-9398DCC72C8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6838" t="41132" r="3627" b="10740"/>
          <a:stretch/>
        </p:blipFill>
        <p:spPr>
          <a:xfrm>
            <a:off x="7989911" y="4033860"/>
            <a:ext cx="4153234" cy="275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9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E7591B-EDFC-7FAF-E8DE-AC3A4AD42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Truth, Justice and &lt;fill-mask&gt;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B356AA-5749-7900-AB90-8F3560057B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WW II</a:t>
            </a:r>
          </a:p>
        </p:txBody>
      </p:sp>
      <p:pic>
        <p:nvPicPr>
          <p:cNvPr id="3074" name="Picture 2" descr="Amazon.com: Superman 53 : Truth, Justice and the American Way: Ordway &amp;  Janke: Books">
            <a:extLst>
              <a:ext uri="{FF2B5EF4-FFF2-40B4-BE49-F238E27FC236}">
                <a16:creationId xmlns:a16="http://schemas.microsoft.com/office/drawing/2014/main" id="{F6A307EF-8B99-0A8F-1D61-F3FBC6879CF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4300" y="2469905"/>
            <a:ext cx="3150500" cy="420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FBAB2C-C480-3F8B-B2E2-8CF929CFFC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2021</a:t>
            </a:r>
          </a:p>
        </p:txBody>
      </p:sp>
      <p:pic>
        <p:nvPicPr>
          <p:cNvPr id="9" name="Content Placeholder 8" descr="A screenshot of a comic book&#10;&#10;Description automatically generated">
            <a:extLst>
              <a:ext uri="{FF2B5EF4-FFF2-40B4-BE49-F238E27FC236}">
                <a16:creationId xmlns:a16="http://schemas.microsoft.com/office/drawing/2014/main" id="{B8236684-E45F-3A45-25F3-F22D6C50288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194427" y="2469948"/>
            <a:ext cx="3347372" cy="4200624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5EC92E-7495-FE1C-7D7B-DB86F9E1C4FF}"/>
              </a:ext>
            </a:extLst>
          </p:cNvPr>
          <p:cNvSpPr txBox="1"/>
          <p:nvPr/>
        </p:nvSpPr>
        <p:spPr>
          <a:xfrm>
            <a:off x="892420" y="1266093"/>
            <a:ext cx="8077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https://www.nytimes.com/2006/06/30/opinion/30iht-ederik.2093103.html?_r=0</a:t>
            </a:r>
            <a:r>
              <a:rPr lang="en-US" dirty="0"/>
              <a:t>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C6495F-CD9E-FD5A-7078-444F9EFE6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561D5C-EC12-3F70-331B-4046001BC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CDEA1E-7D7F-7B9B-6F09-2D31AB397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10</a:t>
            </a:fld>
            <a:endParaRPr lang="en-US"/>
          </a:p>
        </p:txBody>
      </p:sp>
      <p:pic>
        <p:nvPicPr>
          <p:cNvPr id="6145" name="Picture 1">
            <a:extLst>
              <a:ext uri="{FF2B5EF4-FFF2-40B4-BE49-F238E27FC236}">
                <a16:creationId xmlns:a16="http://schemas.microsoft.com/office/drawing/2014/main" id="{5D963CC1-6774-CE15-0D0A-E989CA5A3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103544"/>
            <a:ext cx="2113183" cy="211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42E4F5B6-06AF-F865-39FE-1B14CD418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AF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469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7C47B-75A2-AB8F-2C64-683B3901C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270131" cy="1226283"/>
          </a:xfrm>
        </p:spPr>
        <p:txBody>
          <a:bodyPr>
            <a:normAutofit fontScale="90000"/>
          </a:bodyPr>
          <a:lstStyle/>
          <a:p>
            <a:r>
              <a:rPr lang="en-US" dirty="0"/>
              <a:t>Better to Engage Local Expertise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D190C-E13F-11DA-522B-F9783DB929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511" y="3739278"/>
            <a:ext cx="5181600" cy="305129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Quality control is relatively weak in 4 African Languages</a:t>
            </a:r>
          </a:p>
          <a:p>
            <a:pPr lvl="1"/>
            <a:r>
              <a:rPr lang="en-US" i="1" dirty="0"/>
              <a:t>“A significant part of the translations were suspected</a:t>
            </a:r>
          </a:p>
          <a:p>
            <a:pPr lvl="1"/>
            <a:r>
              <a:rPr lang="en-US" i="1" dirty="0"/>
              <a:t>to have been automatically generated”</a:t>
            </a:r>
          </a:p>
          <a:p>
            <a:r>
              <a:rPr lang="en-US" dirty="0"/>
              <a:t>“Unnatural” natural language</a:t>
            </a:r>
          </a:p>
          <a:p>
            <a:pPr lvl="1"/>
            <a:r>
              <a:rPr lang="en-US" dirty="0"/>
              <a:t>Not even grammatical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D04894D1-443C-E8AD-53CF-4672AE6185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79947" y="681037"/>
            <a:ext cx="6812053" cy="6000152"/>
          </a:xfrm>
        </p:spPr>
      </p:pic>
      <p:pic>
        <p:nvPicPr>
          <p:cNvPr id="8" name="Picture 7" descr="A close-up of a document&#10;&#10;Description automatically generated">
            <a:extLst>
              <a:ext uri="{FF2B5EF4-FFF2-40B4-BE49-F238E27FC236}">
                <a16:creationId xmlns:a16="http://schemas.microsoft.com/office/drawing/2014/main" id="{09E1FC1B-921A-98F9-4511-049ED5572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2" y="1970450"/>
            <a:ext cx="5323449" cy="1389786"/>
          </a:xfrm>
          <a:prstGeom prst="rect">
            <a:avLst/>
          </a:prstGeom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D6311D25-1F6C-56CB-9794-EEFA16D56283}"/>
              </a:ext>
            </a:extLst>
          </p:cNvPr>
          <p:cNvSpPr/>
          <p:nvPr/>
        </p:nvSpPr>
        <p:spPr>
          <a:xfrm>
            <a:off x="4282224" y="1235806"/>
            <a:ext cx="1212362" cy="545123"/>
          </a:xfrm>
          <a:prstGeom prst="wedgeRoundRectCallout">
            <a:avLst>
              <a:gd name="adj1" fmla="val -53965"/>
              <a:gd name="adj2" fmla="val 91244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NLLB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16510FD-4398-7774-5764-57096CC2FD59}"/>
              </a:ext>
            </a:extLst>
          </p:cNvPr>
          <p:cNvSpPr/>
          <p:nvPr/>
        </p:nvSpPr>
        <p:spPr>
          <a:xfrm>
            <a:off x="2744387" y="2497348"/>
            <a:ext cx="1431960" cy="228267"/>
          </a:xfrm>
          <a:prstGeom prst="roundRect">
            <a:avLst/>
          </a:prstGeom>
          <a:solidFill>
            <a:srgbClr val="FFFF00">
              <a:alpha val="20000"/>
            </a:srgb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E630264-89E4-762C-A8AD-F10210AA4F43}"/>
              </a:ext>
            </a:extLst>
          </p:cNvPr>
          <p:cNvSpPr/>
          <p:nvPr/>
        </p:nvSpPr>
        <p:spPr>
          <a:xfrm>
            <a:off x="1312426" y="3001132"/>
            <a:ext cx="1101062" cy="177287"/>
          </a:xfrm>
          <a:prstGeom prst="roundRect">
            <a:avLst/>
          </a:prstGeom>
          <a:solidFill>
            <a:srgbClr val="FFFF00">
              <a:alpha val="20000"/>
            </a:srgb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0780E25-1B0B-14B7-5ABE-898E977C0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9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11F9604-0C31-2838-7D46-0AFDD7041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Deadly</a:t>
            </a:r>
            <a:br>
              <a:rPr lang="en-US" dirty="0"/>
            </a:br>
            <a:r>
              <a:rPr lang="en-US" dirty="0"/>
              <a:t>Consequences</a:t>
            </a:r>
          </a:p>
        </p:txBody>
      </p:sp>
      <p:pic>
        <p:nvPicPr>
          <p:cNvPr id="8" name="Content Placeholder 7" descr="A person in uniform standing in front of a building with shoes&#10;&#10;Description automatically generated">
            <a:extLst>
              <a:ext uri="{FF2B5EF4-FFF2-40B4-BE49-F238E27FC236}">
                <a16:creationId xmlns:a16="http://schemas.microsoft.com/office/drawing/2014/main" id="{6948B553-7EED-4884-A43B-D34AFC3C99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6195" y="-250899"/>
            <a:ext cx="5770911" cy="7108899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61DBD4-F110-E279-F269-42DD2D842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4" y="3620275"/>
            <a:ext cx="3111500" cy="31115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FA3FE2-5A63-5085-0271-4530B86A5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E04603-8190-0261-98CF-0DB5C4009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8D21C-C261-C43E-F10B-CE76E8CDB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239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EEE7F-9BC9-0BB1-2643-A0E87634D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Filter Bubble Hypothesis: </a:t>
            </a:r>
            <a:br>
              <a:rPr lang="en-US" dirty="0"/>
            </a:br>
            <a:r>
              <a:rPr lang="en-US" dirty="0"/>
              <a:t>Anglophones don’t know how bad it is elsewhere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12673-4310-8640-2DD7-2B78FAEBD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Nigeria</a:t>
            </a:r>
          </a:p>
          <a:p>
            <a:pPr lvl="1"/>
            <a:r>
              <a:rPr lang="en-US" dirty="0"/>
              <a:t>Tweets are more toxic in Hausa</a:t>
            </a:r>
          </a:p>
          <a:p>
            <a:pPr lvl="1"/>
            <a:r>
              <a:rPr lang="en-US" dirty="0"/>
              <a:t>than in English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3DBA8-CE9E-8434-EAC1-BA2E60E7A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98DCEE-AE3D-EF19-7DEA-0359EED36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E490C-56ED-98B0-C846-DB98C858D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2" descr="Indiana Jones and the Temple of Doom - ">
            <a:extLst>
              <a:ext uri="{FF2B5EF4-FFF2-40B4-BE49-F238E27FC236}">
                <a16:creationId xmlns:a16="http://schemas.microsoft.com/office/drawing/2014/main" id="{7B619103-ABE5-492A-273B-B46ADB07C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529" y="2805903"/>
            <a:ext cx="7078171" cy="398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218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6B9CD-A83D-51FD-CD50-2C4B6BC53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4DC1E78-1B29-BE54-9C12-27BF552205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Growth Languages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4271D0E0-095B-9EBE-54C8-39C618A4E3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04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3DD8D-2C52-7CC9-427F-E34E3D7A5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Resources </a:t>
            </a:r>
            <a:r>
              <a:rPr lang="en-US" dirty="0">
                <a:sym typeface="Wingdings" pitchFamily="2" charset="2"/>
              </a:rPr>
              <a:t>&amp; Growth Opportunities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081009-A69A-DD26-94DF-BEE1DEC6F2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Endangered Languages</a:t>
            </a:r>
          </a:p>
        </p:txBody>
      </p:sp>
      <p:pic>
        <p:nvPicPr>
          <p:cNvPr id="9" name="Content Placeholder 8" descr="A map of the world&#10;&#10;Description automatically generated">
            <a:extLst>
              <a:ext uri="{FF2B5EF4-FFF2-40B4-BE49-F238E27FC236}">
                <a16:creationId xmlns:a16="http://schemas.microsoft.com/office/drawing/2014/main" id="{CC06D6AC-0C8A-18C5-C421-D9CC43D637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6611" y="2439878"/>
            <a:ext cx="4402653" cy="3715714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832B11-CF30-DE10-1531-9BD468468D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40 Million Speakers or more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6B81D19-A6BC-479E-16FA-B8203061024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English, Chinese, Hindi, Spanish, Arabic, French, Bengali, Portuguese, Russian, Urdu, Indonesian, German, Japanese, Nigerian Pidgin, Marathi, Telugu, Turkish, Hausa, Tamil, Swahili, Tagalog, Punjabi, Korean, Persian, Javanese, Italian, Gujarati, Thai, Amharic, Kannada, Bhojpuri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9128CA-7F56-AB18-7941-A0762CD1A79A}"/>
              </a:ext>
            </a:extLst>
          </p:cNvPr>
          <p:cNvSpPr txBox="1"/>
          <p:nvPr/>
        </p:nvSpPr>
        <p:spPr>
          <a:xfrm>
            <a:off x="5626305" y="1603617"/>
            <a:ext cx="62749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https://en.wikipedia.org/wiki/List_of_languages_by_total_number_of_speakers</a:t>
            </a:r>
            <a:r>
              <a:rPr lang="en-US" sz="14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1E6431-A7BB-8AD2-EEC8-3AEAAD7FD231}"/>
              </a:ext>
            </a:extLst>
          </p:cNvPr>
          <p:cNvSpPr txBox="1"/>
          <p:nvPr/>
        </p:nvSpPr>
        <p:spPr>
          <a:xfrm>
            <a:off x="222423" y="6211669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https://en.wikipedia.org/wiki/Endangered_language</a:t>
            </a:r>
            <a:r>
              <a:rPr lang="en-US" dirty="0"/>
              <a:t>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8DAB229-E4CF-B7FD-8F1D-99034B8F7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15</a:t>
            </a:fld>
            <a:endParaRPr lang="en-US"/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A4568BDB-06C5-C7ED-9084-562FA2ABACF4}"/>
              </a:ext>
            </a:extLst>
          </p:cNvPr>
          <p:cNvSpPr/>
          <p:nvPr/>
        </p:nvSpPr>
        <p:spPr>
          <a:xfrm>
            <a:off x="8763794" y="6108787"/>
            <a:ext cx="3173567" cy="624376"/>
          </a:xfrm>
          <a:prstGeom prst="wedgeRoundRectCallout">
            <a:avLst>
              <a:gd name="adj1" fmla="val -37416"/>
              <a:gd name="adj2" fmla="val -87582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Better Business Case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8A37B8E-3FCB-E451-A85C-85D548691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655" y="274798"/>
            <a:ext cx="1245476" cy="124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77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D3B20-AD81-A695-0C1D-F44F196A1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F03CF-24F4-2827-23EE-3B9DFBB71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8257" y="981906"/>
            <a:ext cx="4585372" cy="1021765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Good News: More resources than we had for English when we started EMNLP</a:t>
            </a:r>
            <a:endParaRPr lang="en-US" dirty="0"/>
          </a:p>
        </p:txBody>
      </p:sp>
      <p:pic>
        <p:nvPicPr>
          <p:cNvPr id="8" name="Content Placeholder 7" descr="A table of numbers and a number of speakers&#10;&#10;Description automatically generated with medium confidence">
            <a:extLst>
              <a:ext uri="{FF2B5EF4-FFF2-40B4-BE49-F238E27FC236}">
                <a16:creationId xmlns:a16="http://schemas.microsoft.com/office/drawing/2014/main" id="{E4A0D900-80E7-6EA7-E253-09F4BFF0A7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1169" y="174870"/>
            <a:ext cx="6929239" cy="6693410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6C9C0E0-27BA-8474-53C7-0B74DBEA38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59872" y="2804463"/>
            <a:ext cx="4242141" cy="3071631"/>
          </a:xfrm>
        </p:spPr>
        <p:txBody>
          <a:bodyPr/>
          <a:lstStyle/>
          <a:p>
            <a:r>
              <a:rPr lang="en-US" dirty="0"/>
              <a:t>Wikipedia</a:t>
            </a:r>
          </a:p>
          <a:p>
            <a:r>
              <a:rPr lang="en-US" dirty="0"/>
              <a:t>Joshi Classification</a:t>
            </a:r>
          </a:p>
          <a:p>
            <a:r>
              <a:rPr lang="en-US" dirty="0"/>
              <a:t>Semantic Scholar (S2)</a:t>
            </a:r>
          </a:p>
          <a:p>
            <a:r>
              <a:rPr lang="en-US" dirty="0"/>
              <a:t>ACL Anthology</a:t>
            </a:r>
          </a:p>
          <a:p>
            <a:r>
              <a:rPr lang="en-US" dirty="0" err="1"/>
              <a:t>HuggingFace</a:t>
            </a:r>
            <a:r>
              <a:rPr lang="en-US" dirty="0"/>
              <a:t> (HF)</a:t>
            </a:r>
          </a:p>
          <a:p>
            <a:r>
              <a:rPr lang="en-US" dirty="0"/>
              <a:t>Speakers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2A738-668A-E3AB-5208-B48959677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16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28970CA-E782-63D4-414F-DA8ABD9E8279}"/>
              </a:ext>
            </a:extLst>
          </p:cNvPr>
          <p:cNvSpPr/>
          <p:nvPr/>
        </p:nvSpPr>
        <p:spPr>
          <a:xfrm>
            <a:off x="6266792" y="536028"/>
            <a:ext cx="833615" cy="6185447"/>
          </a:xfrm>
          <a:prstGeom prst="roundRect">
            <a:avLst/>
          </a:prstGeom>
          <a:solidFill>
            <a:srgbClr val="FFFF00">
              <a:alpha val="20000"/>
            </a:srgb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047AA3D-4184-8573-22F5-6A4C08871129}"/>
              </a:ext>
            </a:extLst>
          </p:cNvPr>
          <p:cNvSpPr/>
          <p:nvPr/>
        </p:nvSpPr>
        <p:spPr>
          <a:xfrm>
            <a:off x="956440" y="536027"/>
            <a:ext cx="974836" cy="6185447"/>
          </a:xfrm>
          <a:prstGeom prst="roundRect">
            <a:avLst/>
          </a:prstGeom>
          <a:solidFill>
            <a:srgbClr val="FFFF00">
              <a:alpha val="20000"/>
            </a:srgb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CDD818A-F5AF-5929-DF30-EFC9286954CA}"/>
              </a:ext>
            </a:extLst>
          </p:cNvPr>
          <p:cNvSpPr/>
          <p:nvPr/>
        </p:nvSpPr>
        <p:spPr>
          <a:xfrm>
            <a:off x="1931276" y="536027"/>
            <a:ext cx="528146" cy="6185447"/>
          </a:xfrm>
          <a:prstGeom prst="roundRect">
            <a:avLst/>
          </a:prstGeom>
          <a:solidFill>
            <a:srgbClr val="FFFF00">
              <a:alpha val="20000"/>
            </a:srgb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494D51B-73BE-BEAB-AC5D-021B2535E93F}"/>
              </a:ext>
            </a:extLst>
          </p:cNvPr>
          <p:cNvSpPr/>
          <p:nvPr/>
        </p:nvSpPr>
        <p:spPr>
          <a:xfrm>
            <a:off x="2467306" y="536027"/>
            <a:ext cx="833616" cy="6185447"/>
          </a:xfrm>
          <a:prstGeom prst="roundRect">
            <a:avLst/>
          </a:prstGeom>
          <a:solidFill>
            <a:srgbClr val="FFFF00">
              <a:alpha val="20000"/>
            </a:srgb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75DD651-DC94-CB02-38DB-FB3196F98C03}"/>
              </a:ext>
            </a:extLst>
          </p:cNvPr>
          <p:cNvSpPr/>
          <p:nvPr/>
        </p:nvSpPr>
        <p:spPr>
          <a:xfrm>
            <a:off x="3293712" y="536027"/>
            <a:ext cx="833616" cy="6185447"/>
          </a:xfrm>
          <a:prstGeom prst="roundRect">
            <a:avLst/>
          </a:prstGeom>
          <a:solidFill>
            <a:srgbClr val="FFFF00">
              <a:alpha val="20000"/>
            </a:srgb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37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82C00-5A89-EC85-DFA9-33860BA69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F3BAE-028F-66A4-B236-A91881D94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70610-527D-BD0C-9FAB-C23030D02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Part 1: Current Status &amp; Opportunities</a:t>
            </a:r>
          </a:p>
          <a:p>
            <a:pPr>
              <a:buFont typeface="Wingdings" pitchFamily="2" charset="2"/>
              <a:buChar char="Ø"/>
            </a:pPr>
            <a:r>
              <a:rPr lang="en-US" b="1" dirty="0"/>
              <a:t>Part 2: History</a:t>
            </a:r>
          </a:p>
          <a:p>
            <a:r>
              <a:rPr lang="en-US" dirty="0"/>
              <a:t>Part 3: Suggestions for future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53204-1E82-E4FA-2181-21869FF91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8CE5D-471F-0EC8-D297-1587391FE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B8C63-9AC8-0F05-2AC5-7DFB0D3F2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029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77116-97DD-4A4D-46B3-19D2DB439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for Part 1: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131A7-4F90-6571-7FC4-4B777308F8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Parallel Corpora</a:t>
            </a:r>
          </a:p>
          <a:p>
            <a:r>
              <a:rPr lang="en-US" dirty="0"/>
              <a:t>Applications: </a:t>
            </a:r>
          </a:p>
          <a:p>
            <a:pPr lvl="1"/>
            <a:r>
              <a:rPr lang="en-US" dirty="0"/>
              <a:t>Machine Translation (MT)</a:t>
            </a:r>
          </a:p>
          <a:p>
            <a:pPr lvl="1"/>
            <a:r>
              <a:rPr lang="en-US" dirty="0"/>
              <a:t>Word Sense Disambiguation (WSD)</a:t>
            </a:r>
          </a:p>
          <a:p>
            <a:r>
              <a:rPr lang="en-US" dirty="0"/>
              <a:t>Inappropriate Uses of Translation </a:t>
            </a:r>
            <a:r>
              <a:rPr lang="en-US" dirty="0">
                <a:sym typeface="Wingdings" pitchFamily="2" charset="2"/>
              </a:rPr>
              <a:t> Biases</a:t>
            </a:r>
            <a:endParaRPr lang="en-US" dirty="0"/>
          </a:p>
          <a:p>
            <a:r>
              <a:rPr lang="en-US" dirty="0"/>
              <a:t>Bilingual Lexicon Induction (BLI)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B18E4-18EC-1EC8-53C3-83109B311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BFB99-89D3-D7A4-AF2A-314338F05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B9BE1-4D18-6945-B531-EFFFF27E9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31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62614-FDDE-B2BC-3CCF-4CB82E238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Background: Parallel Corpora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736750CF-70D7-1F85-950A-9081579B21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30192" y="1324708"/>
            <a:ext cx="3546970" cy="4351338"/>
          </a:xfrm>
        </p:spPr>
      </p:pic>
      <p:pic>
        <p:nvPicPr>
          <p:cNvPr id="5" name="Picture 4" descr="A close-up of a document&#10;&#10;Description automatically generated">
            <a:extLst>
              <a:ext uri="{FF2B5EF4-FFF2-40B4-BE49-F238E27FC236}">
                <a16:creationId xmlns:a16="http://schemas.microsoft.com/office/drawing/2014/main" id="{C7C6955E-9C26-097E-B6AD-F5C752DEA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192" y="5250473"/>
            <a:ext cx="3546970" cy="1449151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AA1B1B43-109D-929D-0282-F4C24F5D9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476" y="1348287"/>
            <a:ext cx="6056435" cy="5308726"/>
          </a:xfrm>
          <a:prstGeom prst="rect">
            <a:avLst/>
          </a:prstGeom>
        </p:spPr>
      </p:pic>
      <p:pic>
        <p:nvPicPr>
          <p:cNvPr id="4098" name="Picture 2" descr="Neural Machine Translation">
            <a:extLst>
              <a:ext uri="{FF2B5EF4-FFF2-40B4-BE49-F238E27FC236}">
                <a16:creationId xmlns:a16="http://schemas.microsoft.com/office/drawing/2014/main" id="{A27DD290-2EAE-7833-EE28-C58F7C97F69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84" y="2485179"/>
            <a:ext cx="2950112" cy="421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BB5BFD-A701-BE3E-CB62-01B274576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B93126-E95E-8CCE-2F05-04BEC21FE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364F15-57B9-D596-B6F9-ED63B8194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81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3A3C5-DEBC-9BA6-C3C0-D7E52E787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65360-6528-3C62-980A-E26C420D9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Most conference papers present new results</a:t>
            </a:r>
          </a:p>
          <a:p>
            <a:pPr lvl="1"/>
            <a:r>
              <a:rPr lang="en-US" dirty="0"/>
              <a:t>We won’t</a:t>
            </a:r>
          </a:p>
          <a:p>
            <a:r>
              <a:rPr lang="en-US" dirty="0"/>
              <a:t>This paper will focus more on opportunities </a:t>
            </a:r>
          </a:p>
          <a:p>
            <a:pPr lvl="1"/>
            <a:r>
              <a:rPr lang="en-US" dirty="0"/>
              <a:t>for the audience to make their own contributions</a:t>
            </a:r>
          </a:p>
          <a:p>
            <a:r>
              <a:rPr lang="en-US" dirty="0"/>
              <a:t>This paper is intended to challenge the community </a:t>
            </a:r>
          </a:p>
          <a:p>
            <a:pPr lvl="1"/>
            <a:r>
              <a:rPr lang="en-US" dirty="0"/>
              <a:t>to think more broadly about </a:t>
            </a:r>
          </a:p>
          <a:p>
            <a:pPr lvl="1"/>
            <a:r>
              <a:rPr lang="en-US" dirty="0"/>
              <a:t>what we can do with comparable corpora.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ABB55-4A62-81EB-29D3-7F7A4711B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3293-9E68-1CB3-86FB-6E2D6249B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0F133-21C4-DCCC-720E-59F87A3D3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3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523E2-F080-EC00-6140-92B398805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of Parallel Corpora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BD434-0FDD-2680-9F47-BB4891E97C8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Machine Translation (MT)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Word Sense Disambiguation (WSD)</a:t>
            </a:r>
          </a:p>
          <a:p>
            <a:pPr lvl="1"/>
            <a:r>
              <a:rPr lang="en-US" dirty="0"/>
              <a:t>Bar-Hillel (1960)</a:t>
            </a:r>
          </a:p>
          <a:p>
            <a:pPr lvl="1"/>
            <a:r>
              <a:rPr lang="en-US" dirty="0"/>
              <a:t>MT depends on WSD</a:t>
            </a:r>
          </a:p>
          <a:p>
            <a:pPr lvl="2"/>
            <a:r>
              <a:rPr lang="en-US" dirty="0"/>
              <a:t>WSD is “AI-Complete”</a:t>
            </a:r>
          </a:p>
          <a:p>
            <a:pPr lvl="1"/>
            <a:r>
              <a:rPr lang="en-US" dirty="0"/>
              <a:t>Gale et al. (1992) flip this </a:t>
            </a:r>
            <a:r>
              <a:rPr lang="en-US" dirty="0" err="1"/>
              <a:t>arg</a:t>
            </a:r>
            <a:endParaRPr lang="en-US" dirty="0"/>
          </a:p>
          <a:p>
            <a:pPr lvl="2"/>
            <a:r>
              <a:rPr lang="en-US" dirty="0"/>
              <a:t>Use translations to label senses</a:t>
            </a:r>
          </a:p>
          <a:p>
            <a:pPr lvl="3"/>
            <a:r>
              <a:rPr lang="en-US" i="1" dirty="0"/>
              <a:t>bank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i="1" dirty="0" err="1"/>
              <a:t>banque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 “money” sense</a:t>
            </a:r>
          </a:p>
          <a:p>
            <a:pPr lvl="3"/>
            <a:r>
              <a:rPr lang="en-US" i="1" dirty="0">
                <a:sym typeface="Wingdings" pitchFamily="2" charset="2"/>
              </a:rPr>
              <a:t>bank</a:t>
            </a:r>
            <a:r>
              <a:rPr lang="en-US" dirty="0">
                <a:sym typeface="Wingdings" pitchFamily="2" charset="2"/>
              </a:rPr>
              <a:t>  </a:t>
            </a:r>
            <a:r>
              <a:rPr lang="en-US" i="1" dirty="0">
                <a:sym typeface="Wingdings" pitchFamily="2" charset="2"/>
              </a:rPr>
              <a:t>banc</a:t>
            </a:r>
            <a:r>
              <a:rPr lang="en-US" dirty="0">
                <a:sym typeface="Wingdings" pitchFamily="2" charset="2"/>
              </a:rPr>
              <a:t>  “river” sense</a:t>
            </a:r>
          </a:p>
          <a:p>
            <a:pPr lvl="2"/>
            <a:r>
              <a:rPr lang="en-US" dirty="0">
                <a:sym typeface="Wingdings" pitchFamily="2" charset="2"/>
              </a:rPr>
              <a:t>After labelling, throw out translations</a:t>
            </a:r>
            <a:endParaRPr lang="en-US" dirty="0"/>
          </a:p>
        </p:txBody>
      </p:sp>
      <p:pic>
        <p:nvPicPr>
          <p:cNvPr id="6" name="Content Placeholder 5" descr="A table of words&#10;&#10;Description automatically generated">
            <a:extLst>
              <a:ext uri="{FF2B5EF4-FFF2-40B4-BE49-F238E27FC236}">
                <a16:creationId xmlns:a16="http://schemas.microsoft.com/office/drawing/2014/main" id="{7707CBE8-CBE5-EF52-8E52-82FD845BA9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06727" y="1825625"/>
            <a:ext cx="4112545" cy="4351338"/>
          </a:xfr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9DB4B93-01D2-F89C-F574-0C2A3988F880}"/>
              </a:ext>
            </a:extLst>
          </p:cNvPr>
          <p:cNvSpPr/>
          <p:nvPr/>
        </p:nvSpPr>
        <p:spPr>
          <a:xfrm>
            <a:off x="7025053" y="2054070"/>
            <a:ext cx="3429001" cy="572994"/>
          </a:xfrm>
          <a:prstGeom prst="roundRect">
            <a:avLst/>
          </a:prstGeom>
          <a:solidFill>
            <a:srgbClr val="FFFF00">
              <a:alpha val="20000"/>
            </a:srgb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E2A3BEB-DB65-EE92-B119-77ABA4C678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74" t="13919" r="21634" b="18722"/>
          <a:stretch/>
        </p:blipFill>
        <p:spPr>
          <a:xfrm>
            <a:off x="1205673" y="2719801"/>
            <a:ext cx="3793928" cy="477371"/>
          </a:xfrm>
          <a:prstGeom prst="rect">
            <a:avLst/>
          </a:prstGeom>
        </p:spPr>
      </p:pic>
      <p:pic>
        <p:nvPicPr>
          <p:cNvPr id="9" name="Picture 8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8004CD97-FD47-10B7-6505-6C00EACFBA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78" t="24117" r="26016" b="21325"/>
          <a:stretch/>
        </p:blipFill>
        <p:spPr>
          <a:xfrm>
            <a:off x="1236447" y="2243201"/>
            <a:ext cx="3793927" cy="44342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95E69-A04B-8ABD-3A46-982969F7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C91290-BE4D-3538-7EC0-E7FFB01A9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F196B59-75D3-5355-5255-E56E8FAF3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11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96DF885-7659-ED00-7112-3CBD1567C2C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Monolingual Senses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dirty="0"/>
                  <a:t> Bilingual Senses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96DF885-7659-ED00-7112-3CBD1567C2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41D9BF-563E-E5A1-CE22-38448CBC97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Bilingual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8C2BC4-B74C-0978-7666-E0883E06494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Ambiguous in English</a:t>
            </a:r>
          </a:p>
          <a:p>
            <a:pPr lvl="1"/>
            <a:r>
              <a:rPr lang="en-US" dirty="0"/>
              <a:t>But not in French</a:t>
            </a:r>
          </a:p>
          <a:p>
            <a:endParaRPr lang="en-US" i="1" dirty="0"/>
          </a:p>
          <a:p>
            <a:r>
              <a:rPr lang="en-US" i="1" dirty="0"/>
              <a:t>bank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i="1" dirty="0" err="1">
                <a:sym typeface="Wingdings" pitchFamily="2" charset="2"/>
              </a:rPr>
              <a:t>banque</a:t>
            </a:r>
            <a:endParaRPr lang="en-US" i="1" dirty="0">
              <a:sym typeface="Wingdings" pitchFamily="2" charset="2"/>
            </a:endParaRPr>
          </a:p>
          <a:p>
            <a:r>
              <a:rPr lang="en-US" i="1" dirty="0">
                <a:sym typeface="Wingdings" pitchFamily="2" charset="2"/>
              </a:rPr>
              <a:t>bank</a:t>
            </a:r>
            <a:r>
              <a:rPr lang="en-US" dirty="0">
                <a:sym typeface="Wingdings" pitchFamily="2" charset="2"/>
              </a:rPr>
              <a:t>  </a:t>
            </a:r>
            <a:r>
              <a:rPr lang="en-US" i="1" dirty="0">
                <a:sym typeface="Wingdings" pitchFamily="2" charset="2"/>
              </a:rPr>
              <a:t>banc</a:t>
            </a:r>
            <a:endParaRPr lang="en-US" i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0747A2-2618-13CF-BF6E-95DD5FB69D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Monolingual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C81998C-96F4-DD5E-D1DD-DC2A65C2C07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Equally ambiguous in both languages</a:t>
            </a:r>
          </a:p>
          <a:p>
            <a:endParaRPr lang="en-US" i="1" dirty="0"/>
          </a:p>
          <a:p>
            <a:r>
              <a:rPr lang="en-US" i="1" dirty="0"/>
              <a:t>interest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fr-FR" i="1" dirty="0"/>
              <a:t>intérêt</a:t>
            </a:r>
            <a:endParaRPr lang="en-US" i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3F15E9-DA4A-6E99-B6B1-F582572B9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9ABB3D-0242-DB48-6D91-44B6BA486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813993-5194-1215-880F-753348A61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7584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A4B287D-6FD5-A3C6-912D-EF7A1B0A9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696607" cy="1325563"/>
          </a:xfrm>
        </p:spPr>
        <p:txBody>
          <a:bodyPr/>
          <a:lstStyle/>
          <a:p>
            <a:r>
              <a:rPr lang="en-US" dirty="0"/>
              <a:t>What’s Wrong with Parallel Corpora?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5D4FEA6-33F5-2507-108A-36EC6F252EF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Availability</a:t>
            </a:r>
          </a:p>
          <a:p>
            <a:pPr lvl="1"/>
            <a:r>
              <a:rPr lang="en-US" dirty="0"/>
              <a:t>Limited genres: </a:t>
            </a:r>
          </a:p>
          <a:p>
            <a:pPr lvl="2"/>
            <a:r>
              <a:rPr lang="en-US" dirty="0"/>
              <a:t>Parliamentary Debates </a:t>
            </a:r>
          </a:p>
          <a:p>
            <a:pPr lvl="2"/>
            <a:r>
              <a:rPr lang="en-US" dirty="0"/>
              <a:t>Bible</a:t>
            </a:r>
          </a:p>
          <a:p>
            <a:pPr lvl="2"/>
            <a:r>
              <a:rPr lang="en-US" dirty="0"/>
              <a:t>Wikipedia: </a:t>
            </a:r>
          </a:p>
          <a:p>
            <a:pPr lvl="3"/>
            <a:r>
              <a:rPr lang="en-US" dirty="0"/>
              <a:t>Widely believed Wikipedia is a comparable corpus, </a:t>
            </a:r>
          </a:p>
          <a:p>
            <a:pPr lvl="3"/>
            <a:r>
              <a:rPr lang="en-US" dirty="0"/>
              <a:t>but there is more translation than people realize</a:t>
            </a:r>
          </a:p>
          <a:p>
            <a:r>
              <a:rPr lang="en-US" dirty="0" err="1"/>
              <a:t>Translationese</a:t>
            </a:r>
            <a:endParaRPr lang="en-US" dirty="0"/>
          </a:p>
          <a:p>
            <a:pPr lvl="1"/>
            <a:r>
              <a:rPr lang="en-US" dirty="0"/>
              <a:t>“Unnatural” natural language</a:t>
            </a:r>
          </a:p>
          <a:p>
            <a:pPr lvl="1"/>
            <a:r>
              <a:rPr lang="en-US" dirty="0"/>
              <a:t>Anglocentric Biases</a:t>
            </a:r>
          </a:p>
          <a:p>
            <a:pPr lvl="1"/>
            <a:r>
              <a:rPr lang="en-US" dirty="0"/>
              <a:t>Filter Bubbles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0DD6A2-7BC8-D26B-C5AA-E0178D657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89A26E-C516-2C2B-1F72-3CAD79422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11301A-63B5-5B68-55FA-C0519AA2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22</a:t>
            </a:fld>
            <a:endParaRPr lang="en-US"/>
          </a:p>
        </p:txBody>
      </p:sp>
      <p:pic>
        <p:nvPicPr>
          <p:cNvPr id="13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9929FD44-E4F2-0B3E-AF23-C215A2E4E1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23993" y="136525"/>
            <a:ext cx="5352393" cy="6566188"/>
          </a:xfrm>
        </p:spPr>
      </p:pic>
    </p:spTree>
    <p:extLst>
      <p:ext uri="{BB962C8B-B14F-4D97-AF65-F5344CB8AC3E}">
        <p14:creationId xmlns:p14="http://schemas.microsoft.com/office/powerpoint/2010/main" val="309129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273B9D-5C61-1CC1-0267-AE912CA03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EC5EDA-90F5-95C3-D6B9-796297CA8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D6064A-F9AD-C21D-0604-0012F1B07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23</a:t>
            </a:fld>
            <a:endParaRPr lang="en-US"/>
          </a:p>
        </p:txBody>
      </p:sp>
      <p:pic>
        <p:nvPicPr>
          <p:cNvPr id="8" name="Content Placeholder 10" descr="A screenshot of a computer&#10;&#10;Description automatically generated">
            <a:extLst>
              <a:ext uri="{FF2B5EF4-FFF2-40B4-BE49-F238E27FC236}">
                <a16:creationId xmlns:a16="http://schemas.microsoft.com/office/drawing/2014/main" id="{58FADBC6-3A5E-F7B6-C08C-835BC36B634A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748861" y="136525"/>
            <a:ext cx="10200289" cy="6434556"/>
          </a:xfrm>
        </p:spPr>
      </p:pic>
    </p:spTree>
    <p:extLst>
      <p:ext uri="{BB962C8B-B14F-4D97-AF65-F5344CB8AC3E}">
        <p14:creationId xmlns:p14="http://schemas.microsoft.com/office/powerpoint/2010/main" val="7375329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283E3-60A2-9B53-5606-48289B564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CB4BD-534C-B55F-5B2B-49EB533A4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for Part 1: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C245A-263E-2D9D-BB83-B96F0FF8D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Parallel Corpora</a:t>
            </a:r>
          </a:p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Applications: 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Machine Translation (MT)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Word Sense Disambiguation (WSD)</a:t>
            </a:r>
          </a:p>
          <a:p>
            <a:pPr>
              <a:buFont typeface="Wingdings" pitchFamily="2" charset="2"/>
              <a:buChar char="Ø"/>
            </a:pPr>
            <a:r>
              <a:rPr lang="en-US" b="1" dirty="0"/>
              <a:t>Inappropriate Uses of Translation </a:t>
            </a:r>
            <a:r>
              <a:rPr lang="en-US" b="1" dirty="0">
                <a:sym typeface="Wingdings" pitchFamily="2" charset="2"/>
              </a:rPr>
              <a:t> Biases</a:t>
            </a:r>
            <a:endParaRPr lang="en-US" b="1" dirty="0"/>
          </a:p>
          <a:p>
            <a:r>
              <a:rPr lang="en-US" dirty="0"/>
              <a:t>Bilingual Lexicon Induction (BLI)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ABA2F-7CBE-CF02-EE82-9265EE037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2685BB-2493-2ACD-A32F-2782169F2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95586-0ADD-E4FA-47D6-9D84C4DAB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080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F92E9-F658-043A-C7BE-4047F7957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 Much Translation in Corpora/Resources</a:t>
            </a:r>
            <a:br>
              <a:rPr lang="en-US" dirty="0"/>
            </a:br>
            <a:r>
              <a:rPr lang="en-US" dirty="0"/>
              <a:t>(English is often used as a Pivot Language)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1F411-8C25-DBB1-2442-DD234EA3FD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recent</a:t>
            </a:r>
          </a:p>
          <a:p>
            <a:pPr lvl="1"/>
            <a:r>
              <a:rPr lang="en-US" dirty="0"/>
              <a:t>XNLI: translation of NLI</a:t>
            </a:r>
          </a:p>
          <a:p>
            <a:pPr lvl="1"/>
            <a:r>
              <a:rPr lang="en-US" dirty="0"/>
              <a:t>Wikipedia: more translation than one might have thought</a:t>
            </a:r>
          </a:p>
          <a:p>
            <a:r>
              <a:rPr lang="en-US" dirty="0"/>
              <a:t>Less recent</a:t>
            </a:r>
          </a:p>
          <a:p>
            <a:pPr lvl="1"/>
            <a:r>
              <a:rPr lang="en-US" dirty="0"/>
              <a:t>WordNet</a:t>
            </a:r>
          </a:p>
          <a:p>
            <a:pPr lvl="1"/>
            <a:r>
              <a:rPr lang="en-US" dirty="0"/>
              <a:t>NRC VAD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5E71E-8FEC-D489-640C-253B6BA2D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A598B-8419-2FA8-ACA5-14BE073E1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94F7F-E198-34BE-2B93-FA124F027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2844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3AC96-B09B-5E2E-2428-EAEBACFE1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00"/>
            <a:ext cx="10515600" cy="1545021"/>
          </a:xfrm>
        </p:spPr>
        <p:txBody>
          <a:bodyPr>
            <a:noAutofit/>
          </a:bodyPr>
          <a:lstStyle/>
          <a:p>
            <a:r>
              <a:rPr lang="en-US" dirty="0"/>
              <a:t>XNLI: label ~ premise + hypothesis</a:t>
            </a:r>
            <a:br>
              <a:rPr lang="en-US" sz="3600" dirty="0"/>
            </a:br>
            <a:r>
              <a:rPr lang="en-US" sz="3600" dirty="0"/>
              <a:t>Translated English NLI task to 15 Languages</a:t>
            </a:r>
            <a:br>
              <a:rPr lang="en-US" sz="3600" dirty="0"/>
            </a:br>
            <a:r>
              <a:rPr lang="en-US" sz="3600" i="1" dirty="0"/>
              <a:t>cream skimming </a:t>
            </a:r>
            <a:r>
              <a:rPr lang="en-US" sz="3600" dirty="0">
                <a:sym typeface="Wingdings" pitchFamily="2" charset="2"/>
              </a:rPr>
              <a:t> </a:t>
            </a:r>
            <a:r>
              <a:rPr lang="en-US" sz="3600" i="1" dirty="0">
                <a:sym typeface="Wingdings" pitchFamily="2" charset="2"/>
              </a:rPr>
              <a:t>la </a:t>
            </a:r>
            <a:r>
              <a:rPr lang="en-US" sz="3600" b="0" i="1" dirty="0">
                <a:solidFill>
                  <a:srgbClr val="111827"/>
                </a:solidFill>
                <a:effectLst/>
              </a:rPr>
              <a:t>crème de la crème ??</a:t>
            </a:r>
            <a:endParaRPr lang="en-US" sz="3600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6B6BF-E5F3-0889-A6F3-847955389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33A2D-5AA0-52DB-E404-F6B6A0982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FE70B-F81C-1822-7515-A7E2E9CF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26</a:t>
            </a:fld>
            <a:endParaRPr lang="en-US"/>
          </a:p>
        </p:txBody>
      </p:sp>
      <p:pic>
        <p:nvPicPr>
          <p:cNvPr id="11" name="Content Placeholder 10" descr="A screenshot of a computer&#10;&#10;Description automatically generated">
            <a:extLst>
              <a:ext uri="{FF2B5EF4-FFF2-40B4-BE49-F238E27FC236}">
                <a16:creationId xmlns:a16="http://schemas.microsoft.com/office/drawing/2014/main" id="{9935128E-EE05-7CD7-0F3C-8691FCF89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850592"/>
            <a:ext cx="10515600" cy="4301403"/>
          </a:xfrm>
        </p:spPr>
      </p:pic>
    </p:spTree>
    <p:extLst>
      <p:ext uri="{BB962C8B-B14F-4D97-AF65-F5344CB8AC3E}">
        <p14:creationId xmlns:p14="http://schemas.microsoft.com/office/powerpoint/2010/main" val="40040104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0AFE4FF-8B7E-1E79-EBD4-858FB1F4D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is widely (and incorrectly) believed that </a:t>
            </a:r>
            <a:br>
              <a:rPr lang="en-US" dirty="0"/>
            </a:br>
            <a:r>
              <a:rPr lang="en-US" dirty="0"/>
              <a:t>Wikipedia is Translation-Free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6D37C8A-8ED1-40E0-36F0-01E5962D1D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https://ha.wikipedia.org/wiki/Harshen_Kx%CA%BCa</a:t>
            </a:r>
            <a:r>
              <a:rPr lang="en-US" dirty="0"/>
              <a:t> 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C500048D-441B-F0FD-9C07-0A00764D62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9788" y="2740775"/>
            <a:ext cx="5157787" cy="3213187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D271FDA-474E-6E28-5C98-D8BA609E5C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hlinkClick r:id="rId4"/>
              </a:rPr>
              <a:t>https://en.wikipedia.org/wiki/Kx%CA%BCa_languages</a:t>
            </a:r>
            <a:r>
              <a:rPr lang="en-US" dirty="0"/>
              <a:t> </a:t>
            </a:r>
          </a:p>
        </p:txBody>
      </p:sp>
      <p:pic>
        <p:nvPicPr>
          <p:cNvPr id="12" name="Content Placeholder 11" descr="A screenshot of a computer&#10;&#10;Description automatically generated">
            <a:extLst>
              <a:ext uri="{FF2B5EF4-FFF2-40B4-BE49-F238E27FC236}">
                <a16:creationId xmlns:a16="http://schemas.microsoft.com/office/drawing/2014/main" id="{1F9655CD-E97D-DDD7-B5B7-5CD5B88E972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6172200" y="2867302"/>
            <a:ext cx="5183188" cy="2960134"/>
          </a:xfr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28413FF-865B-A88E-7B94-F10D74579018}"/>
              </a:ext>
            </a:extLst>
          </p:cNvPr>
          <p:cNvSpPr/>
          <p:nvPr/>
        </p:nvSpPr>
        <p:spPr>
          <a:xfrm>
            <a:off x="1782501" y="1701103"/>
            <a:ext cx="700269" cy="450569"/>
          </a:xfrm>
          <a:prstGeom prst="roundRect">
            <a:avLst/>
          </a:prstGeom>
          <a:solidFill>
            <a:srgbClr val="FFFF00">
              <a:alpha val="20000"/>
            </a:srgb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7163F89-0DE1-7C73-F620-C7BD265F7BAE}"/>
              </a:ext>
            </a:extLst>
          </p:cNvPr>
          <p:cNvSpPr/>
          <p:nvPr/>
        </p:nvSpPr>
        <p:spPr>
          <a:xfrm>
            <a:off x="7054708" y="1713385"/>
            <a:ext cx="700269" cy="450569"/>
          </a:xfrm>
          <a:prstGeom prst="roundRect">
            <a:avLst/>
          </a:prstGeom>
          <a:solidFill>
            <a:srgbClr val="FFFF00">
              <a:alpha val="20000"/>
            </a:srgb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C2B5706-CACB-0635-6D3D-CF84B827244B}"/>
              </a:ext>
            </a:extLst>
          </p:cNvPr>
          <p:cNvSpPr/>
          <p:nvPr/>
        </p:nvSpPr>
        <p:spPr>
          <a:xfrm>
            <a:off x="5319532" y="3254039"/>
            <a:ext cx="700269" cy="450569"/>
          </a:xfrm>
          <a:prstGeom prst="roundRect">
            <a:avLst/>
          </a:prstGeom>
          <a:solidFill>
            <a:srgbClr val="FFFF00">
              <a:alpha val="20000"/>
            </a:srgb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26DEF9B-DCB7-8D2F-334F-64FF4E5ADBC1}"/>
              </a:ext>
            </a:extLst>
          </p:cNvPr>
          <p:cNvSpPr/>
          <p:nvPr/>
        </p:nvSpPr>
        <p:spPr>
          <a:xfrm>
            <a:off x="10610126" y="3132505"/>
            <a:ext cx="700269" cy="450569"/>
          </a:xfrm>
          <a:prstGeom prst="roundRect">
            <a:avLst/>
          </a:prstGeom>
          <a:solidFill>
            <a:srgbClr val="FFFF00">
              <a:alpha val="20000"/>
            </a:srgb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9EC059D-76BD-86FC-9580-8AC2D399B77F}"/>
              </a:ext>
            </a:extLst>
          </p:cNvPr>
          <p:cNvSpPr/>
          <p:nvPr/>
        </p:nvSpPr>
        <p:spPr>
          <a:xfrm>
            <a:off x="4559460" y="3790790"/>
            <a:ext cx="1520143" cy="1325563"/>
          </a:xfrm>
          <a:prstGeom prst="roundRect">
            <a:avLst/>
          </a:prstGeom>
          <a:solidFill>
            <a:srgbClr val="FFFF00">
              <a:alpha val="20000"/>
            </a:srgb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2BE8FE-C278-EDAC-D55C-D631C917B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1779FE-268D-F939-D45D-4B62F413D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8AD339-7D29-9276-D01B-DCB35A0C3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2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398393D2-FC68-0F13-AF47-91B2D2202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4056" y="1030670"/>
            <a:ext cx="4409954" cy="4067978"/>
          </a:xfrm>
        </p:spPr>
        <p:txBody>
          <a:bodyPr/>
          <a:lstStyle/>
          <a:p>
            <a:r>
              <a:rPr lang="en-US" dirty="0"/>
              <a:t>How much translation is there in Wikipedia?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Answer: 90% of Hausa Pages</a:t>
            </a:r>
          </a:p>
        </p:txBody>
      </p:sp>
      <p:pic>
        <p:nvPicPr>
          <p:cNvPr id="8" name="Content Placeholder 7" descr="A table of numbers and a number of speakers&#10;&#10;Description automatically generated with medium confidence">
            <a:extLst>
              <a:ext uri="{FF2B5EF4-FFF2-40B4-BE49-F238E27FC236}">
                <a16:creationId xmlns:a16="http://schemas.microsoft.com/office/drawing/2014/main" id="{A17695FE-5D01-599E-23CD-F36DCFBC0106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56259" y="70909"/>
            <a:ext cx="6869575" cy="6635158"/>
          </a:xfr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30ADB4D-12E8-776A-9D5E-FD0AD5977D41}"/>
              </a:ext>
            </a:extLst>
          </p:cNvPr>
          <p:cNvSpPr/>
          <p:nvPr/>
        </p:nvSpPr>
        <p:spPr>
          <a:xfrm>
            <a:off x="1138603" y="4812151"/>
            <a:ext cx="756139" cy="252218"/>
          </a:xfrm>
          <a:prstGeom prst="roundRect">
            <a:avLst/>
          </a:prstGeom>
          <a:solidFill>
            <a:srgbClr val="FFFF00">
              <a:alpha val="20000"/>
            </a:srgb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2976C3-D7BD-2F7D-5ADA-6CDC0AEFF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3EFF18-4ACA-1AF0-56BA-D4563F81A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EFD3A3-561A-7B38-E124-63314508F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02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web page&#10;&#10;Description automatically generated">
            <a:extLst>
              <a:ext uri="{FF2B5EF4-FFF2-40B4-BE49-F238E27FC236}">
                <a16:creationId xmlns:a16="http://schemas.microsoft.com/office/drawing/2014/main" id="{1F132838-9512-72AF-5863-C5056CCCAF5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62046" y="176233"/>
            <a:ext cx="7922870" cy="6375980"/>
          </a:xfr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7AFC222-4BEF-DA3B-27E5-074A7701F96F}"/>
              </a:ext>
            </a:extLst>
          </p:cNvPr>
          <p:cNvSpPr/>
          <p:nvPr/>
        </p:nvSpPr>
        <p:spPr>
          <a:xfrm>
            <a:off x="277792" y="2054506"/>
            <a:ext cx="4930816" cy="347241"/>
          </a:xfrm>
          <a:prstGeom prst="roundRect">
            <a:avLst/>
          </a:prstGeom>
          <a:solidFill>
            <a:srgbClr val="FFFF00">
              <a:alpha val="20000"/>
            </a:srgb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A27D406-721C-2E79-672F-ACB9A71DE387}"/>
              </a:ext>
            </a:extLst>
          </p:cNvPr>
          <p:cNvSpPr/>
          <p:nvPr/>
        </p:nvSpPr>
        <p:spPr>
          <a:xfrm>
            <a:off x="277792" y="5856743"/>
            <a:ext cx="7407798" cy="572994"/>
          </a:xfrm>
          <a:prstGeom prst="roundRect">
            <a:avLst/>
          </a:prstGeom>
          <a:solidFill>
            <a:srgbClr val="FFFF00">
              <a:alpha val="20000"/>
            </a:srgb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-up of a text&#10;&#10;Description automatically generated">
            <a:extLst>
              <a:ext uri="{FF2B5EF4-FFF2-40B4-BE49-F238E27FC236}">
                <a16:creationId xmlns:a16="http://schemas.microsoft.com/office/drawing/2014/main" id="{2C31C285-F281-94ED-20AB-140BA327A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4916" y="305787"/>
            <a:ext cx="4020109" cy="6253504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0D9D911-7B91-B264-142E-B3B271F3188E}"/>
              </a:ext>
            </a:extLst>
          </p:cNvPr>
          <p:cNvSpPr/>
          <p:nvPr/>
        </p:nvSpPr>
        <p:spPr>
          <a:xfrm>
            <a:off x="8671368" y="1170326"/>
            <a:ext cx="565230" cy="282298"/>
          </a:xfrm>
          <a:prstGeom prst="roundRect">
            <a:avLst/>
          </a:prstGeom>
          <a:solidFill>
            <a:srgbClr val="FFFF00">
              <a:alpha val="20000"/>
            </a:srgb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9DFCEE0-7E50-6056-A4C8-6262CADD0F24}"/>
              </a:ext>
            </a:extLst>
          </p:cNvPr>
          <p:cNvSpPr/>
          <p:nvPr/>
        </p:nvSpPr>
        <p:spPr>
          <a:xfrm>
            <a:off x="10322690" y="3012630"/>
            <a:ext cx="1280930" cy="282298"/>
          </a:xfrm>
          <a:prstGeom prst="roundRect">
            <a:avLst/>
          </a:prstGeom>
          <a:solidFill>
            <a:srgbClr val="FFFF00">
              <a:alpha val="20000"/>
            </a:srgb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F4690E-981D-4E2D-BD8E-DF02F9903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53AED-F553-38DE-7E61-EE0025720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D2ACCF-DA21-DD12-E478-429BCCA95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60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B9A-0EC4-5361-C95F-D4FA6D319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5003B-4050-FBAB-CCD4-955240EFA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b="1" dirty="0"/>
              <a:t>Part 1: Current Status &amp; Opportunities</a:t>
            </a:r>
          </a:p>
          <a:p>
            <a:r>
              <a:rPr lang="en-US" dirty="0"/>
              <a:t>Part 2: History</a:t>
            </a:r>
          </a:p>
          <a:p>
            <a:r>
              <a:rPr lang="en-US" dirty="0"/>
              <a:t>Part 3: Suggestions for future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BA65E-47F5-75E1-9852-1FFE2771D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7EDD6-25F2-A635-B768-1E8A1E61B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29862-0B1A-797F-B3EE-3ECA9DE1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219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9FFB8-CF00-472B-8F2F-C4DA6F6CE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BAD42-42EA-AE76-336F-4D051DC16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 Much Translation in Corpora/Resources</a:t>
            </a:r>
            <a:br>
              <a:rPr lang="en-US" dirty="0"/>
            </a:br>
            <a:r>
              <a:rPr lang="en-US" dirty="0"/>
              <a:t>(English is often used as a Pivot Language)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765D4-8ED6-7628-3B78-FC47BEA7D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More recent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XNLI: translation of NLI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Wikipedia: more translation than one might have thought</a:t>
            </a:r>
          </a:p>
          <a:p>
            <a:r>
              <a:rPr lang="en-US" dirty="0"/>
              <a:t>Less recent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/>
              <a:t>WordNet</a:t>
            </a:r>
          </a:p>
          <a:p>
            <a:pPr lvl="1"/>
            <a:r>
              <a:rPr lang="en-US" dirty="0"/>
              <a:t>NRC VAD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FE999-58A7-FB14-8875-41F326E5C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DD41CA-B7C4-1079-A312-F90A0B7EE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3C8D6-D11E-A346-1FD6-8A8BCAD52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801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book&#10;&#10;Description automatically generated">
            <a:extLst>
              <a:ext uri="{FF2B5EF4-FFF2-40B4-BE49-F238E27FC236}">
                <a16:creationId xmlns:a16="http://schemas.microsoft.com/office/drawing/2014/main" id="{230320D4-3475-7E2D-A8A4-ABDBF3BA8A8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213448" cy="6911348"/>
          </a:xfrm>
        </p:spPr>
      </p:pic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4BF76B30-5F98-97A0-860D-31D1D66DE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8415" y="0"/>
            <a:ext cx="3121229" cy="685800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2AD8973-2D72-DD9A-A59D-1805918FC65D}"/>
              </a:ext>
            </a:extLst>
          </p:cNvPr>
          <p:cNvSpPr/>
          <p:nvPr/>
        </p:nvSpPr>
        <p:spPr>
          <a:xfrm>
            <a:off x="3223346" y="1964702"/>
            <a:ext cx="746770" cy="338660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1ECF69-FC35-B873-8423-B883FE3A2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9211E8-6A46-7D37-159C-0A6938B6E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AEBFDC-F258-5BE8-37CF-B2C46D55F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9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1A57CA7-5834-7AAE-13E5-AC5DE2132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 Translation (Pivoting via English)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F6DE16-925C-5096-C06C-B3D7178569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WordNet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84A6B1F-DD85-18E7-E5E3-DE6598328B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 err="1"/>
              <a:t>wn.synset</a:t>
            </a:r>
            <a:r>
              <a:rPr lang="en-US" sz="1800" dirty="0"/>
              <a:t>('dog.n.01').</a:t>
            </a:r>
            <a:r>
              <a:rPr lang="en-US" sz="1800" dirty="0" err="1"/>
              <a:t>lemma_names</a:t>
            </a:r>
            <a:r>
              <a:rPr lang="en-US" sz="1800" dirty="0"/>
              <a:t>('</a:t>
            </a:r>
            <a:r>
              <a:rPr lang="en-US" sz="1800" dirty="0" err="1"/>
              <a:t>fra</a:t>
            </a:r>
            <a:r>
              <a:rPr lang="en-US" sz="1800" dirty="0"/>
              <a:t>')</a:t>
            </a:r>
          </a:p>
          <a:p>
            <a:pPr lvl="1"/>
            <a:r>
              <a:rPr lang="en-US" sz="1600" dirty="0"/>
              <a:t>['</a:t>
            </a:r>
            <a:r>
              <a:rPr lang="en-US" sz="1600" dirty="0" err="1"/>
              <a:t>canis_familiaris</a:t>
            </a:r>
            <a:r>
              <a:rPr lang="en-US" sz="1600" dirty="0"/>
              <a:t>', '</a:t>
            </a:r>
            <a:r>
              <a:rPr lang="en-US" sz="1600" dirty="0" err="1"/>
              <a:t>chien</a:t>
            </a:r>
            <a:r>
              <a:rPr lang="en-US" sz="1600" dirty="0"/>
              <a:t>']</a:t>
            </a:r>
          </a:p>
          <a:p>
            <a:r>
              <a:rPr lang="en-US" sz="1800" dirty="0" err="1"/>
              <a:t>wn.synset</a:t>
            </a:r>
            <a:r>
              <a:rPr lang="en-US" sz="1800" dirty="0"/>
              <a:t>('cat.n.01').</a:t>
            </a:r>
            <a:r>
              <a:rPr lang="en-US" sz="1800" dirty="0" err="1"/>
              <a:t>lemma_names</a:t>
            </a:r>
            <a:r>
              <a:rPr lang="en-US" sz="1800" dirty="0"/>
              <a:t>('</a:t>
            </a:r>
            <a:r>
              <a:rPr lang="en-US" sz="1800" dirty="0" err="1"/>
              <a:t>fra</a:t>
            </a:r>
            <a:r>
              <a:rPr lang="en-US" sz="1800" dirty="0"/>
              <a:t>')</a:t>
            </a:r>
          </a:p>
          <a:p>
            <a:pPr lvl="1"/>
            <a:r>
              <a:rPr lang="en-US" sz="1600" dirty="0"/>
              <a:t>['chat']</a:t>
            </a:r>
          </a:p>
          <a:p>
            <a:r>
              <a:rPr lang="en-US" sz="1800" dirty="0" err="1"/>
              <a:t>wn.synset</a:t>
            </a:r>
            <a:r>
              <a:rPr lang="en-US" sz="1800" dirty="0"/>
              <a:t>('house.n.01').</a:t>
            </a:r>
            <a:r>
              <a:rPr lang="en-US" sz="1800" dirty="0" err="1"/>
              <a:t>lemma_names</a:t>
            </a:r>
            <a:r>
              <a:rPr lang="en-US" sz="1800" dirty="0"/>
              <a:t>('</a:t>
            </a:r>
            <a:r>
              <a:rPr lang="en-US" sz="1800" dirty="0" err="1"/>
              <a:t>fra</a:t>
            </a:r>
            <a:r>
              <a:rPr lang="en-US" sz="1800" dirty="0"/>
              <a:t>')</a:t>
            </a:r>
          </a:p>
          <a:p>
            <a:pPr lvl="1"/>
            <a:r>
              <a:rPr lang="en-US" sz="1600" dirty="0"/>
              <a:t>['</a:t>
            </a:r>
            <a:r>
              <a:rPr lang="en-US" sz="1600" dirty="0" err="1"/>
              <a:t>maison</a:t>
            </a:r>
            <a:r>
              <a:rPr lang="en-US" sz="1600" dirty="0"/>
              <a:t>']</a:t>
            </a:r>
          </a:p>
          <a:p>
            <a:r>
              <a:rPr lang="en-US" sz="1800" dirty="0" err="1"/>
              <a:t>wn.synset</a:t>
            </a:r>
            <a:r>
              <a:rPr lang="en-US" sz="1800" dirty="0"/>
              <a:t>('bank.n.01').</a:t>
            </a:r>
            <a:r>
              <a:rPr lang="en-US" sz="1800" dirty="0" err="1"/>
              <a:t>lemma_names</a:t>
            </a:r>
            <a:r>
              <a:rPr lang="en-US" sz="1800" dirty="0"/>
              <a:t>('</a:t>
            </a:r>
            <a:r>
              <a:rPr lang="en-US" sz="1800" dirty="0" err="1"/>
              <a:t>fra</a:t>
            </a:r>
            <a:r>
              <a:rPr lang="en-US" sz="1800" dirty="0"/>
              <a:t>')</a:t>
            </a:r>
          </a:p>
          <a:p>
            <a:pPr lvl="1"/>
            <a:r>
              <a:rPr lang="en-US" sz="1600" dirty="0"/>
              <a:t>['</a:t>
            </a:r>
            <a:r>
              <a:rPr lang="en-US" sz="1600" dirty="0" err="1"/>
              <a:t>banque</a:t>
            </a:r>
            <a:r>
              <a:rPr lang="en-US" sz="1600" dirty="0"/>
              <a:t>', 'rive’]</a:t>
            </a:r>
          </a:p>
          <a:p>
            <a:r>
              <a:rPr lang="en-US" sz="2000" dirty="0"/>
              <a:t>Assumes English ontology is universal</a:t>
            </a:r>
          </a:p>
          <a:p>
            <a:pPr lvl="1"/>
            <a:r>
              <a:rPr lang="en-US" sz="1600" dirty="0"/>
              <a:t>Ontology: is-a links between </a:t>
            </a:r>
            <a:r>
              <a:rPr lang="en-US" sz="1600" dirty="0" err="1"/>
              <a:t>synsets</a:t>
            </a:r>
            <a:r>
              <a:rPr lang="en-US" sz="1600" dirty="0"/>
              <a:t>, etc.</a:t>
            </a:r>
            <a:endParaRPr lang="en-US" sz="2000" dirty="0"/>
          </a:p>
          <a:p>
            <a:r>
              <a:rPr lang="en-US" sz="2000" dirty="0"/>
              <a:t>Supports 32 languages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ED61B5D-3BDB-B157-ACF8-AEDE948A5C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Word Sense Disambiguation (WSD)</a:t>
            </a:r>
          </a:p>
        </p:txBody>
      </p:sp>
      <p:pic>
        <p:nvPicPr>
          <p:cNvPr id="4" name="Content Placeholder 5" descr="A table of words&#10;&#10;Description automatically generated">
            <a:extLst>
              <a:ext uri="{FF2B5EF4-FFF2-40B4-BE49-F238E27FC236}">
                <a16:creationId xmlns:a16="http://schemas.microsoft.com/office/drawing/2014/main" id="{851481DC-8668-8A7E-0D46-3F260306D51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022601" y="2505075"/>
            <a:ext cx="3482385" cy="3684588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E3A7BF-A0B3-14D0-B8FF-B55D1973E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BEB6AB-7CE7-6826-2158-2ECB391CA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538BE3-CF43-339C-72F6-449FA3B39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32</a:t>
            </a:fld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B8D64CA-8CC3-8D3D-8DBD-C1BD753DC4BB}"/>
              </a:ext>
            </a:extLst>
          </p:cNvPr>
          <p:cNvSpPr/>
          <p:nvPr/>
        </p:nvSpPr>
        <p:spPr>
          <a:xfrm>
            <a:off x="7022601" y="2720229"/>
            <a:ext cx="3429001" cy="417109"/>
          </a:xfrm>
          <a:prstGeom prst="roundRect">
            <a:avLst/>
          </a:prstGeom>
          <a:solidFill>
            <a:srgbClr val="FFFF00">
              <a:alpha val="20000"/>
            </a:srgb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76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A1A22-A899-D992-B230-6F80E0609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B135629-7AAB-3A11-96A0-F8E9EEBDC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 Translation (Pivoting via English)</a:t>
            </a:r>
            <a:br>
              <a:rPr lang="en-US" dirty="0"/>
            </a:br>
            <a:r>
              <a:rPr lang="en-US" dirty="0"/>
              <a:t>NRC-VAD (Uses Google Translate)</a:t>
            </a:r>
          </a:p>
        </p:txBody>
      </p:sp>
      <p:pic>
        <p:nvPicPr>
          <p:cNvPr id="10" name="Content Placeholder 9" descr="A table with numbers and words&#10;&#10;Description automatically generated">
            <a:extLst>
              <a:ext uri="{FF2B5EF4-FFF2-40B4-BE49-F238E27FC236}">
                <a16:creationId xmlns:a16="http://schemas.microsoft.com/office/drawing/2014/main" id="{9B21599B-6401-66CD-BF42-A4D8B27937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4350" y="1682749"/>
            <a:ext cx="5611649" cy="2930133"/>
          </a:xfrm>
        </p:spPr>
      </p:pic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29FA48E7-8F35-99E9-6CAA-BC7CB69E883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55947567"/>
              </p:ext>
            </p:extLst>
          </p:nvPr>
        </p:nvGraphicFramePr>
        <p:xfrm>
          <a:off x="6172198" y="1825627"/>
          <a:ext cx="5925005" cy="3808616"/>
        </p:xfrm>
        <a:graphic>
          <a:graphicData uri="http://schemas.openxmlformats.org/drawingml/2006/table">
            <a:tbl>
              <a:tblPr/>
              <a:tblGrid>
                <a:gridCol w="1185001">
                  <a:extLst>
                    <a:ext uri="{9D8B030D-6E8A-4147-A177-3AD203B41FA5}">
                      <a16:colId xmlns:a16="http://schemas.microsoft.com/office/drawing/2014/main" val="2393258432"/>
                    </a:ext>
                  </a:extLst>
                </a:gridCol>
                <a:gridCol w="1185001">
                  <a:extLst>
                    <a:ext uri="{9D8B030D-6E8A-4147-A177-3AD203B41FA5}">
                      <a16:colId xmlns:a16="http://schemas.microsoft.com/office/drawing/2014/main" val="1271285127"/>
                    </a:ext>
                  </a:extLst>
                </a:gridCol>
                <a:gridCol w="1185001">
                  <a:extLst>
                    <a:ext uri="{9D8B030D-6E8A-4147-A177-3AD203B41FA5}">
                      <a16:colId xmlns:a16="http://schemas.microsoft.com/office/drawing/2014/main" val="751249853"/>
                    </a:ext>
                  </a:extLst>
                </a:gridCol>
                <a:gridCol w="1185001">
                  <a:extLst>
                    <a:ext uri="{9D8B030D-6E8A-4147-A177-3AD203B41FA5}">
                      <a16:colId xmlns:a16="http://schemas.microsoft.com/office/drawing/2014/main" val="528000624"/>
                    </a:ext>
                  </a:extLst>
                </a:gridCol>
                <a:gridCol w="1185001">
                  <a:extLst>
                    <a:ext uri="{9D8B030D-6E8A-4147-A177-3AD203B41FA5}">
                      <a16:colId xmlns:a16="http://schemas.microsoft.com/office/drawing/2014/main" val="1008338679"/>
                    </a:ext>
                  </a:extLst>
                </a:gridCol>
              </a:tblGrid>
              <a:tr h="55032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sng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Hausa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sng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English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sng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Valence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Arousal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sng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Dominance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072976"/>
                  </a:ext>
                </a:extLst>
              </a:tr>
              <a:tr h="54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aaaaaaa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aaaaaaah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0.48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0.61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0.29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51939"/>
                  </a:ext>
                </a:extLst>
              </a:tr>
              <a:tr h="54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aaaah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aaaah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0.52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0.64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0.28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800529"/>
                  </a:ext>
                </a:extLst>
              </a:tr>
              <a:tr h="54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ardvark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aardvark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0.43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0.49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436851"/>
                  </a:ext>
                </a:extLst>
              </a:tr>
              <a:tr h="55032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abin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mamaki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aback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0.39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0.41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0.29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057889"/>
                  </a:ext>
                </a:extLst>
              </a:tr>
              <a:tr h="54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abacus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abacus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0.51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0.28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0.49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5630275"/>
                  </a:ext>
                </a:extLst>
              </a:tr>
              <a:tr h="54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abalone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abalone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0.48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0.41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018117"/>
                  </a:ext>
                </a:extLst>
              </a:tr>
            </a:tbl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DACEF7-D25E-3430-ECE4-6CC9DAE11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06885E-7F3F-8937-BEA0-4FAF08B15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BCA771-7321-8388-C143-EBD987088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33</a:t>
            </a:fld>
            <a:endParaRPr lang="en-US"/>
          </a:p>
        </p:txBody>
      </p:sp>
      <p:pic>
        <p:nvPicPr>
          <p:cNvPr id="12" name="Picture 11" descr="A screenshot of a graph&#10;&#10;Description automatically generated">
            <a:extLst>
              <a:ext uri="{FF2B5EF4-FFF2-40B4-BE49-F238E27FC236}">
                <a16:creationId xmlns:a16="http://schemas.microsoft.com/office/drawing/2014/main" id="{D4433AEC-185A-96F9-3F92-B3DAC4DD9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67" y="4549775"/>
            <a:ext cx="5334000" cy="21717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0266C6C-E48C-0709-6048-0A02DB873B32}"/>
              </a:ext>
            </a:extLst>
          </p:cNvPr>
          <p:cNvSpPr/>
          <p:nvPr/>
        </p:nvSpPr>
        <p:spPr>
          <a:xfrm>
            <a:off x="6095999" y="1690688"/>
            <a:ext cx="1254202" cy="4097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37B07F-DA9A-270C-1CF1-C14C1C3F482E}"/>
              </a:ext>
            </a:extLst>
          </p:cNvPr>
          <p:cNvSpPr/>
          <p:nvPr/>
        </p:nvSpPr>
        <p:spPr>
          <a:xfrm>
            <a:off x="700746" y="1027906"/>
            <a:ext cx="8294499" cy="721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9CB084-9093-AB0D-774D-E6FD3DBBDC71}"/>
              </a:ext>
            </a:extLst>
          </p:cNvPr>
          <p:cNvSpPr txBox="1"/>
          <p:nvPr/>
        </p:nvSpPr>
        <p:spPr>
          <a:xfrm>
            <a:off x="6676433" y="5918504"/>
            <a:ext cx="5205015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Assumes English ontology is universal</a:t>
            </a:r>
          </a:p>
        </p:txBody>
      </p:sp>
    </p:spTree>
    <p:extLst>
      <p:ext uri="{BB962C8B-B14F-4D97-AF65-F5344CB8AC3E}">
        <p14:creationId xmlns:p14="http://schemas.microsoft.com/office/powerpoint/2010/main" val="184962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8630E-BF1A-DDF8-7E85-8913A8DA0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5A40D-1794-0685-2EB8-27A1D6721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for Part 1: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A304D-459A-BA36-5D71-E20663F37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Parallel Corpora</a:t>
            </a:r>
          </a:p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Applications: 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Machine Translation (MT)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Word Sense Disambiguation (WSD)</a:t>
            </a:r>
          </a:p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Inappropriate Uses of Translation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sym typeface="Wingdings" pitchFamily="2" charset="2"/>
              </a:rPr>
              <a:t> Biases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/>
              <a:t>Bilingual Lexicon Induction (BLI)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225DEA-3553-334A-EB4F-4D1181A39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01E07-11C0-9A39-93D0-9F4AE5B59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FFCB1-217D-37BB-620E-93038799D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2652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32A9D-A11A-EFA6-A6EC-AF2B92DC2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BLI (Bilingual Lexicon Induction) MUSE Task: </a:t>
            </a:r>
            <a:br>
              <a:rPr lang="en-US" dirty="0"/>
            </a:br>
            <a:r>
              <a:rPr lang="en-US" dirty="0"/>
              <a:t>An Application of Comparable Corpora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F50158-E400-CB30-51D5-794B97933D83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Inputs</a:t>
                </a:r>
              </a:p>
              <a:p>
                <a:pPr lvl="1"/>
                <a:r>
                  <a:rPr lang="en-US" dirty="0"/>
                  <a:t>Embeddings,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, for 30 languages: 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maps words to vectors</a:t>
                </a:r>
              </a:p>
              <a:p>
                <a:pPr lvl="1"/>
                <a:r>
                  <a:rPr lang="en-US" dirty="0"/>
                  <a:t>Gold set of bilingual </a:t>
                </a:r>
                <a:r>
                  <a:rPr lang="en-US" dirty="0" err="1"/>
                  <a:t>dict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, </a:t>
                </a:r>
              </a:p>
              <a:p>
                <a:pPr lvl="2"/>
                <a:r>
                  <a:rPr lang="en-US" dirty="0"/>
                  <a:t>for 110 language pairs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maps words in one language to their equivalent in another language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are split into test and train</a:t>
                </a:r>
              </a:p>
              <a:p>
                <a:r>
                  <a:rPr lang="en-US" dirty="0"/>
                  <a:t>Training</a:t>
                </a:r>
              </a:p>
              <a:p>
                <a:pPr lvl="1"/>
                <a:r>
                  <a:rPr lang="en-US" dirty="0"/>
                  <a:t>Learn a rotation,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Inference</a:t>
                </a:r>
              </a:p>
              <a:p>
                <a:pPr lvl="1"/>
                <a:r>
                  <a:rPr lang="en-US" dirty="0"/>
                  <a:t>Given word </a:t>
                </a:r>
                <a:r>
                  <a:rPr lang="en-US" i="1" dirty="0"/>
                  <a:t>w</a:t>
                </a:r>
                <a:r>
                  <a:rPr lang="en-US" dirty="0"/>
                  <a:t> in source lang</a:t>
                </a:r>
              </a:p>
              <a:p>
                <a:pPr lvl="1"/>
                <a:r>
                  <a:rPr lang="en-US" dirty="0"/>
                  <a:t>Find closest  word in target lang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F50158-E400-CB30-51D5-794B97933D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1956" t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 descr="A text on a white background&#10;&#10;Description automatically generated">
            <a:extLst>
              <a:ext uri="{FF2B5EF4-FFF2-40B4-BE49-F238E27FC236}">
                <a16:creationId xmlns:a16="http://schemas.microsoft.com/office/drawing/2014/main" id="{751B92CC-B904-98C2-6F2F-05B0C5BEB9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316295" y="1825625"/>
            <a:ext cx="5550259" cy="390018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0BDEF-3F68-6596-57C5-76A8FC099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D46C7-77D9-5276-A71E-F5E019D3C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C65B18-0739-E162-55FA-002959383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35</a:t>
            </a:fld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E2E85F3-D46C-023B-DF8A-6FA8AFFE9EBF}"/>
              </a:ext>
            </a:extLst>
          </p:cNvPr>
          <p:cNvSpPr/>
          <p:nvPr/>
        </p:nvSpPr>
        <p:spPr>
          <a:xfrm>
            <a:off x="6438899" y="3315246"/>
            <a:ext cx="3461997" cy="482358"/>
          </a:xfrm>
          <a:prstGeom prst="roundRect">
            <a:avLst/>
          </a:prstGeom>
          <a:solidFill>
            <a:srgbClr val="FFFF00">
              <a:alpha val="20000"/>
            </a:srgb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460FCE9-BD63-143F-F9A7-870C78F73AAD}"/>
              </a:ext>
            </a:extLst>
          </p:cNvPr>
          <p:cNvSpPr/>
          <p:nvPr/>
        </p:nvSpPr>
        <p:spPr>
          <a:xfrm>
            <a:off x="6316295" y="4370745"/>
            <a:ext cx="5636532" cy="1400038"/>
          </a:xfrm>
          <a:prstGeom prst="roundRect">
            <a:avLst/>
          </a:prstGeom>
          <a:solidFill>
            <a:srgbClr val="FFFF00">
              <a:alpha val="20000"/>
            </a:srgb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40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F6230-E9A5-85BE-1681-6F43C3923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91F19-3995-70F8-833E-8C4246CA0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MUSE Task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8C1C5D8-92FF-1AEC-1BCC-821CD638CD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1C1C48-68C9-DCB4-2D24-8A25E7538CEB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en-US" dirty="0">
                    <a:solidFill>
                      <a:schemeClr val="bg2">
                        <a:lumMod val="75000"/>
                      </a:schemeClr>
                    </a:solidFill>
                  </a:rPr>
                  <a:t>Inputs</a:t>
                </a:r>
              </a:p>
              <a:p>
                <a:pPr lvl="1"/>
                <a:r>
                  <a:rPr lang="en-US" dirty="0">
                    <a:solidFill>
                      <a:schemeClr val="bg2">
                        <a:lumMod val="75000"/>
                      </a:schemeClr>
                    </a:solidFill>
                  </a:rPr>
                  <a:t>Embeddings,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>
                    <a:solidFill>
                      <a:schemeClr val="bg2">
                        <a:lumMod val="75000"/>
                      </a:schemeClr>
                    </a:solidFill>
                  </a:rPr>
                  <a:t>, for 30 languages: 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dirty="0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bg2">
                        <a:lumMod val="75000"/>
                      </a:schemeClr>
                    </a:solidFill>
                  </a:rPr>
                  <a:t>maps words to vectors</a:t>
                </a:r>
              </a:p>
              <a:p>
                <a:pPr lvl="1"/>
                <a:r>
                  <a:rPr lang="en-US" dirty="0">
                    <a:solidFill>
                      <a:schemeClr val="bg2">
                        <a:lumMod val="75000"/>
                      </a:schemeClr>
                    </a:solidFill>
                  </a:rPr>
                  <a:t>Gold set of bilingual </a:t>
                </a:r>
                <a:r>
                  <a:rPr lang="en-US" dirty="0" err="1">
                    <a:solidFill>
                      <a:schemeClr val="bg2">
                        <a:lumMod val="75000"/>
                      </a:schemeClr>
                    </a:solidFill>
                  </a:rPr>
                  <a:t>dict</a:t>
                </a:r>
                <a:r>
                  <a:rPr lang="en-US" dirty="0">
                    <a:solidFill>
                      <a:schemeClr val="bg2">
                        <a:lumMod val="75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>
                    <a:solidFill>
                      <a:schemeClr val="bg2">
                        <a:lumMod val="75000"/>
                      </a:schemeClr>
                    </a:solidFill>
                  </a:rPr>
                  <a:t>, </a:t>
                </a:r>
              </a:p>
              <a:p>
                <a:pPr lvl="2"/>
                <a:r>
                  <a:rPr lang="en-US" dirty="0">
                    <a:solidFill>
                      <a:schemeClr val="bg2">
                        <a:lumMod val="75000"/>
                      </a:schemeClr>
                    </a:solidFill>
                  </a:rPr>
                  <a:t>for 110 language pairs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>
                    <a:solidFill>
                      <a:schemeClr val="bg2">
                        <a:lumMod val="75000"/>
                      </a:schemeClr>
                    </a:solidFill>
                  </a:rPr>
                  <a:t> maps words in one language to their equivalent in another language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 dirty="0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bg2">
                        <a:lumMod val="75000"/>
                      </a:schemeClr>
                    </a:solidFill>
                  </a:rPr>
                  <a:t>are split into test and train</a:t>
                </a:r>
              </a:p>
              <a:p>
                <a:r>
                  <a:rPr lang="en-US" dirty="0">
                    <a:solidFill>
                      <a:schemeClr val="bg2">
                        <a:lumMod val="75000"/>
                      </a:schemeClr>
                    </a:solidFill>
                  </a:rPr>
                  <a:t>Training</a:t>
                </a:r>
              </a:p>
              <a:p>
                <a:pPr lvl="1"/>
                <a:r>
                  <a:rPr lang="en-US" dirty="0">
                    <a:solidFill>
                      <a:schemeClr val="bg2">
                        <a:lumMod val="75000"/>
                      </a:schemeClr>
                    </a:solidFill>
                  </a:rPr>
                  <a:t>Learn a rotation,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US" dirty="0">
                  <a:solidFill>
                    <a:schemeClr val="bg2">
                      <a:lumMod val="75000"/>
                    </a:schemeClr>
                  </a:solidFill>
                </a:endParaRPr>
              </a:p>
              <a:p>
                <a:r>
                  <a:rPr lang="en-US" dirty="0">
                    <a:solidFill>
                      <a:schemeClr val="bg2">
                        <a:lumMod val="75000"/>
                      </a:schemeClr>
                    </a:solidFill>
                  </a:rPr>
                  <a:t>Inference</a:t>
                </a:r>
              </a:p>
              <a:p>
                <a:pPr lvl="1"/>
                <a:r>
                  <a:rPr lang="en-US" dirty="0">
                    <a:solidFill>
                      <a:schemeClr val="bg2">
                        <a:lumMod val="75000"/>
                      </a:schemeClr>
                    </a:solidFill>
                  </a:rPr>
                  <a:t>Given word </a:t>
                </a:r>
                <a:r>
                  <a:rPr lang="en-US" i="1" dirty="0">
                    <a:solidFill>
                      <a:schemeClr val="bg2">
                        <a:lumMod val="75000"/>
                      </a:schemeClr>
                    </a:solidFill>
                  </a:rPr>
                  <a:t>w</a:t>
                </a:r>
                <a:r>
                  <a:rPr lang="en-US" dirty="0">
                    <a:solidFill>
                      <a:schemeClr val="bg2">
                        <a:lumMod val="75000"/>
                      </a:schemeClr>
                    </a:solidFill>
                  </a:rPr>
                  <a:t> in source lang</a:t>
                </a:r>
              </a:p>
              <a:p>
                <a:pPr lvl="1"/>
                <a:r>
                  <a:rPr lang="en-US" dirty="0">
                    <a:solidFill>
                      <a:schemeClr val="bg2">
                        <a:lumMod val="75000"/>
                      </a:schemeClr>
                    </a:solidFill>
                  </a:rPr>
                  <a:t>Find closest  word in target lang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1C1C48-68C9-DCB4-2D24-8A25E7538CE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1720" t="-3780" b="-3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92F7FD-64DA-0EC4-C7C3-3C5F18190B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MUSE Gold Dictionary</a:t>
            </a:r>
          </a:p>
        </p:txBody>
      </p:sp>
      <p:pic>
        <p:nvPicPr>
          <p:cNvPr id="8" name="Content Placeholder 7" descr="A close-up of a list of words&#10;&#10;Description automatically generated">
            <a:extLst>
              <a:ext uri="{FF2B5EF4-FFF2-40B4-BE49-F238E27FC236}">
                <a16:creationId xmlns:a16="http://schemas.microsoft.com/office/drawing/2014/main" id="{A97E0080-D9A1-4178-3882-48F066A3328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7030943" y="2505075"/>
            <a:ext cx="3465701" cy="368458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6F075-12EF-0BE1-A073-E261920D9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CE01FD-7FBE-AF2F-596D-A59F6E44A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065B6-32AF-71CB-AE36-C948F10D8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5602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9069D-FBF2-0E6C-B365-5327E863D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AAD8CF1-71D7-FC3D-5999-A54D657D383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MUSE Task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dirty="0"/>
                  <a:t> Word Sense Disambiguation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AAD8CF1-71D7-FC3D-5999-A54D657D38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44D3402-2601-FDCA-F010-AD95314BCB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WSD (Gale et al.,1992)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691C676-2585-23A9-58FD-6FF081DF3B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MUSE (Gold)</a:t>
            </a:r>
          </a:p>
        </p:txBody>
      </p:sp>
      <p:pic>
        <p:nvPicPr>
          <p:cNvPr id="8" name="Content Placeholder 7" descr="A close-up of a list of words&#10;&#10;Description automatically generated">
            <a:extLst>
              <a:ext uri="{FF2B5EF4-FFF2-40B4-BE49-F238E27FC236}">
                <a16:creationId xmlns:a16="http://schemas.microsoft.com/office/drawing/2014/main" id="{D216EE76-69C6-0363-F27E-0D655FA668D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172200" y="2575414"/>
            <a:ext cx="3771900" cy="4010126"/>
          </a:xfrm>
        </p:spPr>
      </p:pic>
      <p:pic>
        <p:nvPicPr>
          <p:cNvPr id="4" name="Content Placeholder 5" descr="A table of words&#10;&#10;Description automatically generated">
            <a:extLst>
              <a:ext uri="{FF2B5EF4-FFF2-40B4-BE49-F238E27FC236}">
                <a16:creationId xmlns:a16="http://schemas.microsoft.com/office/drawing/2014/main" id="{5033C202-0139-28A0-EA8D-986FE49C9C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767485" y="2650147"/>
            <a:ext cx="3694611" cy="3909137"/>
          </a:xfr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F521E3C-C4A1-AAD9-2BA5-D5DDDAC6AA01}"/>
              </a:ext>
            </a:extLst>
          </p:cNvPr>
          <p:cNvSpPr/>
          <p:nvPr/>
        </p:nvSpPr>
        <p:spPr>
          <a:xfrm>
            <a:off x="3003408" y="3117294"/>
            <a:ext cx="671778" cy="219388"/>
          </a:xfrm>
          <a:prstGeom prst="roundRect">
            <a:avLst/>
          </a:prstGeom>
          <a:solidFill>
            <a:srgbClr val="FFFF00">
              <a:alpha val="20000"/>
            </a:srgb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9F091D5-BB15-254F-7B50-C166B330C4C9}"/>
              </a:ext>
            </a:extLst>
          </p:cNvPr>
          <p:cNvSpPr/>
          <p:nvPr/>
        </p:nvSpPr>
        <p:spPr>
          <a:xfrm>
            <a:off x="7346808" y="2858075"/>
            <a:ext cx="1726854" cy="219388"/>
          </a:xfrm>
          <a:prstGeom prst="roundRect">
            <a:avLst/>
          </a:prstGeom>
          <a:solidFill>
            <a:srgbClr val="FFFF00">
              <a:alpha val="20000"/>
            </a:srgb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110B7D4-E970-1D9A-98DE-A57695550435}"/>
              </a:ext>
            </a:extLst>
          </p:cNvPr>
          <p:cNvSpPr/>
          <p:nvPr/>
        </p:nvSpPr>
        <p:spPr>
          <a:xfrm>
            <a:off x="8154867" y="6306124"/>
            <a:ext cx="918796" cy="186751"/>
          </a:xfrm>
          <a:prstGeom prst="roundRect">
            <a:avLst/>
          </a:prstGeom>
          <a:solidFill>
            <a:srgbClr val="FFFF00">
              <a:alpha val="20000"/>
            </a:srgb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DC38802-AEFB-7EF6-D8D3-36A555317E2F}"/>
              </a:ext>
            </a:extLst>
          </p:cNvPr>
          <p:cNvSpPr/>
          <p:nvPr/>
        </p:nvSpPr>
        <p:spPr>
          <a:xfrm>
            <a:off x="6280262" y="5614462"/>
            <a:ext cx="1874604" cy="186751"/>
          </a:xfrm>
          <a:prstGeom prst="roundRect">
            <a:avLst/>
          </a:prstGeom>
          <a:solidFill>
            <a:srgbClr val="FFFF00">
              <a:alpha val="20000"/>
            </a:srgb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80148F50-A038-E08D-9C1D-03D79EDDE979}"/>
              </a:ext>
            </a:extLst>
          </p:cNvPr>
          <p:cNvSpPr/>
          <p:nvPr/>
        </p:nvSpPr>
        <p:spPr>
          <a:xfrm>
            <a:off x="9385788" y="5237404"/>
            <a:ext cx="1670538" cy="563809"/>
          </a:xfrm>
          <a:prstGeom prst="wedgeRoundRectCallout">
            <a:avLst>
              <a:gd name="adj1" fmla="val -113175"/>
              <a:gd name="adj2" fmla="val 27306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SRC=TGT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278F4F-3022-316E-D3AB-5572751A4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7FF8523-D2F9-3054-1A96-8C24D472E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83475D-8126-F268-A432-CA196CF81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36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2" grpId="0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5ADFF-2725-4CEC-311F-FC085B78F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close-up of a list of words&#10;&#10;Description automatically generated">
            <a:extLst>
              <a:ext uri="{FF2B5EF4-FFF2-40B4-BE49-F238E27FC236}">
                <a16:creationId xmlns:a16="http://schemas.microsoft.com/office/drawing/2014/main" id="{27245688-A021-A87C-638D-98F298ABE3A9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468923" y="156031"/>
            <a:ext cx="3771900" cy="4010025"/>
          </a:xfr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3F8AA19-166A-F0BE-B6DA-9E4BF2F250FA}"/>
              </a:ext>
            </a:extLst>
          </p:cNvPr>
          <p:cNvSpPr/>
          <p:nvPr/>
        </p:nvSpPr>
        <p:spPr>
          <a:xfrm>
            <a:off x="618017" y="3192276"/>
            <a:ext cx="1874604" cy="186751"/>
          </a:xfrm>
          <a:prstGeom prst="roundRect">
            <a:avLst/>
          </a:prstGeom>
          <a:solidFill>
            <a:srgbClr val="FFFF00">
              <a:alpha val="20000"/>
            </a:srgb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52317FED-AE16-7643-A1F5-6F28FC16D1B3}"/>
              </a:ext>
            </a:extLst>
          </p:cNvPr>
          <p:cNvSpPr/>
          <p:nvPr/>
        </p:nvSpPr>
        <p:spPr>
          <a:xfrm>
            <a:off x="3511355" y="2531084"/>
            <a:ext cx="1670538" cy="563809"/>
          </a:xfrm>
          <a:prstGeom prst="wedgeRoundRectCallout">
            <a:avLst>
              <a:gd name="adj1" fmla="val -101860"/>
              <a:gd name="adj2" fmla="val 74870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SRC=TGT</a:t>
            </a:r>
          </a:p>
        </p:txBody>
      </p:sp>
      <p:pic>
        <p:nvPicPr>
          <p:cNvPr id="16" name="Picture 15" descr="A table with numbers and text&#10;&#10;Description automatically generated">
            <a:extLst>
              <a:ext uri="{FF2B5EF4-FFF2-40B4-BE49-F238E27FC236}">
                <a16:creationId xmlns:a16="http://schemas.microsoft.com/office/drawing/2014/main" id="{419A35A0-54F2-2BFD-DF0C-063A4812A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955" y="4193335"/>
            <a:ext cx="8544780" cy="2553221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E8524A3-733E-28C8-E1F7-A0CF283EF553}"/>
              </a:ext>
            </a:extLst>
          </p:cNvPr>
          <p:cNvSpPr/>
          <p:nvPr/>
        </p:nvSpPr>
        <p:spPr>
          <a:xfrm>
            <a:off x="3702652" y="4398287"/>
            <a:ext cx="1479241" cy="1470578"/>
          </a:xfrm>
          <a:prstGeom prst="roundRect">
            <a:avLst/>
          </a:prstGeom>
          <a:solidFill>
            <a:srgbClr val="FFFF00">
              <a:alpha val="20000"/>
            </a:srgb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17E6957-87E2-2CCB-CD08-AA147357E6A6}"/>
              </a:ext>
            </a:extLst>
          </p:cNvPr>
          <p:cNvSpPr/>
          <p:nvPr/>
        </p:nvSpPr>
        <p:spPr>
          <a:xfrm>
            <a:off x="6514725" y="4398287"/>
            <a:ext cx="1631348" cy="1470578"/>
          </a:xfrm>
          <a:prstGeom prst="roundRect">
            <a:avLst/>
          </a:prstGeom>
          <a:solidFill>
            <a:srgbClr val="FFFF00">
              <a:alpha val="20000"/>
            </a:srgb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3">
                <a:extLst>
                  <a:ext uri="{FF2B5EF4-FFF2-40B4-BE49-F238E27FC236}">
                    <a16:creationId xmlns:a16="http://schemas.microsoft.com/office/drawing/2014/main" id="{6153BDE1-843F-D419-C08B-C1F6084820D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22681" y="326537"/>
                <a:ext cx="5181600" cy="120332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97,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21 – 73,471 = 2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3,5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50</m:t>
                    </m:r>
                  </m:oMath>
                </a14:m>
                <a:endParaRPr lang="en-US" dirty="0"/>
              </a:p>
              <a:p>
                <a:r>
                  <a:rPr lang="en-US" dirty="0"/>
                  <a:t>Gem </a:t>
                </a:r>
                <a:r>
                  <a:rPr lang="en-US" dirty="0" err="1"/>
                  <a:t>dict</a:t>
                </a:r>
                <a:r>
                  <a:rPr lang="en-US" dirty="0"/>
                  <a:t> has 20k words</a:t>
                </a:r>
              </a:p>
            </p:txBody>
          </p:sp>
        </mc:Choice>
        <mc:Fallback xmlns="">
          <p:sp>
            <p:nvSpPr>
              <p:cNvPr id="19" name="Content Placeholder 3">
                <a:extLst>
                  <a:ext uri="{FF2B5EF4-FFF2-40B4-BE49-F238E27FC236}">
                    <a16:creationId xmlns:a16="http://schemas.microsoft.com/office/drawing/2014/main" id="{6153BDE1-843F-D419-C08B-C1F6084820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2681" y="326537"/>
                <a:ext cx="5181600" cy="1203325"/>
              </a:xfrm>
              <a:prstGeom prst="rect">
                <a:avLst/>
              </a:prstGeom>
              <a:blipFill>
                <a:blip r:embed="rId5"/>
                <a:stretch>
                  <a:fillRect l="-1956" t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5A93E981-811F-0340-1E69-0F839117789C}"/>
              </a:ext>
            </a:extLst>
          </p:cNvPr>
          <p:cNvSpPr/>
          <p:nvPr/>
        </p:nvSpPr>
        <p:spPr>
          <a:xfrm>
            <a:off x="8350178" y="2519709"/>
            <a:ext cx="2385230" cy="1106658"/>
          </a:xfrm>
          <a:prstGeom prst="wedgeRoundRectCallout">
            <a:avLst>
              <a:gd name="adj1" fmla="val -61312"/>
              <a:gd name="adj2" fmla="val 112608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FastText</a:t>
            </a:r>
            <a:r>
              <a:rPr lang="en-US" sz="2400" dirty="0"/>
              <a:t> embeddings use spelling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5BB159-43E3-E7B9-F2A9-7E8393177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7E2008-D3CB-D3D7-92A3-2D130AC0F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CB519F-5CF8-A453-5620-79234E33A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15AEF-0635-59C2-E491-C682666A7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C50F6-8036-A4FE-0F1F-A683D8933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for Part 1: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32ECD-1D23-9BDF-E807-F88F5C3CA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Parallel Corpora</a:t>
            </a:r>
          </a:p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Applications: 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Machine Translation (MT)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Word Sense Disambiguation (WSD)</a:t>
            </a:r>
          </a:p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Inappropriate Uses of Translation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sym typeface="Wingdings" pitchFamily="2" charset="2"/>
              </a:rPr>
              <a:t> Biases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Bilingual Lexicon Induction (BLI)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169F5-5D52-1676-A0AE-FD146440B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2A3FF-281A-EA34-AC1B-8F3B01025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003AC-283C-E0D3-39DE-EE0A5F34E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50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08190C6-643D-3232-2183-8AA52C712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Status: Where are we 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5F4BE-CA5B-AC99-BE8A-C2C954827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success of chat bots in many languages demonstrates </a:t>
            </a:r>
          </a:p>
          <a:p>
            <a:pPr lvl="1"/>
            <a:r>
              <a:rPr lang="en-US" dirty="0"/>
              <a:t>the power of comparable corpora (CC) </a:t>
            </a:r>
          </a:p>
          <a:p>
            <a:pPr lvl="1"/>
            <a:r>
              <a:rPr lang="en-US" dirty="0"/>
              <a:t>and pivoting via English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85F325-2A24-C00D-23B8-2C74607203DE}"/>
              </a:ext>
            </a:extLst>
          </p:cNvPr>
          <p:cNvSpPr txBox="1"/>
          <p:nvPr/>
        </p:nvSpPr>
        <p:spPr>
          <a:xfrm>
            <a:off x="1160586" y="272121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👎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C52365-26C8-C384-AFDF-E30EFC99C04F}"/>
              </a:ext>
            </a:extLst>
          </p:cNvPr>
          <p:cNvSpPr txBox="1"/>
          <p:nvPr/>
        </p:nvSpPr>
        <p:spPr>
          <a:xfrm>
            <a:off x="1182566" y="2307091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👍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61980F-8564-DAD6-A4B3-D94D83B42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070E70-16CD-E761-F9F6-FB0DDBEB7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DB76DE-042E-BFC4-BCD1-2BDA76042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4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49518-7C5C-45CF-F90D-1063598F3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7B278-AD44-F960-3392-9F6BBF7F3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D7957-F12E-0CFD-82C0-1F9E30CC5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Part 1: Current Status &amp; Opportunities</a:t>
            </a:r>
          </a:p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Part 2: History</a:t>
            </a:r>
          </a:p>
          <a:p>
            <a:pPr>
              <a:buFont typeface="Wingdings" pitchFamily="2" charset="2"/>
              <a:buChar char="Ø"/>
            </a:pPr>
            <a:r>
              <a:rPr lang="en-US" b="1" dirty="0"/>
              <a:t>Part 3: Suggestions for future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60AD9-4ED3-3B67-C344-05E293811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536B7-6370-A111-DD1B-948964571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3C93E-8A8C-044C-11AB-1521E1DF5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986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D2F45-3112-BCA1-1238-A1E0775BD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for the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ED893-BFC5-D6B3-A118-B00BA1736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b="1" dirty="0"/>
              <a:t>Lexical Semantics</a:t>
            </a:r>
          </a:p>
          <a:p>
            <a:pPr lvl="1"/>
            <a:r>
              <a:rPr lang="en-US" dirty="0"/>
              <a:t>Comparisons at word level</a:t>
            </a:r>
          </a:p>
          <a:p>
            <a:r>
              <a:rPr lang="en-US" dirty="0"/>
              <a:t>Compare and Contrast</a:t>
            </a:r>
          </a:p>
          <a:p>
            <a:pPr lvl="1"/>
            <a:r>
              <a:rPr lang="en-US" dirty="0"/>
              <a:t>Comparisons at document level</a:t>
            </a:r>
          </a:p>
          <a:p>
            <a:pPr lvl="1"/>
            <a:r>
              <a:rPr lang="en-US" dirty="0"/>
              <a:t>Contrasts in addition to comparisons</a:t>
            </a:r>
          </a:p>
          <a:p>
            <a:r>
              <a:rPr lang="en-US" dirty="0"/>
              <a:t>More Modalities</a:t>
            </a:r>
          </a:p>
          <a:p>
            <a:pPr lvl="1"/>
            <a:r>
              <a:rPr lang="en-US" dirty="0"/>
              <a:t>Words, Documents </a:t>
            </a:r>
            <a:r>
              <a:rPr lang="en-US" dirty="0">
                <a:sym typeface="Wingdings" pitchFamily="2" charset="2"/>
              </a:rPr>
              <a:t> Pictures, Audio, Video, etc.</a:t>
            </a:r>
            <a:endParaRPr lang="en-US" dirty="0"/>
          </a:p>
          <a:p>
            <a:r>
              <a:rPr lang="en-US" dirty="0"/>
              <a:t>Filter Bubbles</a:t>
            </a:r>
          </a:p>
          <a:p>
            <a:pPr lvl="1"/>
            <a:r>
              <a:rPr lang="en-US" dirty="0"/>
              <a:t>Comparable Corpora can help us get beyond Anglocentric Biases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443D6-7683-17BC-75E1-8BF154DCB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87EE1-0002-0FC4-7D4E-6EACBB608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A878D-478B-E438-3EDC-FF6B02814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465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2AAEC-7E88-98DE-4D57-89925A120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923CF9-4DC5-4E73-2449-8DA95BFF7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BLI (Over)-Simplifies Lexicon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C5845C-4ED3-7E81-C416-81EB1D41AC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BLI assumes word-for-word translations (no phrases)</a:t>
            </a:r>
          </a:p>
          <a:p>
            <a:pPr lvl="1"/>
            <a:r>
              <a:rPr lang="en-US" i="1" dirty="0"/>
              <a:t>ask for</a:t>
            </a:r>
          </a:p>
          <a:p>
            <a:pPr lvl="1"/>
            <a:r>
              <a:rPr lang="en-US" i="1" dirty="0"/>
              <a:t>request </a:t>
            </a:r>
          </a:p>
          <a:p>
            <a:r>
              <a:rPr lang="en-US" dirty="0"/>
              <a:t>Distributional hypothesis</a:t>
            </a:r>
          </a:p>
          <a:p>
            <a:pPr lvl="1"/>
            <a:r>
              <a:rPr lang="en-US" dirty="0"/>
              <a:t>Corpora are all we need</a:t>
            </a:r>
          </a:p>
          <a:p>
            <a:pPr lvl="2"/>
            <a:r>
              <a:rPr lang="en-US" i="1" dirty="0"/>
              <a:t>You shall know a word by the company it keeps </a:t>
            </a:r>
            <a:r>
              <a:rPr lang="en-US" dirty="0"/>
              <a:t>– Firth (1957)</a:t>
            </a:r>
            <a:endParaRPr lang="en-US" i="1" dirty="0"/>
          </a:p>
          <a:p>
            <a:pPr lvl="1"/>
            <a:r>
              <a:rPr lang="en-US" dirty="0"/>
              <a:t>No semantics, etymology, etc.</a:t>
            </a:r>
          </a:p>
          <a:p>
            <a:r>
              <a:rPr lang="en-US" dirty="0">
                <a:sym typeface="Wingdings" pitchFamily="2" charset="2"/>
              </a:rPr>
              <a:t>History has implications for contemporary language</a:t>
            </a:r>
          </a:p>
          <a:p>
            <a:pPr lvl="1"/>
            <a:r>
              <a:rPr lang="en-US" dirty="0">
                <a:sym typeface="Wingdings" pitchFamily="2" charset="2"/>
              </a:rPr>
              <a:t>But may be hard </a:t>
            </a:r>
          </a:p>
          <a:p>
            <a:pPr lvl="2"/>
            <a:r>
              <a:rPr lang="en-US" dirty="0">
                <a:sym typeface="Wingdings" pitchFamily="2" charset="2"/>
              </a:rPr>
              <a:t>to infer history from a corpus </a:t>
            </a:r>
          </a:p>
          <a:p>
            <a:pPr lvl="2"/>
            <a:r>
              <a:rPr lang="en-US" dirty="0">
                <a:sym typeface="Wingdings" pitchFamily="2" charset="2"/>
              </a:rPr>
              <a:t>of contemporary language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0ECD9C3-35BB-91B6-D7F3-48ABF3DF9AB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Etymology</a:t>
            </a:r>
          </a:p>
          <a:p>
            <a:pPr lvl="1"/>
            <a:r>
              <a:rPr lang="en-US" dirty="0"/>
              <a:t>1066 Norman Conquest</a:t>
            </a:r>
          </a:p>
          <a:p>
            <a:pPr lvl="2"/>
            <a:r>
              <a:rPr lang="en-US" dirty="0"/>
              <a:t>For a few hundred years</a:t>
            </a:r>
          </a:p>
          <a:p>
            <a:pPr lvl="3"/>
            <a:r>
              <a:rPr lang="en-US" dirty="0"/>
              <a:t>Peasants spoke Anglo-Saxon</a:t>
            </a:r>
          </a:p>
          <a:p>
            <a:pPr lvl="3"/>
            <a:r>
              <a:rPr lang="en-US" dirty="0"/>
              <a:t>Aristocracy spoke French</a:t>
            </a:r>
          </a:p>
          <a:p>
            <a:pPr lvl="2"/>
            <a:r>
              <a:rPr lang="en-US" dirty="0"/>
              <a:t>English </a:t>
            </a:r>
            <a:r>
              <a:rPr lang="en-US" dirty="0">
                <a:sym typeface="Wingdings" pitchFamily="2" charset="2"/>
              </a:rPr>
              <a:t> Anglo-Saxon + French</a:t>
            </a:r>
            <a:endParaRPr lang="en-US" dirty="0"/>
          </a:p>
          <a:p>
            <a:pPr lvl="2"/>
            <a:r>
              <a:rPr lang="en-US" dirty="0"/>
              <a:t>Word from French: higher register</a:t>
            </a:r>
          </a:p>
          <a:p>
            <a:pPr lvl="1"/>
            <a:r>
              <a:rPr lang="en-US" dirty="0">
                <a:sym typeface="Wingdings" pitchFamily="2" charset="2"/>
              </a:rPr>
              <a:t>Peasants raise </a:t>
            </a:r>
          </a:p>
          <a:p>
            <a:pPr lvl="2"/>
            <a:r>
              <a:rPr lang="en-US" i="1" dirty="0">
                <a:sym typeface="Wingdings" pitchFamily="2" charset="2"/>
              </a:rPr>
              <a:t>cows, calf, swine </a:t>
            </a:r>
            <a:r>
              <a:rPr lang="en-US" dirty="0">
                <a:sym typeface="Wingdings" pitchFamily="2" charset="2"/>
              </a:rPr>
              <a:t>(Anglo-Saxon)</a:t>
            </a:r>
            <a:endParaRPr lang="en-US" i="1" dirty="0">
              <a:sym typeface="Wingdings" pitchFamily="2" charset="2"/>
            </a:endParaRPr>
          </a:p>
          <a:p>
            <a:pPr lvl="1"/>
            <a:r>
              <a:rPr lang="en-US" dirty="0">
                <a:sym typeface="Wingdings" pitchFamily="2" charset="2"/>
              </a:rPr>
              <a:t>So aristocracy can eat </a:t>
            </a:r>
          </a:p>
          <a:p>
            <a:pPr lvl="2"/>
            <a:r>
              <a:rPr lang="en-US" i="1" dirty="0">
                <a:sym typeface="Wingdings" pitchFamily="2" charset="2"/>
              </a:rPr>
              <a:t>beef, veal, pork </a:t>
            </a:r>
            <a:r>
              <a:rPr lang="en-US" dirty="0">
                <a:sym typeface="Wingdings" pitchFamily="2" charset="2"/>
              </a:rPr>
              <a:t>(French)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68E9F1-E3C6-739E-6BC9-190C613F6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8BEAD1-A6B5-4887-989A-55659ED0B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19C5B-FAEF-C79C-FB6F-F55A588A2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1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02F1A-B540-24B0-D3B9-1BF9F8707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3CBF73-B30C-8DCC-58EE-0192DC081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Lexical Semantics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3FB386A-5066-AADA-83D6-CD61A2A30E8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Distributional hypothesis</a:t>
            </a:r>
          </a:p>
          <a:p>
            <a:pPr lvl="1"/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Corpora are all we need</a:t>
            </a:r>
          </a:p>
          <a:p>
            <a:pPr lvl="2"/>
            <a:r>
              <a:rPr lang="en-US" i="1" dirty="0">
                <a:solidFill>
                  <a:schemeClr val="bg2">
                    <a:lumMod val="75000"/>
                  </a:schemeClr>
                </a:solidFill>
              </a:rPr>
              <a:t>You shall know a word by the company it keeps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– Firth (1957)</a:t>
            </a:r>
            <a:endParaRPr lang="en-US" i="1" dirty="0">
              <a:solidFill>
                <a:schemeClr val="bg2">
                  <a:lumMod val="7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No semantics, etymology, etc.</a:t>
            </a:r>
          </a:p>
          <a:p>
            <a:r>
              <a:rPr lang="en-US" dirty="0"/>
              <a:t>PMI (pointwise mutual info)</a:t>
            </a:r>
          </a:p>
          <a:p>
            <a:pPr lvl="1"/>
            <a:r>
              <a:rPr lang="en-US" dirty="0"/>
              <a:t>Church &amp; Hanks (1990)</a:t>
            </a:r>
          </a:p>
          <a:p>
            <a:pPr lvl="1"/>
            <a:r>
              <a:rPr lang="en-US" dirty="0"/>
              <a:t>PMI </a:t>
            </a:r>
            <a:r>
              <a:rPr lang="en-US" dirty="0">
                <a:sym typeface="Wingdings" pitchFamily="2" charset="2"/>
              </a:rPr>
              <a:t> Word2Vec  BERT/LLMs</a:t>
            </a:r>
          </a:p>
          <a:p>
            <a:pPr lvl="1"/>
            <a:r>
              <a:rPr lang="en-US" dirty="0">
                <a:sym typeface="Wingdings" pitchFamily="2" charset="2"/>
              </a:rPr>
              <a:t>PMI estimates collocations</a:t>
            </a:r>
          </a:p>
          <a:p>
            <a:pPr lvl="2"/>
            <a:r>
              <a:rPr lang="en-US" dirty="0">
                <a:sym typeface="Wingdings" pitchFamily="2" charset="2"/>
              </a:rPr>
              <a:t>Prob that two words appear near one another, normalized by chance</a:t>
            </a:r>
          </a:p>
          <a:p>
            <a:pPr lvl="2"/>
            <a:r>
              <a:rPr lang="en-US" i="1" dirty="0">
                <a:sym typeface="Wingdings" pitchFamily="2" charset="2"/>
              </a:rPr>
              <a:t>good / OK / bad</a:t>
            </a:r>
          </a:p>
          <a:p>
            <a:r>
              <a:rPr lang="en-US" dirty="0">
                <a:sym typeface="Wingdings" pitchFamily="2" charset="2"/>
              </a:rPr>
              <a:t>Back Translation</a:t>
            </a:r>
          </a:p>
          <a:p>
            <a:pPr lvl="1"/>
            <a:r>
              <a:rPr lang="en-US" dirty="0">
                <a:sym typeface="Wingdings" pitchFamily="2" charset="2"/>
              </a:rPr>
              <a:t>Random Walk over Translations</a:t>
            </a:r>
          </a:p>
          <a:p>
            <a:pPr lvl="1"/>
            <a:r>
              <a:rPr lang="en-US" i="1" dirty="0">
                <a:sym typeface="Wingdings" pitchFamily="2" charset="2"/>
              </a:rPr>
              <a:t>Good</a:t>
            </a:r>
            <a:r>
              <a:rPr lang="en-US" dirty="0">
                <a:sym typeface="Wingdings" pitchFamily="2" charset="2"/>
              </a:rPr>
              <a:t>  </a:t>
            </a:r>
            <a:r>
              <a:rPr lang="en-US" i="1" dirty="0">
                <a:sym typeface="Wingdings" pitchFamily="2" charset="2"/>
              </a:rPr>
              <a:t>Bien</a:t>
            </a:r>
            <a:r>
              <a:rPr lang="en-US" dirty="0">
                <a:sym typeface="Wingdings" pitchFamily="2" charset="2"/>
              </a:rPr>
              <a:t>  </a:t>
            </a:r>
            <a:r>
              <a:rPr lang="en-US" i="1" dirty="0">
                <a:sym typeface="Wingdings" pitchFamily="2" charset="2"/>
              </a:rPr>
              <a:t>OK</a:t>
            </a:r>
            <a:r>
              <a:rPr lang="en-US" dirty="0">
                <a:sym typeface="Wingdings" pitchFamily="2" charset="2"/>
              </a:rPr>
              <a:t>  </a:t>
            </a:r>
            <a:r>
              <a:rPr lang="en-US" i="1" dirty="0">
                <a:sym typeface="Wingdings" pitchFamily="2" charset="2"/>
              </a:rPr>
              <a:t>Tout </a:t>
            </a:r>
            <a:r>
              <a:rPr lang="en-US" i="1" dirty="0" err="1">
                <a:sym typeface="Wingdings" pitchFamily="2" charset="2"/>
              </a:rPr>
              <a:t>marche</a:t>
            </a:r>
            <a:r>
              <a:rPr lang="en-US" i="1" dirty="0">
                <a:sym typeface="Wingdings" pitchFamily="2" charset="2"/>
              </a:rPr>
              <a:t> bien</a:t>
            </a:r>
            <a:r>
              <a:rPr lang="en-US" dirty="0">
                <a:sym typeface="Wingdings" pitchFamily="2" charset="2"/>
              </a:rPr>
              <a:t>  </a:t>
            </a:r>
            <a:r>
              <a:rPr lang="en-US" i="1" dirty="0">
                <a:sym typeface="Wingdings" pitchFamily="2" charset="2"/>
              </a:rPr>
              <a:t>Everything works fine</a:t>
            </a:r>
          </a:p>
          <a:p>
            <a:pPr lvl="1"/>
            <a:r>
              <a:rPr lang="en-US" dirty="0"/>
              <a:t>But not, </a:t>
            </a:r>
            <a:r>
              <a:rPr lang="en-US" i="1" dirty="0"/>
              <a:t>good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…  </a:t>
            </a:r>
            <a:r>
              <a:rPr lang="en-US" i="1" dirty="0">
                <a:sym typeface="Wingdings" pitchFamily="2" charset="2"/>
              </a:rPr>
              <a:t>bad</a:t>
            </a:r>
            <a:endParaRPr lang="en-US" i="1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9E313AF-2A8A-2D25-6967-9A4DC15CCB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Large PMI</a:t>
            </a:r>
          </a:p>
          <a:p>
            <a:pPr lvl="1"/>
            <a:r>
              <a:rPr lang="en-US" dirty="0"/>
              <a:t>Collocations: </a:t>
            </a:r>
          </a:p>
          <a:p>
            <a:pPr lvl="2"/>
            <a:r>
              <a:rPr lang="en-US" i="1" dirty="0"/>
              <a:t>Truth, Justice &amp; American Way</a:t>
            </a:r>
          </a:p>
          <a:p>
            <a:pPr lvl="2"/>
            <a:r>
              <a:rPr lang="en-US" i="1" dirty="0"/>
              <a:t>Red, White and Blue</a:t>
            </a:r>
          </a:p>
          <a:p>
            <a:pPr lvl="1"/>
            <a:r>
              <a:rPr lang="en-US" dirty="0"/>
              <a:t>Synonyms: </a:t>
            </a:r>
            <a:r>
              <a:rPr lang="en-US" i="1" dirty="0"/>
              <a:t>true / correct</a:t>
            </a:r>
          </a:p>
          <a:p>
            <a:pPr lvl="1"/>
            <a:r>
              <a:rPr lang="en-US" dirty="0"/>
              <a:t>Antonyms: </a:t>
            </a:r>
            <a:r>
              <a:rPr lang="en-US" i="1" dirty="0"/>
              <a:t>true / false</a:t>
            </a:r>
          </a:p>
          <a:p>
            <a:pPr lvl="1"/>
            <a:r>
              <a:rPr lang="en-US" dirty="0"/>
              <a:t>Part-Whole: </a:t>
            </a:r>
            <a:r>
              <a:rPr lang="en-US" i="1" dirty="0"/>
              <a:t>window /house</a:t>
            </a:r>
          </a:p>
        </p:txBody>
      </p:sp>
      <p:pic>
        <p:nvPicPr>
          <p:cNvPr id="11" name="Content Placeholder 7" descr="A table with black text and white text&#10;&#10;Description automatically generated">
            <a:extLst>
              <a:ext uri="{FF2B5EF4-FFF2-40B4-BE49-F238E27FC236}">
                <a16:creationId xmlns:a16="http://schemas.microsoft.com/office/drawing/2014/main" id="{73A94736-D8C5-2E07-912A-60C6C5C17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4072426"/>
            <a:ext cx="5349534" cy="232397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A7EF04-A2BA-B468-8ABA-03102735E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C4BEDD-B53F-651C-C439-A3554F3E2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8F5BDD-43CC-76C7-4C52-405FA173E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94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C4164-ACA2-7D5F-A743-BBB542429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Lexical Semantics Challenges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F680C5-8986-4F97-1187-32720299132E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Can we capture the following with vector space models?</a:t>
                </a:r>
              </a:p>
              <a:p>
                <a:pPr lvl="1"/>
                <a:r>
                  <a:rPr lang="en-US" dirty="0"/>
                  <a:t>Etymology</a:t>
                </a:r>
              </a:p>
              <a:p>
                <a:pPr lvl="1"/>
                <a:r>
                  <a:rPr lang="en-US" dirty="0"/>
                  <a:t>Register</a:t>
                </a:r>
              </a:p>
              <a:p>
                <a:pPr lvl="1"/>
                <a:r>
                  <a:rPr lang="en-US" dirty="0"/>
                  <a:t>More than symmetry (cos)</a:t>
                </a:r>
              </a:p>
              <a:p>
                <a:pPr lvl="2"/>
                <a:r>
                  <a:rPr lang="en-US" dirty="0">
                    <a:solidFill>
                      <a:schemeClr val="bg2">
                        <a:lumMod val="75000"/>
                      </a:schemeClr>
                    </a:solidFill>
                  </a:rPr>
                  <a:t>equivalence relations: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dirty="0">
                  <a:solidFill>
                    <a:schemeClr val="bg2">
                      <a:lumMod val="75000"/>
                    </a:schemeClr>
                  </a:solidFill>
                </a:endParaRPr>
              </a:p>
              <a:p>
                <a:pPr lvl="2"/>
                <a:r>
                  <a:rPr lang="en-US" dirty="0"/>
                  <a:t>partial orders: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/>
                  <a:t> (is-a)</a:t>
                </a:r>
              </a:p>
              <a:p>
                <a:pPr lvl="2"/>
                <a:r>
                  <a:rPr lang="en-US" dirty="0"/>
                  <a:t>anti-symmetric: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(not)</a:t>
                </a:r>
              </a:p>
              <a:p>
                <a:pPr lvl="1"/>
                <a:r>
                  <a:rPr lang="en-US" dirty="0"/>
                  <a:t>Diff between collocation &amp; BT</a:t>
                </a:r>
              </a:p>
              <a:p>
                <a:pPr lvl="2"/>
                <a:r>
                  <a:rPr lang="en-US" dirty="0"/>
                  <a:t>Collocations (within language)</a:t>
                </a:r>
              </a:p>
              <a:p>
                <a:pPr lvl="2"/>
                <a:r>
                  <a:rPr lang="en-US" dirty="0"/>
                  <a:t>BT: </a:t>
                </a:r>
                <a:r>
                  <a:rPr lang="en-US" dirty="0" err="1"/>
                  <a:t>Backtrans</a:t>
                </a:r>
                <a:r>
                  <a:rPr lang="en-US" dirty="0"/>
                  <a:t> (across languages)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F680C5-8986-4F97-1187-3272029913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200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7" descr="A table with black text and white text&#10;&#10;Description automatically generated">
            <a:extLst>
              <a:ext uri="{FF2B5EF4-FFF2-40B4-BE49-F238E27FC236}">
                <a16:creationId xmlns:a16="http://schemas.microsoft.com/office/drawing/2014/main" id="{BCDC495D-4A84-F983-5DCC-0ED3C3710D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1" y="1873066"/>
            <a:ext cx="5564993" cy="241757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19A60-30A7-5B4D-C3C6-15370CE4F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7F3819-CEC2-39D9-39B9-7CEF08277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2964F5-BC81-111B-B679-0F3CC6C5E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1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DA734B-54CA-BA61-C3E3-F4AE63341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AD73-E820-990C-9544-568B4E161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for the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59C0E-D99F-4522-5002-8FDD8DC4A8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Lexical Semantics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Comparisons at word level</a:t>
            </a:r>
          </a:p>
          <a:p>
            <a:pPr>
              <a:buFont typeface="Wingdings" pitchFamily="2" charset="2"/>
              <a:buChar char="Ø"/>
            </a:pPr>
            <a:r>
              <a:rPr lang="en-US" b="1" dirty="0"/>
              <a:t>Compare and Contrast</a:t>
            </a:r>
          </a:p>
          <a:p>
            <a:pPr lvl="1"/>
            <a:r>
              <a:rPr lang="en-US" dirty="0"/>
              <a:t>Comparisons at document level</a:t>
            </a:r>
          </a:p>
          <a:p>
            <a:pPr lvl="1"/>
            <a:r>
              <a:rPr lang="en-US" dirty="0"/>
              <a:t>Contrasts in addition to comparisons</a:t>
            </a:r>
          </a:p>
          <a:p>
            <a:r>
              <a:rPr lang="en-US" dirty="0"/>
              <a:t>More Modalities</a:t>
            </a:r>
          </a:p>
          <a:p>
            <a:pPr lvl="1"/>
            <a:r>
              <a:rPr lang="en-US" dirty="0"/>
              <a:t>Words, Documents </a:t>
            </a:r>
            <a:r>
              <a:rPr lang="en-US" dirty="0">
                <a:sym typeface="Wingdings" pitchFamily="2" charset="2"/>
              </a:rPr>
              <a:t> Pictures, Audio, Video, etc.</a:t>
            </a:r>
            <a:endParaRPr lang="en-US" dirty="0"/>
          </a:p>
          <a:p>
            <a:r>
              <a:rPr lang="en-US" dirty="0"/>
              <a:t>Filter Bubbles</a:t>
            </a:r>
          </a:p>
          <a:p>
            <a:pPr lvl="1"/>
            <a:r>
              <a:rPr lang="en-US" dirty="0"/>
              <a:t>Comparable Corpora can help us get beyond Anglocentric Biases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FD3F6-16EE-32AD-33D4-70A5D797B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31FED-DA7D-273F-8618-336BD7FBD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B92B6D-1096-9B6C-26E0-332329263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3497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AB21-231C-498D-979A-DA1B3DB30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Compare and Contrast 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E4175-FC77-E90F-0955-8390755726C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Input two papers</a:t>
            </a:r>
          </a:p>
          <a:p>
            <a:pPr lvl="1"/>
            <a:r>
              <a:rPr lang="en-US" dirty="0"/>
              <a:t>maybe in the same language </a:t>
            </a:r>
          </a:p>
          <a:p>
            <a:pPr lvl="1"/>
            <a:r>
              <a:rPr lang="en-US" dirty="0"/>
              <a:t>(and maybe not)</a:t>
            </a:r>
          </a:p>
          <a:p>
            <a:r>
              <a:rPr lang="en-US" dirty="0"/>
              <a:t>Output snippets</a:t>
            </a:r>
          </a:p>
          <a:p>
            <a:pPr lvl="1"/>
            <a:r>
              <a:rPr lang="en-US" dirty="0"/>
              <a:t>summaries of each paper</a:t>
            </a:r>
          </a:p>
          <a:p>
            <a:pPr lvl="1"/>
            <a:r>
              <a:rPr lang="en-US" dirty="0"/>
              <a:t>as well as </a:t>
            </a:r>
          </a:p>
          <a:p>
            <a:pPr lvl="2"/>
            <a:r>
              <a:rPr lang="en-US" dirty="0"/>
              <a:t>similarities and </a:t>
            </a:r>
          </a:p>
          <a:p>
            <a:pPr lvl="2"/>
            <a:r>
              <a:rPr lang="en-US" dirty="0"/>
              <a:t>differences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565845-3285-64F7-463D-D4EE278F23D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Chatbots are ok </a:t>
            </a:r>
          </a:p>
          <a:p>
            <a:pPr lvl="1"/>
            <a:r>
              <a:rPr lang="en-US" dirty="0"/>
              <a:t>at summarization</a:t>
            </a:r>
          </a:p>
          <a:p>
            <a:pPr lvl="1"/>
            <a:r>
              <a:rPr lang="en-US" dirty="0"/>
              <a:t>though not as good as </a:t>
            </a:r>
            <a:r>
              <a:rPr lang="en-US" dirty="0" err="1"/>
              <a:t>tldr</a:t>
            </a:r>
            <a:endParaRPr lang="en-US" dirty="0"/>
          </a:p>
          <a:p>
            <a:r>
              <a:rPr lang="en-US" dirty="0"/>
              <a:t>Chatbots are not ok</a:t>
            </a:r>
          </a:p>
          <a:p>
            <a:pPr lvl="1"/>
            <a:r>
              <a:rPr lang="en-US" dirty="0"/>
              <a:t>on similarities and</a:t>
            </a:r>
          </a:p>
          <a:p>
            <a:pPr lvl="1"/>
            <a:r>
              <a:rPr lang="en-US" dirty="0"/>
              <a:t>differences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D01BD5-72D5-A280-FB13-C4F346C12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770C7-0D0F-EE83-DCAE-CCCDF7865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26BA10-7163-42BC-810C-C0E6F820D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4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57B8A-06E8-EC85-2701-4982D65C1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57209-2DE8-9728-99E3-1151AE76E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8257" y="981906"/>
            <a:ext cx="4585372" cy="1021765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Transfer Learning:</a:t>
            </a:r>
            <a:br>
              <a:rPr lang="en-US" sz="4400" dirty="0"/>
            </a:br>
            <a:r>
              <a:rPr lang="en-US" sz="4400" dirty="0"/>
              <a:t>Bootstrap LLMs to more languages</a:t>
            </a:r>
            <a:endParaRPr lang="en-US" dirty="0"/>
          </a:p>
        </p:txBody>
      </p:sp>
      <p:pic>
        <p:nvPicPr>
          <p:cNvPr id="8" name="Content Placeholder 7" descr="A table of numbers and a number of speakers&#10;&#10;Description automatically generated with medium confidence">
            <a:extLst>
              <a:ext uri="{FF2B5EF4-FFF2-40B4-BE49-F238E27FC236}">
                <a16:creationId xmlns:a16="http://schemas.microsoft.com/office/drawing/2014/main" id="{292BE8AA-749E-12F3-2878-4F12905E40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1169" y="174870"/>
            <a:ext cx="6929239" cy="6693410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7F96E0-A3FF-A157-1F0E-E1B550236D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59872" y="2804463"/>
            <a:ext cx="4242141" cy="3071631"/>
          </a:xfrm>
        </p:spPr>
        <p:txBody>
          <a:bodyPr>
            <a:normAutofit fontScale="92500"/>
          </a:bodyPr>
          <a:lstStyle/>
          <a:p>
            <a:r>
              <a:rPr lang="en-US" dirty="0"/>
              <a:t>Good News</a:t>
            </a:r>
          </a:p>
          <a:p>
            <a:pPr lvl="1"/>
            <a:r>
              <a:rPr lang="en-US" dirty="0"/>
              <a:t>There are lots of papers in Semantic Scholar (S2)</a:t>
            </a:r>
          </a:p>
          <a:p>
            <a:pPr lvl="1"/>
            <a:r>
              <a:rPr lang="en-US" dirty="0"/>
              <a:t>in many languages</a:t>
            </a:r>
          </a:p>
          <a:p>
            <a:pPr lvl="1"/>
            <a:r>
              <a:rPr lang="en-US" dirty="0"/>
              <a:t>mostly translation-free</a:t>
            </a:r>
          </a:p>
          <a:p>
            <a:r>
              <a:rPr lang="en-US" dirty="0"/>
              <a:t>Challenge</a:t>
            </a:r>
          </a:p>
          <a:p>
            <a:pPr lvl="1"/>
            <a:r>
              <a:rPr lang="en-US" dirty="0"/>
              <a:t>Find comparable papers in high-resource languages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FEB73EF-C457-640B-D527-5B9ADCF390A9}"/>
              </a:ext>
            </a:extLst>
          </p:cNvPr>
          <p:cNvSpPr/>
          <p:nvPr/>
        </p:nvSpPr>
        <p:spPr>
          <a:xfrm>
            <a:off x="2401391" y="252901"/>
            <a:ext cx="996836" cy="6565534"/>
          </a:xfrm>
          <a:prstGeom prst="roundRect">
            <a:avLst/>
          </a:prstGeom>
          <a:solidFill>
            <a:srgbClr val="FFFF00">
              <a:alpha val="20000"/>
            </a:srgb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685C0-66A1-29CE-4F4B-7E61CDA5A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1C456C-132F-7EC3-EAB8-E43DF4B61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2DCF5C-A977-2735-97F9-FA1EC70FC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7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8AE12CD-5CD9-D772-82B4-C7775D5F6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Tasks: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3288B6D-D71B-2744-C67D-A4351659E4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 Comparable Papers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67ED565-9E0A-B813-B306-1EBCF9BB84B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Input: paper id</a:t>
            </a:r>
          </a:p>
          <a:p>
            <a:pPr lvl="1"/>
            <a:r>
              <a:rPr lang="en-US" dirty="0"/>
              <a:t>Output: Similar papers</a:t>
            </a:r>
          </a:p>
          <a:p>
            <a:pPr lvl="1"/>
            <a:endParaRPr lang="en-US" dirty="0"/>
          </a:p>
          <a:p>
            <a:r>
              <a:rPr lang="en-US" dirty="0"/>
              <a:t>Similar to recommendations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7A3FDBA-4EFC-0928-8E41-F7D0908024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Compare and Contrast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42D8D50-4EF4-9673-F3A7-B581CDAB2D7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Input: two paper ids</a:t>
            </a:r>
          </a:p>
          <a:p>
            <a:pPr lvl="1"/>
            <a:r>
              <a:rPr lang="en-US" dirty="0"/>
              <a:t>Outputs:</a:t>
            </a:r>
          </a:p>
          <a:p>
            <a:pPr lvl="2"/>
            <a:r>
              <a:rPr lang="en-US" dirty="0"/>
              <a:t>Similarities</a:t>
            </a:r>
          </a:p>
          <a:p>
            <a:pPr lvl="2"/>
            <a:r>
              <a:rPr lang="en-US" dirty="0"/>
              <a:t>Differences</a:t>
            </a:r>
          </a:p>
          <a:p>
            <a:pPr lvl="2"/>
            <a:r>
              <a:rPr lang="en-US" dirty="0"/>
              <a:t>(and summaries of both papers)</a:t>
            </a:r>
          </a:p>
          <a:p>
            <a:pPr lvl="2"/>
            <a:endParaRPr lang="en-US" dirty="0"/>
          </a:p>
          <a:p>
            <a:r>
              <a:rPr lang="en-US" dirty="0"/>
              <a:t>Variations</a:t>
            </a:r>
          </a:p>
          <a:p>
            <a:pPr lvl="1"/>
            <a:r>
              <a:rPr lang="en-US" dirty="0"/>
              <a:t>Monolingual</a:t>
            </a:r>
          </a:p>
          <a:p>
            <a:pPr lvl="1"/>
            <a:r>
              <a:rPr lang="en-US" dirty="0"/>
              <a:t>Multilingual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2D6FE-3AEC-7842-88EC-B6117E29D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ECF2D2-B718-F594-A632-E3DEFA94C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4462B3-B6CC-33AA-1536-D587FB645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3007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51B9C23-73F1-6BB1-08CD-5C1B5175C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15" y="237638"/>
            <a:ext cx="1931377" cy="2738558"/>
          </a:xfrm>
        </p:spPr>
        <p:txBody>
          <a:bodyPr>
            <a:noAutofit/>
          </a:bodyPr>
          <a:lstStyle/>
          <a:p>
            <a:r>
              <a:rPr lang="en-US" sz="3200" dirty="0"/>
              <a:t>Snippet from Semantic Scholar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4A634527-2F9C-F595-9527-80C557B4FAF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2133747" y="188544"/>
            <a:ext cx="10058253" cy="6388101"/>
          </a:xfr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A651C6C-49E5-2F90-0561-9A78C5B839D1}"/>
              </a:ext>
            </a:extLst>
          </p:cNvPr>
          <p:cNvSpPr/>
          <p:nvPr/>
        </p:nvSpPr>
        <p:spPr>
          <a:xfrm>
            <a:off x="2357429" y="1606917"/>
            <a:ext cx="6320579" cy="1030775"/>
          </a:xfrm>
          <a:prstGeom prst="roundRect">
            <a:avLst/>
          </a:prstGeom>
          <a:solidFill>
            <a:srgbClr val="FFFF00">
              <a:alpha val="20000"/>
            </a:srgb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F5B0EFA-586E-1C39-D9A3-E06E9B1D5B94}"/>
              </a:ext>
            </a:extLst>
          </p:cNvPr>
          <p:cNvSpPr/>
          <p:nvPr/>
        </p:nvSpPr>
        <p:spPr>
          <a:xfrm>
            <a:off x="8901690" y="519602"/>
            <a:ext cx="3221437" cy="2803890"/>
          </a:xfrm>
          <a:prstGeom prst="roundRect">
            <a:avLst/>
          </a:prstGeom>
          <a:solidFill>
            <a:srgbClr val="FFFF00">
              <a:alpha val="20000"/>
            </a:srgb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0B5C0702-EC6F-A3AC-D685-CDC893461CC3}"/>
              </a:ext>
            </a:extLst>
          </p:cNvPr>
          <p:cNvSpPr/>
          <p:nvPr/>
        </p:nvSpPr>
        <p:spPr>
          <a:xfrm>
            <a:off x="835269" y="2809993"/>
            <a:ext cx="1147396" cy="563809"/>
          </a:xfrm>
          <a:prstGeom prst="wedgeRoundRectCallout">
            <a:avLst>
              <a:gd name="adj1" fmla="val 73506"/>
              <a:gd name="adj2" fmla="val -106807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tldr</a:t>
            </a:r>
            <a:endParaRPr lang="en-US" sz="2400" dirty="0"/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C2AB4018-BD15-411C-8DF0-EFE8B97C7920}"/>
              </a:ext>
            </a:extLst>
          </p:cNvPr>
          <p:cNvSpPr/>
          <p:nvPr/>
        </p:nvSpPr>
        <p:spPr>
          <a:xfrm>
            <a:off x="10512408" y="3960320"/>
            <a:ext cx="1147396" cy="563809"/>
          </a:xfrm>
          <a:prstGeom prst="wedgeRoundRectCallout">
            <a:avLst>
              <a:gd name="adj1" fmla="val 7989"/>
              <a:gd name="adj2" fmla="val -147353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chat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17D720-53A0-5E97-D576-FF1B66CB8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DE9BCB-10D4-05C7-12A1-84E6CE096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09ED0-D5EA-A899-DDBA-FDB14353F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1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507CAD1-248C-1288-F83B-2545455FA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9400"/>
            <a:ext cx="10515600" cy="479425"/>
          </a:xfrm>
        </p:spPr>
        <p:txBody>
          <a:bodyPr>
            <a:normAutofit/>
          </a:bodyPr>
          <a:lstStyle/>
          <a:p>
            <a:r>
              <a:rPr lang="en-US" sz="2000" dirty="0">
                <a:hlinkClick r:id="rId2"/>
              </a:rPr>
              <a:t>https://www.chronicle.com/article/im-a-student-you-have-no-idea-how-much-were-using-chatgpt</a:t>
            </a:r>
            <a:r>
              <a:rPr lang="en-US" sz="2000" dirty="0"/>
              <a:t> </a:t>
            </a:r>
          </a:p>
        </p:txBody>
      </p:sp>
      <p:pic>
        <p:nvPicPr>
          <p:cNvPr id="6" name="Content Placeholder 5" descr="A close-up of a poster&#10;&#10;Description automatically generated">
            <a:extLst>
              <a:ext uri="{FF2B5EF4-FFF2-40B4-BE49-F238E27FC236}">
                <a16:creationId xmlns:a16="http://schemas.microsoft.com/office/drawing/2014/main" id="{2DA5D2D6-4F1E-E6A7-4914-02A85E5B0A12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209550" y="914400"/>
            <a:ext cx="11982450" cy="5943600"/>
          </a:xfr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829B18A-5CC6-AE9F-4E67-50330D619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150" y="487680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DDE261-7EA4-54B6-BBD7-951C626EE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38CB3E-09A8-6554-055D-1718B7B8C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A61C3F-3BA3-3214-6637-A130CD619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888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87E68-ACAC-2E71-0B1D-503398619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Recommendations:</a:t>
            </a:r>
            <a:br>
              <a:rPr lang="en-US" dirty="0"/>
            </a:br>
            <a:r>
              <a:rPr lang="en-US" dirty="0"/>
              <a:t>Query: BERT paper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3F8C60F9-3AE8-B821-FF05-D1BE03BE2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373" y="1690687"/>
            <a:ext cx="9283212" cy="5867311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5DF2056-3539-FC9E-70B5-F4B9E60AC35F}"/>
              </a:ext>
            </a:extLst>
          </p:cNvPr>
          <p:cNvSpPr/>
          <p:nvPr/>
        </p:nvSpPr>
        <p:spPr>
          <a:xfrm>
            <a:off x="990227" y="2782765"/>
            <a:ext cx="4909412" cy="298939"/>
          </a:xfrm>
          <a:prstGeom prst="roundRect">
            <a:avLst/>
          </a:prstGeom>
          <a:solidFill>
            <a:srgbClr val="FFFF00">
              <a:alpha val="20000"/>
            </a:srgb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FF7E13-A931-09AB-A911-6E8BA4202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77F361-22E4-5844-966A-17A37F272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351C68-A166-AA8E-D9B7-D4FB5C158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08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27EED-B8DE-F256-11E4-359AB1034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Summaries of Two Papers</a:t>
            </a:r>
          </a:p>
        </p:txBody>
      </p:sp>
      <p:pic>
        <p:nvPicPr>
          <p:cNvPr id="5" name="Content Placeholder 4" descr="A screenshot of a screenshot of a document&#10;&#10;Description automatically generated">
            <a:extLst>
              <a:ext uri="{FF2B5EF4-FFF2-40B4-BE49-F238E27FC236}">
                <a16:creationId xmlns:a16="http://schemas.microsoft.com/office/drawing/2014/main" id="{539D7686-2025-47ED-CAFB-7D7879B89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4071" y="1566251"/>
            <a:ext cx="8888675" cy="5783727"/>
          </a:xfr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4B40736-71C4-2C70-5DCC-23238FA6A7BC}"/>
              </a:ext>
            </a:extLst>
          </p:cNvPr>
          <p:cNvSpPr/>
          <p:nvPr/>
        </p:nvSpPr>
        <p:spPr>
          <a:xfrm>
            <a:off x="1063869" y="2152040"/>
            <a:ext cx="4075236" cy="788987"/>
          </a:xfrm>
          <a:prstGeom prst="roundRect">
            <a:avLst/>
          </a:prstGeom>
          <a:solidFill>
            <a:srgbClr val="FFFF00">
              <a:alpha val="20000"/>
            </a:srgb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5D1727D-03E6-FE82-ECE1-5255A32BC23E}"/>
              </a:ext>
            </a:extLst>
          </p:cNvPr>
          <p:cNvSpPr/>
          <p:nvPr/>
        </p:nvSpPr>
        <p:spPr>
          <a:xfrm>
            <a:off x="5587510" y="2152039"/>
            <a:ext cx="4075236" cy="788987"/>
          </a:xfrm>
          <a:prstGeom prst="roundRect">
            <a:avLst/>
          </a:prstGeom>
          <a:solidFill>
            <a:srgbClr val="FFFF00">
              <a:alpha val="20000"/>
            </a:srgb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ECA80D-D8F3-16D5-F134-12F208337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D4B1E9-452B-FBBC-BC68-B79256855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8B848CB-FFA1-701C-016C-3E492FA9A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3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3AADBC-A3E3-0B88-8859-A0AC9AB17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I really want to ask this paper?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A0564D-4BF2-BCD4-7D5F-23F3C58A50D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How does this paper compare with that paper?</a:t>
            </a:r>
          </a:p>
          <a:p>
            <a:pPr lvl="1"/>
            <a:r>
              <a:rPr lang="en-US" dirty="0"/>
              <a:t>What do they have in common?</a:t>
            </a:r>
          </a:p>
          <a:p>
            <a:pPr lvl="1"/>
            <a:r>
              <a:rPr lang="en-US" dirty="0"/>
              <a:t>How do they differ?</a:t>
            </a:r>
          </a:p>
          <a:p>
            <a:r>
              <a:rPr lang="en-US" dirty="0"/>
              <a:t>Similarities</a:t>
            </a:r>
          </a:p>
          <a:p>
            <a:pPr lvl="1"/>
            <a:r>
              <a:rPr lang="en-US" dirty="0"/>
              <a:t>Both BERT and </a:t>
            </a:r>
            <a:r>
              <a:rPr lang="en-US" dirty="0" err="1"/>
              <a:t>TinyBERT</a:t>
            </a:r>
            <a:r>
              <a:rPr lang="en-US" dirty="0"/>
              <a:t> use similar methods (transformers)</a:t>
            </a:r>
          </a:p>
          <a:p>
            <a:pPr lvl="2"/>
            <a:r>
              <a:rPr lang="en-US" dirty="0"/>
              <a:t>to encode text as vectors</a:t>
            </a:r>
          </a:p>
          <a:p>
            <a:r>
              <a:rPr lang="en-US" dirty="0"/>
              <a:t>Differences</a:t>
            </a:r>
          </a:p>
          <a:p>
            <a:pPr lvl="1"/>
            <a:r>
              <a:rPr lang="en-US" dirty="0" err="1"/>
              <a:t>TinyBERT</a:t>
            </a:r>
            <a:r>
              <a:rPr lang="en-US" dirty="0"/>
              <a:t> is smaller, faster, cheaper</a:t>
            </a:r>
          </a:p>
          <a:p>
            <a:pPr lvl="1"/>
            <a:r>
              <a:rPr lang="en-US" dirty="0"/>
              <a:t>and almost as good</a:t>
            </a:r>
          </a:p>
          <a:p>
            <a:pPr lvl="1"/>
            <a:endParaRPr lang="en-US" dirty="0"/>
          </a:p>
        </p:txBody>
      </p:sp>
      <p:pic>
        <p:nvPicPr>
          <p:cNvPr id="7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AC7D2292-055B-83A5-6011-014FDA7E48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69146" b="50826"/>
          <a:stretch/>
        </p:blipFill>
        <p:spPr>
          <a:xfrm>
            <a:off x="6242537" y="1839599"/>
            <a:ext cx="4497267" cy="4551238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A10D25-34DE-9BBE-8CBD-37CAD6424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233E3F-34B3-91FB-FC3C-68F4C31AC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B7C42-E5E3-D12B-4A48-86D6E3BDC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2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609E6-B0D8-A328-9212-55889A3C1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BERT compare with </a:t>
            </a:r>
            <a:r>
              <a:rPr lang="en-US" dirty="0" err="1"/>
              <a:t>TinyBERT</a:t>
            </a:r>
            <a:r>
              <a:rPr lang="en-US" dirty="0"/>
              <a:t>?</a:t>
            </a:r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01C0EC02-38F0-BE06-02B1-4C3823AB76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6925" y="1360976"/>
            <a:ext cx="11386055" cy="3316531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AF375B9-93C8-164E-783B-F51FA72DBE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4567" y="4739052"/>
            <a:ext cx="11277600" cy="1895109"/>
          </a:xfrm>
        </p:spPr>
        <p:txBody>
          <a:bodyPr>
            <a:normAutofit fontScale="92500"/>
          </a:bodyPr>
          <a:lstStyle/>
          <a:p>
            <a:r>
              <a:rPr lang="en-US" dirty="0"/>
              <a:t>Similarities</a:t>
            </a:r>
          </a:p>
          <a:p>
            <a:pPr lvl="1"/>
            <a:r>
              <a:rPr lang="en-US" dirty="0"/>
              <a:t>Both BERT and </a:t>
            </a:r>
            <a:r>
              <a:rPr lang="en-US" dirty="0" err="1"/>
              <a:t>TinyBERT</a:t>
            </a:r>
            <a:r>
              <a:rPr lang="en-US" dirty="0"/>
              <a:t> use similar methods (transformers) to encode text as vectors</a:t>
            </a:r>
          </a:p>
          <a:p>
            <a:r>
              <a:rPr lang="en-US" dirty="0"/>
              <a:t>Differences</a:t>
            </a:r>
          </a:p>
          <a:p>
            <a:pPr lvl="1"/>
            <a:r>
              <a:rPr lang="en-US" dirty="0" err="1"/>
              <a:t>TinyBERT</a:t>
            </a:r>
            <a:r>
              <a:rPr lang="en-US" dirty="0"/>
              <a:t> is smaller, faster, cheaper and almost as good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219E5F29-ABC8-E131-C08A-9DE39D0027D1}"/>
              </a:ext>
            </a:extLst>
          </p:cNvPr>
          <p:cNvSpPr/>
          <p:nvPr/>
        </p:nvSpPr>
        <p:spPr>
          <a:xfrm>
            <a:off x="10234979" y="4625605"/>
            <a:ext cx="1746006" cy="520459"/>
          </a:xfrm>
          <a:prstGeom prst="wedgeRoundRectCallout">
            <a:avLst>
              <a:gd name="adj1" fmla="val -68234"/>
              <a:gd name="adj2" fmla="val -53783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Source: S2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5577BD50-146E-3C09-8984-D8F424F961C1}"/>
              </a:ext>
            </a:extLst>
          </p:cNvPr>
          <p:cNvSpPr/>
          <p:nvPr/>
        </p:nvSpPr>
        <p:spPr>
          <a:xfrm>
            <a:off x="10234979" y="5972416"/>
            <a:ext cx="1746006" cy="520459"/>
          </a:xfrm>
          <a:prstGeom prst="wedgeRoundRectCallout">
            <a:avLst>
              <a:gd name="adj1" fmla="val -68234"/>
              <a:gd name="adj2" fmla="val -53783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Target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C5EA73-E113-180D-8D2B-084E4F8A3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426098-641D-7DD9-36C0-FD7E96B88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A3EBF8-2EA2-CA58-9AC0-6E61CFF36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63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4C5E9-82CF-401E-0F16-CCD6429D2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4652B-6C49-5DC4-56E2-53C09763F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Multilingual Version:</a:t>
            </a:r>
            <a:br>
              <a:rPr lang="en-US" dirty="0"/>
            </a:br>
            <a:r>
              <a:rPr lang="en-US" dirty="0"/>
              <a:t>Please compare and contrast these two papers</a:t>
            </a:r>
          </a:p>
        </p:txBody>
      </p:sp>
      <p:pic>
        <p:nvPicPr>
          <p:cNvPr id="7" name="Content Placeholder 6" descr="A screenshot of a book&#10;&#10;Description automatically generated">
            <a:extLst>
              <a:ext uri="{FF2B5EF4-FFF2-40B4-BE49-F238E27FC236}">
                <a16:creationId xmlns:a16="http://schemas.microsoft.com/office/drawing/2014/main" id="{691B8989-C207-77CB-C017-198C28273D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7172" y="1856459"/>
            <a:ext cx="11171419" cy="4298156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7B8EB6-D09F-62B3-DC00-C491589D6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DA5AE7-E2A3-5C82-939D-41B23EBBA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D830FF-07F9-5DDB-C179-2C8844788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23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A231C-BAAD-F330-AE14-1E6F4F6C5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1F8A2-230E-80F9-E7FE-1D2FF5A47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Multilingual Version (translation of previous slide)</a:t>
            </a:r>
            <a:br>
              <a:rPr lang="en-US" dirty="0"/>
            </a:br>
            <a:r>
              <a:rPr lang="en-US" dirty="0"/>
              <a:t>Please compare and contrast these two papers</a:t>
            </a:r>
          </a:p>
        </p:txBody>
      </p:sp>
      <p:pic>
        <p:nvPicPr>
          <p:cNvPr id="6" name="Content Placeholder 5" descr="A screenshot of a paper&#10;&#10;Description automatically generated">
            <a:extLst>
              <a:ext uri="{FF2B5EF4-FFF2-40B4-BE49-F238E27FC236}">
                <a16:creationId xmlns:a16="http://schemas.microsoft.com/office/drawing/2014/main" id="{4F139E5E-6FC6-27F4-6B66-662EAF23B9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246" y="2150024"/>
            <a:ext cx="11567494" cy="2923137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EBAD06-22E1-A768-5DCE-C4DD7F36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D53718-540C-8CA1-2823-423ED9E1A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7AFD00-FA00-0B3D-A754-0E4853C91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8328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E9F40-90EB-BE74-6623-86E7BD679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F09FA-0CEC-D55B-3BC8-350F216B3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tldr</a:t>
            </a:r>
            <a:r>
              <a:rPr lang="en-US" dirty="0"/>
              <a:t>: Better in English than Chinese</a:t>
            </a:r>
          </a:p>
        </p:txBody>
      </p:sp>
      <p:pic>
        <p:nvPicPr>
          <p:cNvPr id="8" name="Content Placeholder 7" descr="A screenshot of a web page&#10;&#10;Description automatically generated">
            <a:extLst>
              <a:ext uri="{FF2B5EF4-FFF2-40B4-BE49-F238E27FC236}">
                <a16:creationId xmlns:a16="http://schemas.microsoft.com/office/drawing/2014/main" id="{0D028CFA-840F-A6DE-1C00-00206F9942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65393" y="2332096"/>
            <a:ext cx="5313056" cy="383620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EE82D-C40C-54B4-229F-8C0688591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ACD3F-53AC-1FA1-20C5-4E9E957B8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7D31D-B0C5-88AB-D7D7-67ECCD1DF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56</a:t>
            </a:fld>
            <a:endParaRPr lang="en-US"/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351A3A2F-CC34-B78D-EE4F-D93623D1D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04" y="2332096"/>
            <a:ext cx="6361853" cy="3796707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D5FB93C-1ECF-794D-AAC0-1DF3C82B59A8}"/>
              </a:ext>
            </a:extLst>
          </p:cNvPr>
          <p:cNvSpPr/>
          <p:nvPr/>
        </p:nvSpPr>
        <p:spPr>
          <a:xfrm>
            <a:off x="1125121" y="4068342"/>
            <a:ext cx="3788139" cy="416155"/>
          </a:xfrm>
          <a:prstGeom prst="roundRect">
            <a:avLst/>
          </a:prstGeom>
          <a:solidFill>
            <a:srgbClr val="FFFF00">
              <a:alpha val="20000"/>
            </a:srgb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67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FEBC5C62-CBE9-6DFD-8AAB-D09389BD0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Shameless Plug: </a:t>
            </a:r>
            <a:br>
              <a:rPr lang="en-US" dirty="0"/>
            </a:br>
            <a:r>
              <a:rPr lang="en-US" dirty="0">
                <a:hlinkClick r:id="rId2"/>
              </a:rPr>
              <a:t>http://recommendpapers.xyz</a:t>
            </a:r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95373-AFF6-3B1D-B8CD-B7E918E93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1CB59-6D71-2EDD-BA73-5238C65BF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0CFCC-C8CE-A84B-2748-2244FCB0B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57</a:t>
            </a:fld>
            <a:endParaRPr lang="en-US"/>
          </a:p>
        </p:txBody>
      </p:sp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3F06DBD0-8E1A-32ED-CF23-3EEC47948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20" y="1989095"/>
            <a:ext cx="7772400" cy="4187868"/>
          </a:xfrm>
          <a:prstGeom prst="rect">
            <a:avLst/>
          </a:prstGeom>
        </p:spPr>
      </p:pic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759991A0-0690-7AE8-B485-925008AE8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4041" y="1690688"/>
            <a:ext cx="7097959" cy="5297546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8C1224C7-9F54-C4DA-386C-925EF19AC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910" y="0"/>
            <a:ext cx="1693536" cy="16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53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31EFF-732C-23E6-3296-33E816298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68F3B-51A3-3FE2-03CB-0B5D4CCE5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for the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9293F-8322-0249-DCFD-5C90B238B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Lexical Semantics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Comparisons at word level</a:t>
            </a:r>
          </a:p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Compare and Contrast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Comparisons at document level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Contrasts in addition to comparisons</a:t>
            </a:r>
          </a:p>
          <a:p>
            <a:pPr>
              <a:buFont typeface="Wingdings" pitchFamily="2" charset="2"/>
              <a:buChar char="Ø"/>
            </a:pPr>
            <a:r>
              <a:rPr lang="en-US" b="1" dirty="0"/>
              <a:t>More Modalities</a:t>
            </a:r>
          </a:p>
          <a:p>
            <a:pPr lvl="1"/>
            <a:r>
              <a:rPr lang="en-US" dirty="0"/>
              <a:t>Words, Documents </a:t>
            </a:r>
            <a:r>
              <a:rPr lang="en-US" dirty="0">
                <a:sym typeface="Wingdings" pitchFamily="2" charset="2"/>
              </a:rPr>
              <a:t> Pictures, Audio, Video, etc.</a:t>
            </a:r>
            <a:endParaRPr lang="en-US" dirty="0"/>
          </a:p>
          <a:p>
            <a:r>
              <a:rPr lang="en-US" dirty="0"/>
              <a:t>Filter Bubbles</a:t>
            </a:r>
          </a:p>
          <a:p>
            <a:pPr lvl="1"/>
            <a:r>
              <a:rPr lang="en-US" dirty="0"/>
              <a:t>Comparable Corpora can help us get beyond Anglocentric Biases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7473BA-12E2-77A2-2FF1-526039BA4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85A38-E9CE-F752-A1A0-D81148831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DF817-9683-3482-35AA-707532008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752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4CE4E2D-A968-F286-E004-2468989D2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Multimodal Corpora: </a:t>
            </a:r>
            <a:br>
              <a:rPr lang="en-US" dirty="0"/>
            </a:br>
            <a:r>
              <a:rPr lang="en-US" sz="2800" dirty="0"/>
              <a:t>Text, Audio, Pictures, Video, etc.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01E5BA-D840-52D0-AB15-33F75AD4D2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Multimodal Parallel Corpus</a:t>
            </a:r>
          </a:p>
        </p:txBody>
      </p:sp>
      <p:pic>
        <p:nvPicPr>
          <p:cNvPr id="16" name="Content Placeholder 15" descr="A screenshot of a book&#10;&#10;Description automatically generated">
            <a:extLst>
              <a:ext uri="{FF2B5EF4-FFF2-40B4-BE49-F238E27FC236}">
                <a16:creationId xmlns:a16="http://schemas.microsoft.com/office/drawing/2014/main" id="{77648638-59D9-C2E7-7E23-F41F65B455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2946319"/>
            <a:ext cx="5157787" cy="2802099"/>
          </a:xfr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C07B4EE-98A5-6E3D-EE9A-D33D7F238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 Multimodal Comparable Corpus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7D00418-BA11-50E2-5CF5-DA6463D08B4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Now that everything is a vector,</a:t>
            </a:r>
          </a:p>
          <a:p>
            <a:pPr lvl="1"/>
            <a:r>
              <a:rPr lang="en-US" dirty="0"/>
              <a:t>represent everything as vectors</a:t>
            </a:r>
          </a:p>
          <a:p>
            <a:pPr lvl="1"/>
            <a:r>
              <a:rPr lang="en-US" dirty="0"/>
              <a:t>answer all questions with ANN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22E547-587D-E0A2-34A3-5552FBAFF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7C888-C76A-20D1-140A-4CE0DA134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A1653-5470-1D4A-76E6-99C78D9F8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460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4326CDE-951A-125B-C72B-17D7A1B9BC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What’s wrong with pivoting via English?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5221AA1-3020-474F-8ED8-61F21607D6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D447C0-F970-03DE-7BD0-3EDD6EB1D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0CA8D9-18BA-CE03-2CB4-382F72C7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81E24C-9880-1664-76CE-0F9342B41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212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CEE95-09A5-E75B-340B-1AD8D363A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Computational Linguistics &amp; Vision</a:t>
            </a:r>
            <a:br>
              <a:rPr lang="en-US" dirty="0"/>
            </a:br>
            <a:r>
              <a:rPr lang="en-US" sz="3200" dirty="0"/>
              <a:t>Words, Documents </a:t>
            </a:r>
            <a:r>
              <a:rPr lang="en-US" sz="3200" dirty="0">
                <a:sym typeface="Wingdings" pitchFamily="2" charset="2"/>
              </a:rPr>
              <a:t> Pictures, Audio, Video, etc.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47F735-781A-CD8D-ECEF-AE66B6E3CF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Perspective: Comparable Corpora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6BA36-D98F-A913-5E29-37A8970532C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Now that everything is a vector,</a:t>
            </a:r>
          </a:p>
          <a:p>
            <a:pPr lvl="1"/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represent everything as vectors</a:t>
            </a:r>
          </a:p>
          <a:p>
            <a:pPr lvl="1"/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answer all questions with ANN</a:t>
            </a:r>
          </a:p>
          <a:p>
            <a:r>
              <a:rPr lang="en-US" dirty="0"/>
              <a:t>Data is data</a:t>
            </a:r>
          </a:p>
          <a:p>
            <a:pPr lvl="1"/>
            <a:r>
              <a:rPr lang="en-US" dirty="0"/>
              <a:t>English/French/Audio/Pictures</a:t>
            </a:r>
          </a:p>
          <a:p>
            <a:pPr lvl="1"/>
            <a:r>
              <a:rPr lang="en-US" dirty="0"/>
              <a:t>Communication is communication</a:t>
            </a:r>
          </a:p>
          <a:p>
            <a:r>
              <a:rPr lang="en-US" dirty="0"/>
              <a:t>Bias/Filter-Bubbles</a:t>
            </a:r>
          </a:p>
          <a:p>
            <a:pPr lvl="1"/>
            <a:r>
              <a:rPr lang="en-US" dirty="0"/>
              <a:t>Translation-Free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C4A9DD9-E958-4591-153D-5AFCAFA08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Perspective: Linguistics in Pictures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4ADF81-DEF9-08DD-49C4-BFA2AE617A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6019800" cy="36845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Perspective/Sentiment/Stance/Culture</a:t>
            </a:r>
          </a:p>
          <a:p>
            <a:pPr lvl="1"/>
            <a:r>
              <a:rPr lang="en-US" dirty="0"/>
              <a:t>COCO (facts) </a:t>
            </a:r>
            <a:r>
              <a:rPr lang="en-US" sz="2400" dirty="0"/>
              <a:t>👎</a:t>
            </a:r>
            <a:endParaRPr lang="en-US" dirty="0"/>
          </a:p>
          <a:p>
            <a:pPr lvl="1"/>
            <a:r>
              <a:rPr lang="en-US" dirty="0" err="1"/>
              <a:t>ArteLingo</a:t>
            </a:r>
            <a:r>
              <a:rPr lang="en-US" dirty="0"/>
              <a:t> (opinions)</a:t>
            </a:r>
            <a:r>
              <a:rPr lang="en-US" sz="2400" dirty="0"/>
              <a:t> 👍</a:t>
            </a:r>
          </a:p>
          <a:p>
            <a:r>
              <a:rPr lang="en-US" dirty="0"/>
              <a:t>Vocabulary</a:t>
            </a:r>
          </a:p>
          <a:p>
            <a:pPr lvl="1"/>
            <a:r>
              <a:rPr lang="en-US" dirty="0"/>
              <a:t>COCO (nouns you can see)</a:t>
            </a:r>
          </a:p>
          <a:p>
            <a:pPr lvl="1"/>
            <a:r>
              <a:rPr lang="en-US" dirty="0" err="1"/>
              <a:t>ArteLingo</a:t>
            </a:r>
            <a:r>
              <a:rPr lang="en-US" dirty="0"/>
              <a:t> (richer vocab)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4B6C44-82BA-48A0-3931-4AC69A74E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CEA6A3-F21F-A983-E283-4702CF9AF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561F21-6712-617A-EA40-6D35DA80C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92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BC9AC-1AE1-701D-7DEA-1B9694FDD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9F7AF-C7BB-10A4-DC0C-F614BA789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Pragmatics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B16094C-198A-9E49-93AD-7BE4D5793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8199475" cy="4351338"/>
          </a:xfrm>
        </p:spPr>
        <p:txBody>
          <a:bodyPr>
            <a:normAutofit fontScale="92500" lnSpcReduction="1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Head</a:t>
            </a:r>
            <a:r>
              <a:rPr lang="en-US" dirty="0"/>
              <a:t> is weird</a:t>
            </a:r>
          </a:p>
          <a:p>
            <a:pPr lvl="1"/>
            <a:r>
              <a:rPr lang="en-US" dirty="0"/>
              <a:t>Because it serves no useful purpose to mention that.</a:t>
            </a:r>
          </a:p>
          <a:p>
            <a:pPr lvl="1"/>
            <a:r>
              <a:rPr lang="en-US" dirty="0"/>
              <a:t>(You might mention that if one of the girls were headless)</a:t>
            </a:r>
          </a:p>
          <a:p>
            <a:r>
              <a:rPr lang="en-US" dirty="0"/>
              <a:t>Purposes of modification (Grice)</a:t>
            </a:r>
          </a:p>
          <a:p>
            <a:pPr lvl="1"/>
            <a:r>
              <a:rPr lang="en-US" dirty="0"/>
              <a:t>Descriptive</a:t>
            </a:r>
          </a:p>
          <a:p>
            <a:pPr lvl="1"/>
            <a:r>
              <a:rPr lang="en-US" dirty="0"/>
              <a:t>Discrimination</a:t>
            </a:r>
          </a:p>
          <a:p>
            <a:pPr lvl="2"/>
            <a:r>
              <a:rPr lang="en-US" dirty="0"/>
              <a:t>Green vs. White</a:t>
            </a:r>
          </a:p>
          <a:p>
            <a:pPr lvl="2"/>
            <a:r>
              <a:rPr lang="en-US" dirty="0"/>
              <a:t>Hat vs. No Hat</a:t>
            </a:r>
          </a:p>
          <a:p>
            <a:pPr lvl="2"/>
            <a:r>
              <a:rPr lang="en-US" dirty="0"/>
              <a:t>Offense vs. Defense</a:t>
            </a:r>
          </a:p>
          <a:p>
            <a:r>
              <a:rPr lang="en-US" dirty="0"/>
              <a:t>One Bounding Box vs. Two?</a:t>
            </a:r>
          </a:p>
          <a:p>
            <a:pPr lvl="1"/>
            <a:r>
              <a:rPr lang="en-US" dirty="0"/>
              <a:t>One: describe what is inside the box</a:t>
            </a:r>
          </a:p>
          <a:p>
            <a:pPr lvl="1"/>
            <a:r>
              <a:rPr lang="en-US" dirty="0"/>
              <a:t>Two: compare and contrast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9" name="Content Placeholder 8" descr="A person playing with a frisbee&#10;&#10;Description automatically generated">
            <a:extLst>
              <a:ext uri="{FF2B5EF4-FFF2-40B4-BE49-F238E27FC236}">
                <a16:creationId xmlns:a16="http://schemas.microsoft.com/office/drawing/2014/main" id="{578E9B6C-E49B-91C9-56FA-6D54080E8D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851004" y="1723806"/>
            <a:ext cx="3044080" cy="4351338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88A1CA-7D48-2237-8FC5-CB484CE8F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EFD06-F981-B043-B150-D23324EBE6FE}" type="slidenum">
              <a:rPr lang="en-US" smtClean="0"/>
              <a:t>61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38027B-626F-2DAB-D962-8D24FD694818}"/>
              </a:ext>
            </a:extLst>
          </p:cNvPr>
          <p:cNvSpPr txBox="1"/>
          <p:nvPr/>
        </p:nvSpPr>
        <p:spPr>
          <a:xfrm>
            <a:off x="4290121" y="129936"/>
            <a:ext cx="7772401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Candidate labels: </a:t>
            </a:r>
            <a:r>
              <a:rPr lang="en-US" sz="2400" i="1" dirty="0"/>
              <a:t>baseball cap, cap, green hat, hat, </a:t>
            </a:r>
            <a:r>
              <a:rPr lang="en-US" sz="2400" b="1" i="1" dirty="0">
                <a:solidFill>
                  <a:srgbClr val="FF0000"/>
                </a:solidFill>
              </a:rPr>
              <a:t>head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r>
              <a:rPr lang="en-US" sz="2400" dirty="0"/>
              <a:t> </a:t>
            </a:r>
          </a:p>
          <a:p>
            <a:r>
              <a:rPr lang="en-US" sz="2400" dirty="0"/>
              <a:t>Can you guess which one is in the gold standard?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096AE-2A4C-F4A0-73DD-BCA84C6DC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471EF-C1C7-D496-609F-958BB2611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A259F7-F34F-0990-3897-A0C562DDCE8C}"/>
              </a:ext>
            </a:extLst>
          </p:cNvPr>
          <p:cNvSpPr txBox="1"/>
          <p:nvPr/>
        </p:nvSpPr>
        <p:spPr>
          <a:xfrm>
            <a:off x="8930982" y="1140320"/>
            <a:ext cx="28841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Visual Genome</a:t>
            </a:r>
          </a:p>
        </p:txBody>
      </p:sp>
    </p:spTree>
    <p:extLst>
      <p:ext uri="{BB962C8B-B14F-4D97-AF65-F5344CB8AC3E}">
        <p14:creationId xmlns:p14="http://schemas.microsoft.com/office/powerpoint/2010/main" val="232877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ainting of a person in a suit&#10;&#10;Description automatically generated">
            <a:extLst>
              <a:ext uri="{FF2B5EF4-FFF2-40B4-BE49-F238E27FC236}">
                <a16:creationId xmlns:a16="http://schemas.microsoft.com/office/drawing/2014/main" id="{D566323A-D30E-1376-0695-E6F6BF6C9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13" y="2169926"/>
            <a:ext cx="2712657" cy="3568798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82ABC5D2-0D92-C5F0-8B03-D81E294F5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3895" y="2849548"/>
            <a:ext cx="8761992" cy="1985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FR" altLang="en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###Human:  &lt;img&gt;    &lt;/img</a:t>
            </a:r>
            <a:r>
              <a:rPr kumimoji="0" lang="en-FR" altLang="en-FR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&gt;   </a:t>
            </a:r>
            <a:endParaRPr kumimoji="0" lang="en-US" altLang="en-F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FR" altLang="en-FR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Could </a:t>
            </a:r>
            <a:r>
              <a:rPr kumimoji="0" lang="en-FR" altLang="en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you describe the contents of this image for me</a:t>
            </a:r>
            <a:r>
              <a:rPr kumimoji="0" lang="en-FR" altLang="en-FR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? </a:t>
            </a:r>
            <a:endParaRPr kumimoji="0" lang="en-US" altLang="en-F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FR" altLang="en-FR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Use &lt;lang&gt; words </a:t>
            </a:r>
            <a:r>
              <a:rPr kumimoji="0" lang="en-FR" altLang="en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 describe the </a:t>
            </a:r>
            <a:r>
              <a:rPr kumimoji="0" lang="en-FR" altLang="en-FR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image </a:t>
            </a:r>
            <a:endParaRPr kumimoji="0" lang="en-US" altLang="en-F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FR" altLang="en-FR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###</a:t>
            </a:r>
            <a:r>
              <a:rPr kumimoji="0" lang="en-FR" altLang="en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Assistant: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FR" altLang="en-F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4E7F5E2-3485-1B1A-D8B6-C0F8407C3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More Modern View of Vision Research</a:t>
            </a:r>
            <a:br>
              <a:rPr lang="en-US" dirty="0"/>
            </a:br>
            <a:r>
              <a:rPr lang="en-US" dirty="0"/>
              <a:t>Task: End-to-End Image Captioning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34AB87-F5E5-38C2-5D0D-8DFF6608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577D6A-8A5E-096C-5F6E-258393BC6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A008B8-B4A5-E756-E29F-0FE83C058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62</a:t>
            </a:fld>
            <a:endParaRPr lang="en-US"/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C6A15CCA-4916-613A-ACE4-699D5E18A2AC}"/>
              </a:ext>
            </a:extLst>
          </p:cNvPr>
          <p:cNvSpPr/>
          <p:nvPr/>
        </p:nvSpPr>
        <p:spPr>
          <a:xfrm>
            <a:off x="3814312" y="5313624"/>
            <a:ext cx="2937295" cy="834134"/>
          </a:xfrm>
          <a:prstGeom prst="wedgeRoundRectCallout">
            <a:avLst>
              <a:gd name="adj1" fmla="val -73924"/>
              <a:gd name="adj2" fmla="val -72335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No </a:t>
            </a:r>
            <a:r>
              <a:rPr lang="en-US" sz="2400" dirty="0" err="1"/>
              <a:t>Boundng</a:t>
            </a:r>
            <a:r>
              <a:rPr lang="en-US" sz="2400" dirty="0"/>
              <a:t> Boxes</a:t>
            </a:r>
          </a:p>
        </p:txBody>
      </p:sp>
    </p:spTree>
    <p:extLst>
      <p:ext uri="{BB962C8B-B14F-4D97-AF65-F5344CB8AC3E}">
        <p14:creationId xmlns:p14="http://schemas.microsoft.com/office/powerpoint/2010/main" val="8852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ACEF2-BC83-93D5-75D4-A3DEF27A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Translation-Free Benchmark</a:t>
            </a:r>
            <a:br>
              <a:rPr lang="en-US" dirty="0"/>
            </a:br>
            <a:r>
              <a:rPr lang="en-US" dirty="0"/>
              <a:t>(To avoid Anglo-Centric Biases)</a:t>
            </a:r>
          </a:p>
        </p:txBody>
      </p:sp>
      <p:pic>
        <p:nvPicPr>
          <p:cNvPr id="5" name="Content Placeholder 4" descr="A poster with text and images&#10;&#10;Description automatically generated with medium confidence">
            <a:extLst>
              <a:ext uri="{FF2B5EF4-FFF2-40B4-BE49-F238E27FC236}">
                <a16:creationId xmlns:a16="http://schemas.microsoft.com/office/drawing/2014/main" id="{AF147383-446C-7CB0-0465-023225A150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850612"/>
            <a:ext cx="5181600" cy="4301363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D3DDDC-3B25-3D55-25F6-E32DA97A41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Input: </a:t>
            </a:r>
          </a:p>
          <a:p>
            <a:pPr lvl="1"/>
            <a:r>
              <a:rPr lang="en-US" dirty="0"/>
              <a:t>Picture from </a:t>
            </a:r>
            <a:r>
              <a:rPr lang="en-US" dirty="0" err="1"/>
              <a:t>WikiArt</a:t>
            </a:r>
            <a:endParaRPr lang="en-US" dirty="0"/>
          </a:p>
          <a:p>
            <a:pPr lvl="1"/>
            <a:r>
              <a:rPr lang="en-US" dirty="0"/>
              <a:t>Language (one of 28 languages)</a:t>
            </a:r>
          </a:p>
          <a:p>
            <a:r>
              <a:rPr lang="en-US" dirty="0"/>
              <a:t>Output Annotations:</a:t>
            </a:r>
          </a:p>
          <a:p>
            <a:pPr lvl="1"/>
            <a:r>
              <a:rPr lang="en-US" dirty="0"/>
              <a:t>9 Emotion Labels</a:t>
            </a:r>
          </a:p>
          <a:p>
            <a:pPr lvl="2"/>
            <a:r>
              <a:rPr lang="en-US" dirty="0"/>
              <a:t>4 Positive: </a:t>
            </a:r>
          </a:p>
          <a:p>
            <a:pPr lvl="3"/>
            <a:r>
              <a:rPr lang="en-US" dirty="0"/>
              <a:t>Contentment, Awe, Excitement, Amusement </a:t>
            </a:r>
          </a:p>
          <a:p>
            <a:pPr lvl="2"/>
            <a:r>
              <a:rPr lang="en-US" dirty="0"/>
              <a:t>4 Negative: </a:t>
            </a:r>
          </a:p>
          <a:p>
            <a:pPr lvl="3"/>
            <a:r>
              <a:rPr lang="en-US" dirty="0"/>
              <a:t>Sadness, Anger, Fear, Disgust</a:t>
            </a:r>
          </a:p>
          <a:p>
            <a:pPr lvl="2"/>
            <a:r>
              <a:rPr lang="en-US" dirty="0"/>
              <a:t>1 Neutral</a:t>
            </a:r>
          </a:p>
          <a:p>
            <a:pPr lvl="1"/>
            <a:r>
              <a:rPr lang="en-US" dirty="0"/>
              <a:t>Caption (in your language)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370833-FE6D-BFD2-F0D9-3ABC03A79DD0}"/>
              </a:ext>
            </a:extLst>
          </p:cNvPr>
          <p:cNvSpPr txBox="1"/>
          <p:nvPr/>
        </p:nvSpPr>
        <p:spPr>
          <a:xfrm>
            <a:off x="2693125" y="6216161"/>
            <a:ext cx="1471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EMNLP-2024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A71194-E960-F04F-ECC1-BFD1AF6F2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DCC0512-7CC0-384E-3234-4F1C2C9AF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0E450EF-6220-7204-085F-4FD4131DD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1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A7202-4E18-E016-F6E8-92B2CFA81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CD457-D7E9-EDD9-516F-4BEC6F471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Embrace Diversity &amp; Multiple Perspectives</a:t>
            </a:r>
          </a:p>
        </p:txBody>
      </p:sp>
      <p:pic>
        <p:nvPicPr>
          <p:cNvPr id="5" name="Content Placeholder 4" descr="A poster with text and images&#10;&#10;Description automatically generated with medium confidence">
            <a:extLst>
              <a:ext uri="{FF2B5EF4-FFF2-40B4-BE49-F238E27FC236}">
                <a16:creationId xmlns:a16="http://schemas.microsoft.com/office/drawing/2014/main" id="{AE3D1B74-7D51-FA50-76B8-0442D47C40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798" t="34761" r="48375" b="35773"/>
          <a:stretch/>
        </p:blipFill>
        <p:spPr>
          <a:xfrm>
            <a:off x="89377" y="1611273"/>
            <a:ext cx="7290602" cy="3891357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42624B-4C64-FE5F-CD77-88BD65F61D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38334" y="1825625"/>
            <a:ext cx="3715466" cy="4351338"/>
          </a:xfrm>
        </p:spPr>
        <p:txBody>
          <a:bodyPr/>
          <a:lstStyle/>
          <a:p>
            <a:r>
              <a:rPr lang="en-US" dirty="0"/>
              <a:t>emotion labels: </a:t>
            </a:r>
          </a:p>
          <a:p>
            <a:pPr lvl="1"/>
            <a:r>
              <a:rPr lang="en-US" dirty="0"/>
              <a:t>disgust (Burmese)</a:t>
            </a:r>
          </a:p>
          <a:p>
            <a:pPr lvl="1"/>
            <a:r>
              <a:rPr lang="en-US" dirty="0"/>
              <a:t>awe (Malay) </a:t>
            </a:r>
          </a:p>
          <a:p>
            <a:r>
              <a:rPr lang="en-US" dirty="0"/>
              <a:t>captions focus  </a:t>
            </a:r>
          </a:p>
          <a:p>
            <a:pPr lvl="1"/>
            <a:r>
              <a:rPr lang="en-US" dirty="0"/>
              <a:t>on chest </a:t>
            </a:r>
          </a:p>
          <a:p>
            <a:pPr lvl="2"/>
            <a:r>
              <a:rPr lang="en-US" dirty="0"/>
              <a:t>Burmese &amp; Malay</a:t>
            </a:r>
          </a:p>
          <a:p>
            <a:pPr lvl="1"/>
            <a:r>
              <a:rPr lang="en-US" dirty="0"/>
              <a:t>on face and hair</a:t>
            </a:r>
          </a:p>
          <a:p>
            <a:pPr lvl="2"/>
            <a:r>
              <a:rPr lang="en-US" dirty="0"/>
              <a:t>Korean &amp; Setswana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FE32AA55-969F-0F7B-ED45-95EED2E48DB1}"/>
              </a:ext>
            </a:extLst>
          </p:cNvPr>
          <p:cNvSpPr/>
          <p:nvPr/>
        </p:nvSpPr>
        <p:spPr>
          <a:xfrm>
            <a:off x="7638334" y="5507026"/>
            <a:ext cx="2003696" cy="1209599"/>
          </a:xfrm>
          <a:prstGeom prst="wedgeRoundRectCallout">
            <a:avLst>
              <a:gd name="adj1" fmla="val -20898"/>
              <a:gd name="adj2" fmla="val -78732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Hypothesis:</a:t>
            </a:r>
          </a:p>
          <a:p>
            <a:pPr algn="ctr"/>
            <a:r>
              <a:rPr lang="en-US" sz="2400" dirty="0"/>
              <a:t>Predictable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050542-EBE0-CDE9-5E97-8B327C86EE6A}"/>
              </a:ext>
            </a:extLst>
          </p:cNvPr>
          <p:cNvSpPr txBox="1"/>
          <p:nvPr/>
        </p:nvSpPr>
        <p:spPr>
          <a:xfrm>
            <a:off x="2574264" y="5850215"/>
            <a:ext cx="2320828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Ethics Review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35A3A-7C8B-2E27-9D60-5FB1CD070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C3FA03-9B22-92B5-98FA-74D103CCC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9BD47D-9635-131B-6BBE-0F75737E1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E930679C-5FF6-182D-91EA-60054AA44D0A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b="32603"/>
          <a:stretch/>
        </p:blipFill>
        <p:spPr>
          <a:xfrm>
            <a:off x="3264196" y="0"/>
            <a:ext cx="8537944" cy="6296210"/>
          </a:xfrm>
        </p:spPr>
      </p:pic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8A2D9956-EC31-13DE-6483-56EDB55E5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99" y="4580304"/>
            <a:ext cx="6083300" cy="2273300"/>
          </a:xfrm>
          <a:prstGeom prst="rect">
            <a:avLst/>
          </a:prstGeom>
        </p:spPr>
      </p:pic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86DE5B28-DD52-24F6-46FF-65A505D4CA26}"/>
              </a:ext>
            </a:extLst>
          </p:cNvPr>
          <p:cNvSpPr/>
          <p:nvPr/>
        </p:nvSpPr>
        <p:spPr>
          <a:xfrm>
            <a:off x="2020050" y="301980"/>
            <a:ext cx="2003696" cy="1209599"/>
          </a:xfrm>
          <a:prstGeom prst="wedgeRoundRectCallout">
            <a:avLst>
              <a:gd name="adj1" fmla="val 84196"/>
              <a:gd name="adj2" fmla="val 35388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Evidence:</a:t>
            </a:r>
          </a:p>
          <a:p>
            <a:pPr algn="ctr"/>
            <a:r>
              <a:rPr lang="en-US" sz="2400" dirty="0"/>
              <a:t>Predictable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AB657C-AD49-5876-2CB5-29893AED5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4D04DC-B2D6-3793-99C4-F1D1943AC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FEFB5-9E23-31DB-1476-739E3220C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65</a:t>
            </a:fld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7D8D856-37BB-0BB2-BA58-E4B222C1F32C}"/>
              </a:ext>
            </a:extLst>
          </p:cNvPr>
          <p:cNvSpPr/>
          <p:nvPr/>
        </p:nvSpPr>
        <p:spPr>
          <a:xfrm>
            <a:off x="10042331" y="3641834"/>
            <a:ext cx="315614" cy="291663"/>
          </a:xfrm>
          <a:prstGeom prst="roundRect">
            <a:avLst/>
          </a:prstGeom>
          <a:solidFill>
            <a:srgbClr val="FFFF00">
              <a:alpha val="20000"/>
            </a:srgb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60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D4C91C5-1434-F3D1-002B-043C978EC7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b="32603"/>
          <a:stretch/>
        </p:blipFill>
        <p:spPr>
          <a:xfrm>
            <a:off x="176741" y="1690687"/>
            <a:ext cx="6123698" cy="4509097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DF90394-3B33-DB3A-45AD-7D72FE5F3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Vision: More than Pixels</a:t>
            </a:r>
            <a:br>
              <a:rPr lang="en-US" dirty="0"/>
            </a:br>
            <a:r>
              <a:rPr lang="en-US" dirty="0"/>
              <a:t>Communication (Shannon): Audience Matters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BBA308D-72F2-D0F3-36C8-FACF18C1B4E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Art is a form of communication</a:t>
            </a:r>
          </a:p>
          <a:p>
            <a:pPr lvl="1"/>
            <a:r>
              <a:rPr lang="en-US" dirty="0"/>
              <a:t>between artist and audience</a:t>
            </a:r>
          </a:p>
          <a:p>
            <a:r>
              <a:rPr lang="en-US" dirty="0"/>
              <a:t>Background matters</a:t>
            </a:r>
          </a:p>
          <a:p>
            <a:pPr lvl="1"/>
            <a:r>
              <a:rPr lang="en-US" dirty="0"/>
              <a:t>Language</a:t>
            </a:r>
          </a:p>
          <a:p>
            <a:pPr lvl="1"/>
            <a:r>
              <a:rPr lang="en-US" dirty="0"/>
              <a:t>Culture</a:t>
            </a:r>
          </a:p>
          <a:p>
            <a:r>
              <a:rPr lang="en-US" dirty="0"/>
              <a:t>Task: Art, Lang </a:t>
            </a:r>
            <a:r>
              <a:rPr lang="en-US" dirty="0">
                <a:sym typeface="Wingdings" pitchFamily="2" charset="2"/>
              </a:rPr>
              <a:t> Caption</a:t>
            </a:r>
          </a:p>
          <a:p>
            <a:pPr lvl="1"/>
            <a:r>
              <a:rPr lang="en-US" dirty="0">
                <a:sym typeface="Wingdings" pitchFamily="2" charset="2"/>
              </a:rPr>
              <a:t>English pivot baseline:</a:t>
            </a:r>
          </a:p>
          <a:p>
            <a:pPr lvl="2"/>
            <a:r>
              <a:rPr lang="en-US" dirty="0">
                <a:sym typeface="Wingdings" pitchFamily="2" charset="2"/>
              </a:rPr>
              <a:t>Translate caption from English</a:t>
            </a:r>
          </a:p>
          <a:p>
            <a:pPr lvl="1"/>
            <a:r>
              <a:rPr lang="en-US" dirty="0">
                <a:sym typeface="Wingdings" pitchFamily="2" charset="2"/>
              </a:rPr>
              <a:t>Can we beat that?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C42F1E-EDC4-F966-9B5B-8D7C319A9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CAEEDA-53E0-B1A9-5C0F-879E7D0D4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D1AF-0A06-8ED6-8F65-11FD35900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836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579A2-25ED-1F2B-2382-C985D2B28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Website: Benchmark, Code, Paper &amp;  Video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E02C12-ADA5-D9F6-8DA3-44C7E165DF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4629" y="1479937"/>
            <a:ext cx="7088015" cy="4847336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80C830-DB5A-3B7C-5B64-C00B86CD3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92" y="1690688"/>
            <a:ext cx="2620537" cy="262053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4BEEB6-670B-DBDC-40D2-19F7B435E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192D5-3730-97F8-63DF-BCC50FC94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335F27-6DF5-8396-B287-35FFA6DC9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906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3B855-DCD7-5389-3F35-DFE3CD709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80180-04BE-4847-CB94-38FBD1002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Adding Perspective to Speech/Vision Research</a:t>
            </a:r>
            <a:br>
              <a:rPr lang="en-US" dirty="0"/>
            </a:br>
            <a:r>
              <a:rPr lang="en-US" dirty="0"/>
              <a:t>COCO (Objective)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ArtEmis</a:t>
            </a:r>
            <a:r>
              <a:rPr lang="en-US" dirty="0">
                <a:sym typeface="Wingdings" pitchFamily="2" charset="2"/>
              </a:rPr>
              <a:t> (Subjective)</a:t>
            </a:r>
            <a:endParaRPr lang="en-US" dirty="0"/>
          </a:p>
        </p:txBody>
      </p:sp>
      <p:pic>
        <p:nvPicPr>
          <p:cNvPr id="5" name="Content Placeholder 4" descr="A collage of two people with a child&#10;&#10;Description automatically generated">
            <a:extLst>
              <a:ext uri="{FF2B5EF4-FFF2-40B4-BE49-F238E27FC236}">
                <a16:creationId xmlns:a16="http://schemas.microsoft.com/office/drawing/2014/main" id="{E4EBF6E8-7D9D-5D8C-6919-785CA20747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23008" y="1690688"/>
            <a:ext cx="5724740" cy="4940996"/>
          </a:xfrm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F01D4EEA-30E7-0483-AE75-7B1AC95ED88C}"/>
              </a:ext>
            </a:extLst>
          </p:cNvPr>
          <p:cNvSpPr/>
          <p:nvPr/>
        </p:nvSpPr>
        <p:spPr>
          <a:xfrm>
            <a:off x="9286374" y="2451537"/>
            <a:ext cx="2726950" cy="1405759"/>
          </a:xfrm>
          <a:prstGeom prst="wedgeRoundRectCallout">
            <a:avLst>
              <a:gd name="adj1" fmla="val -64001"/>
              <a:gd name="adj2" fmla="val 12407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Objective</a:t>
            </a:r>
          </a:p>
          <a:p>
            <a:pPr algn="ctr"/>
            <a:r>
              <a:rPr lang="en-US" sz="2800" dirty="0"/>
              <a:t> Facts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D0E1AA19-EF95-E13F-22CC-B4404F92F40A}"/>
              </a:ext>
            </a:extLst>
          </p:cNvPr>
          <p:cNvSpPr/>
          <p:nvPr/>
        </p:nvSpPr>
        <p:spPr>
          <a:xfrm>
            <a:off x="476745" y="2299137"/>
            <a:ext cx="2726950" cy="1405759"/>
          </a:xfrm>
          <a:prstGeom prst="wedgeRoundRectCallout">
            <a:avLst>
              <a:gd name="adj1" fmla="val 59720"/>
              <a:gd name="adj2" fmla="val -24228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Subjective Emotion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880168D2-3953-82F7-409C-0E491FB08EE4}"/>
              </a:ext>
            </a:extLst>
          </p:cNvPr>
          <p:cNvSpPr/>
          <p:nvPr/>
        </p:nvSpPr>
        <p:spPr>
          <a:xfrm>
            <a:off x="476744" y="4161186"/>
            <a:ext cx="2846263" cy="2331689"/>
          </a:xfrm>
          <a:prstGeom prst="wedgeRoundRectCallout">
            <a:avLst>
              <a:gd name="adj1" fmla="val -22996"/>
              <a:gd name="adj2" fmla="val -65698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More room for Audience Background:</a:t>
            </a:r>
          </a:p>
          <a:p>
            <a:pPr algn="ctr"/>
            <a:r>
              <a:rPr lang="en-US" sz="2400" dirty="0"/>
              <a:t>Culture/Language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BF2961-1F48-7DF0-E62B-70FBCC99AA0A}"/>
              </a:ext>
            </a:extLst>
          </p:cNvPr>
          <p:cNvSpPr txBox="1"/>
          <p:nvPr/>
        </p:nvSpPr>
        <p:spPr>
          <a:xfrm>
            <a:off x="8927559" y="4294979"/>
            <a:ext cx="3085765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Nouns: </a:t>
            </a:r>
            <a:r>
              <a:rPr lang="en-US" sz="2400" i="1" dirty="0"/>
              <a:t>man, woman, kid, 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Modifiers: </a:t>
            </a:r>
            <a:r>
              <a:rPr lang="en-US" sz="2400" i="1" dirty="0"/>
              <a:t>love, interacting, family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887E8F6-4474-5DB8-8E3A-AD726C166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08EAC34-9E75-4C78-06F3-36E1E702E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E1F2AE8-1D6B-865F-C417-E4D37838C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5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E3E34-9BC7-448B-49BB-332CDF562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ABD4E-9AA2-5831-1944-326F0D8EB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for the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C5957-B5D4-2F0E-9D71-00ACCD35E3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Lexical Semantics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Comparisons at word level</a:t>
            </a:r>
          </a:p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Compare and Contrast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Comparisons at document level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Contrasts in addition to comparisons</a:t>
            </a:r>
          </a:p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More Modalities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Words, Documents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sym typeface="Wingdings" pitchFamily="2" charset="2"/>
              </a:rPr>
              <a:t> Pictures, Audio, Video, etc.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/>
              <a:t>Filter Bubbles</a:t>
            </a:r>
          </a:p>
          <a:p>
            <a:pPr lvl="1"/>
            <a:r>
              <a:rPr lang="en-US" dirty="0"/>
              <a:t>Comparable Corpora can help us get beyond Anglocentric Biases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84A62F-6518-334E-A4FE-AB6DB17BD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2A2E0-730D-769B-0B5E-952350432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2B2E63-8230-5084-87FE-BA1364384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254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B9BB693-AF42-DB0C-1012-97902E2BD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Criticism: ACL is too focused on English</a:t>
            </a:r>
            <a:br>
              <a:rPr lang="en-US" dirty="0"/>
            </a:br>
            <a:r>
              <a:rPr lang="en-US" sz="2000" dirty="0">
                <a:hlinkClick r:id="rId2"/>
              </a:rPr>
              <a:t>https://thegradient.pub/the-benderrule-on-naming-the-languages-we-study-and-why-it-matters/</a:t>
            </a:r>
            <a:r>
              <a:rPr lang="en-US" sz="2000" dirty="0"/>
              <a:t> 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63AF227-D2AF-DA49-3DFA-0B5599AA3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379" y="4172605"/>
            <a:ext cx="2433145" cy="243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9" descr="A screenshot of a phone&#10;&#10;Description automatically generated">
            <a:extLst>
              <a:ext uri="{FF2B5EF4-FFF2-40B4-BE49-F238E27FC236}">
                <a16:creationId xmlns:a16="http://schemas.microsoft.com/office/drawing/2014/main" id="{285D1A5F-540E-FECD-C1B6-90D1B26A3B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693640" y="1703608"/>
            <a:ext cx="3856338" cy="4937994"/>
          </a:xfrm>
        </p:spPr>
      </p:pic>
    </p:spTree>
    <p:extLst>
      <p:ext uri="{BB962C8B-B14F-4D97-AF65-F5344CB8AC3E}">
        <p14:creationId xmlns:p14="http://schemas.microsoft.com/office/powerpoint/2010/main" val="23847304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737E5F-10AB-1D23-FE32-1A8EA82A1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0" dirty="0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Emerging trends: When can users trust GPT, and when should they intervene?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0F32F-6E1A-F584-6948-40C9BD7D33A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Usage of LLMs and chat bots will continue to grow, </a:t>
            </a:r>
          </a:p>
          <a:p>
            <a:pPr lvl="1"/>
            <a:r>
              <a:rPr lang="en-US" dirty="0"/>
              <a:t>since they are so easy to use, </a:t>
            </a:r>
          </a:p>
          <a:p>
            <a:pPr lvl="1"/>
            <a:r>
              <a:rPr lang="en-US" dirty="0"/>
              <a:t>and so (incredibly) credible. </a:t>
            </a:r>
          </a:p>
          <a:p>
            <a:r>
              <a:rPr lang="en-US" dirty="0"/>
              <a:t>This article describes a homework assignment, </a:t>
            </a:r>
          </a:p>
          <a:p>
            <a:pPr lvl="1"/>
            <a:r>
              <a:rPr lang="en-US" dirty="0"/>
              <a:t>where I asked my students to use bots to write essays. 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BC891C7-1180-7796-8965-FE2BAEE82B0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Too many essays</a:t>
            </a:r>
          </a:p>
          <a:p>
            <a:pPr lvl="1"/>
            <a:r>
              <a:rPr lang="en-US" dirty="0"/>
              <a:t>should have been fact-checked. </a:t>
            </a:r>
          </a:p>
          <a:p>
            <a:r>
              <a:rPr lang="en-US" dirty="0"/>
              <a:t>Factchecking is </a:t>
            </a:r>
          </a:p>
          <a:p>
            <a:pPr lvl="1"/>
            <a:r>
              <a:rPr lang="en-US" dirty="0"/>
              <a:t>too much trouble.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8C664804-B49A-71DB-A3D0-10B21A01A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6643" y="4545624"/>
            <a:ext cx="6303313" cy="199568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7905A9-FBFC-AABD-6695-51B60F4B6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409669D-1961-251D-0E79-8E2FD8BA6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E904175-AF4F-23B6-F298-BE03CE252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5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table with black text&#10;&#10;Description automatically generated">
            <a:extLst>
              <a:ext uri="{FF2B5EF4-FFF2-40B4-BE49-F238E27FC236}">
                <a16:creationId xmlns:a16="http://schemas.microsoft.com/office/drawing/2014/main" id="{2B260B94-41E9-16B5-CA8F-EA100714E40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53423" y="425960"/>
            <a:ext cx="11657604" cy="6146673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312C77-05A4-D1F7-B293-AFCADB482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9245A5-D591-E8DE-F0E4-B12B13D4D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A09786-04DE-2E9C-2D2C-77B1817D2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9864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66AED-9FE6-A8B6-90C7-D7642425A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Amazingly Good: Metaphor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C103A-37FD-EE2F-5A41-B7144249CF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cover all the bases</a:t>
            </a:r>
          </a:p>
          <a:p>
            <a:r>
              <a:rPr lang="en-US" dirty="0"/>
              <a:t>drop the ball</a:t>
            </a:r>
          </a:p>
          <a:p>
            <a:r>
              <a:rPr lang="en-US" dirty="0"/>
              <a:t>dunk</a:t>
            </a:r>
          </a:p>
          <a:p>
            <a:r>
              <a:rPr lang="en-US" dirty="0"/>
              <a:t>fumble</a:t>
            </a:r>
          </a:p>
          <a:p>
            <a:r>
              <a:rPr lang="en-US" dirty="0"/>
              <a:t>get on base</a:t>
            </a:r>
          </a:p>
          <a:p>
            <a:r>
              <a:rPr lang="en-US" dirty="0"/>
              <a:t>hit a home run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3994DA-1A92-7442-C751-EF29F700E3C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out in left field</a:t>
            </a:r>
          </a:p>
          <a:p>
            <a:r>
              <a:rPr lang="en-US" dirty="0"/>
              <a:t>punt (as a verb)</a:t>
            </a:r>
          </a:p>
          <a:p>
            <a:r>
              <a:rPr lang="en-US" dirty="0"/>
              <a:t>ragging the puck</a:t>
            </a:r>
          </a:p>
          <a:p>
            <a:r>
              <a:rPr lang="en-US" dirty="0"/>
              <a:t>run out the clock</a:t>
            </a:r>
          </a:p>
          <a:p>
            <a:r>
              <a:rPr lang="en-US" dirty="0"/>
              <a:t>sticky wicket</a:t>
            </a:r>
          </a:p>
          <a:p>
            <a:r>
              <a:rPr lang="en-US" dirty="0"/>
              <a:t>strike out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642BB5-E8F6-54E3-7BEE-0697E771F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B98E8E-8A1A-1DAE-A1F6-C68910D53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0146EB-E2CC-2D76-31C5-D3FDBC969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1576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66AED-9FE6-A8B6-90C7-D7642425A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Amazingly Good: Metaphor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C103A-37FD-EE2F-5A41-B7144249CF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cover all the bases</a:t>
            </a:r>
          </a:p>
          <a:p>
            <a:r>
              <a:rPr lang="en-US" dirty="0"/>
              <a:t>drop the ball</a:t>
            </a:r>
          </a:p>
          <a:p>
            <a:r>
              <a:rPr lang="en-US" dirty="0"/>
              <a:t>dunk</a:t>
            </a:r>
          </a:p>
          <a:p>
            <a:r>
              <a:rPr lang="en-US" dirty="0"/>
              <a:t>fumble</a:t>
            </a:r>
          </a:p>
          <a:p>
            <a:r>
              <a:rPr lang="en-US" dirty="0"/>
              <a:t>get on base</a:t>
            </a:r>
          </a:p>
          <a:p>
            <a:r>
              <a:rPr lang="en-US" dirty="0"/>
              <a:t>hit a home run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3994DA-1A92-7442-C751-EF29F700E3C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out in left field</a:t>
            </a:r>
          </a:p>
          <a:p>
            <a:r>
              <a:rPr lang="en-US" dirty="0"/>
              <a:t>punt (as a verb)</a:t>
            </a:r>
          </a:p>
          <a:p>
            <a:r>
              <a:rPr lang="en-US" dirty="0"/>
              <a:t>ragging the puck</a:t>
            </a:r>
          </a:p>
          <a:p>
            <a:r>
              <a:rPr lang="en-US" dirty="0"/>
              <a:t>run out the clock</a:t>
            </a:r>
          </a:p>
          <a:p>
            <a:r>
              <a:rPr lang="en-US" dirty="0"/>
              <a:t>sticky wicket</a:t>
            </a:r>
          </a:p>
          <a:p>
            <a:r>
              <a:rPr lang="en-US" dirty="0"/>
              <a:t>strike out</a:t>
            </a:r>
          </a:p>
        </p:txBody>
      </p:sp>
      <p:pic>
        <p:nvPicPr>
          <p:cNvPr id="6" name="Hymie3.mp4">
            <a:hlinkClick r:id="" action="ppaction://media"/>
            <a:extLst>
              <a:ext uri="{FF2B5EF4-FFF2-40B4-BE49-F238E27FC236}">
                <a16:creationId xmlns:a16="http://schemas.microsoft.com/office/drawing/2014/main" id="{EBEE4038-B2EE-D898-CC76-2F49609DA3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1639" t="9029" r="24642" b="6084"/>
          <a:stretch/>
        </p:blipFill>
        <p:spPr>
          <a:xfrm>
            <a:off x="3644393" y="67507"/>
            <a:ext cx="8426914" cy="631490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0BC3D7-E4AE-18A7-D3AE-0E7D7573B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DA1F500-8BFE-321C-7448-50E9BF524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9634916-E747-4737-29AB-179EB5102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3944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E2206-D69E-A216-F5F2-EC5DCCA2E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Amazingly Bad: Anglo-Centric Biases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909F8-A88D-2498-97F8-74B051F281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Homework assignment</a:t>
            </a:r>
          </a:p>
          <a:p>
            <a:pPr lvl="1"/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Write essays on Opium Wars </a:t>
            </a:r>
          </a:p>
          <a:p>
            <a:pPr lvl="2"/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from six perspectives </a:t>
            </a:r>
          </a:p>
          <a:p>
            <a:pPr lvl="2"/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including East and West</a:t>
            </a: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Chatbots view everything</a:t>
            </a:r>
          </a:p>
          <a:p>
            <a:pPr lvl="1"/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from a single (American) perspective </a:t>
            </a: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Hope: international students would rewrite output from bots</a:t>
            </a:r>
          </a:p>
          <a:p>
            <a:pPr lvl="1"/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But that was too much work</a:t>
            </a:r>
          </a:p>
          <a:p>
            <a:pPr lvl="1"/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All essays reflect Western perspective</a:t>
            </a: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Bots made in America do not mention</a:t>
            </a:r>
          </a:p>
          <a:p>
            <a:pPr lvl="1"/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“Century of Humiliation”</a:t>
            </a:r>
          </a:p>
          <a:p>
            <a:pPr lvl="1"/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A view that is motivating efforts </a:t>
            </a:r>
          </a:p>
          <a:p>
            <a:pPr lvl="2"/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to compete with West in AI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9AC5BB-2279-8E74-64FA-45769F9766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1603375"/>
          </a:xfrm>
          <a:solidFill>
            <a:srgbClr val="FFFF00"/>
          </a:solidFill>
        </p:spPr>
        <p:txBody>
          <a:bodyPr>
            <a:normAutofit fontScale="7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100" dirty="0"/>
              <a:t>When bots over-simplify the truth</a:t>
            </a:r>
            <a:r>
              <a:rPr lang="en-US" sz="2400" dirty="0"/>
              <a:t>, </a:t>
            </a:r>
          </a:p>
          <a:p>
            <a:pPr marL="800100" lvl="1" indent="-342900"/>
            <a:r>
              <a:rPr lang="en-US" sz="2600" dirty="0"/>
              <a:t>and take our side of a conflict,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100" dirty="0"/>
              <a:t>that could be dangerous </a:t>
            </a:r>
          </a:p>
          <a:p>
            <a:pPr marL="800100" lvl="1" indent="-342900"/>
            <a:r>
              <a:rPr lang="en-US" sz="2700" dirty="0"/>
              <a:t>and could lead to a trade war, </a:t>
            </a:r>
          </a:p>
          <a:p>
            <a:pPr marL="800100" lvl="1" indent="-342900"/>
            <a:r>
              <a:rPr lang="en-US" sz="2600" dirty="0"/>
              <a:t>or worse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6C962-59F3-081A-9AD4-3C0905FF5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E7559-B125-9E1B-0376-95C76C0DF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7779FB-5CC2-B0E1-662F-2780C888B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9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593EA-979E-1E88-E07B-356D3FF43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Ambitious Goal for Bots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5F5F8-899D-471F-2455-66D24E74CD5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Bots should be </a:t>
            </a:r>
          </a:p>
          <a:p>
            <a:pPr lvl="1"/>
            <a:r>
              <a:rPr lang="en-US" dirty="0"/>
              <a:t>competitive with historians</a:t>
            </a:r>
          </a:p>
          <a:p>
            <a:r>
              <a:rPr lang="en-US" dirty="0"/>
              <a:t>Appreciate history from multiple perspectives</a:t>
            </a:r>
          </a:p>
          <a:p>
            <a:pPr lvl="1"/>
            <a:r>
              <a:rPr lang="en-US" dirty="0"/>
              <a:t>as well as implementations for contemporary audience</a:t>
            </a:r>
          </a:p>
          <a:p>
            <a:r>
              <a:rPr lang="en-US" dirty="0"/>
              <a:t>Blurb:</a:t>
            </a:r>
          </a:p>
          <a:p>
            <a:pPr lvl="1"/>
            <a:r>
              <a:rPr lang="en-US" dirty="0"/>
              <a:t>“but also for anyone </a:t>
            </a:r>
          </a:p>
          <a:p>
            <a:pPr lvl="2"/>
            <a:r>
              <a:rPr lang="en-US" dirty="0"/>
              <a:t>seeking to understand the explosive intersection </a:t>
            </a:r>
          </a:p>
          <a:p>
            <a:pPr lvl="2"/>
            <a:r>
              <a:rPr lang="en-US" dirty="0"/>
              <a:t>between trade and politics today”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6CBAFC-7447-2A44-90EA-D07755439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366B2A-4BA6-FF8E-670A-83A15E079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7534D-FCA1-798C-FA38-03A6B45B5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75</a:t>
            </a:fld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72DEC9C-1850-6F29-A2A6-3F24D87D4E4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817" y="189562"/>
            <a:ext cx="4191365" cy="649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53A0357-7891-A646-FADA-DCC7D73E619C}"/>
              </a:ext>
            </a:extLst>
          </p:cNvPr>
          <p:cNvSpPr/>
          <p:nvPr/>
        </p:nvSpPr>
        <p:spPr>
          <a:xfrm>
            <a:off x="7345826" y="230188"/>
            <a:ext cx="3556972" cy="797965"/>
          </a:xfrm>
          <a:prstGeom prst="roundRect">
            <a:avLst/>
          </a:prstGeom>
          <a:solidFill>
            <a:srgbClr val="FFFF00">
              <a:alpha val="20000"/>
            </a:srgb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38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36451-CA93-D728-1F31-308799990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620B5-47FD-E803-1C1C-AFF21E902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Conclusions: Challenges for the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26EBC-3220-B008-461B-5B69E51FC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Lexical Semantics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Comparisons at word level</a:t>
            </a:r>
          </a:p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Compare and Contrast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Comparisons at document level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Contrasts in addition to comparisons</a:t>
            </a:r>
          </a:p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More Modalities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Words, Documents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sym typeface="Wingdings" pitchFamily="2" charset="2"/>
              </a:rPr>
              <a:t> Pictures, Audio, Video, etc.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Filter Bubbles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Comparable Corpora can help us get beyond Anglocentric Biases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105BC-CA5D-E27A-4F10-82FBC86F1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B8C45-1CED-4288-8D7D-847134A6C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BUCC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E2570-F4E1-CAB6-ABBA-B6DD07566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566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text&#10;&#10;Description automatically generated">
            <a:extLst>
              <a:ext uri="{FF2B5EF4-FFF2-40B4-BE49-F238E27FC236}">
                <a16:creationId xmlns:a16="http://schemas.microsoft.com/office/drawing/2014/main" id="{0D89B772-E193-C9D5-288A-588DF9FC3B6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9858"/>
          <a:stretch/>
        </p:blipFill>
        <p:spPr>
          <a:xfrm>
            <a:off x="461926" y="149147"/>
            <a:ext cx="11268147" cy="620325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9AA14-E9E2-153D-BE7E-A4DFFA1D8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2348" y="5178348"/>
            <a:ext cx="1679652" cy="16796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E82AF0-BE6C-D6C2-A4B7-19405A9089C7}"/>
              </a:ext>
            </a:extLst>
          </p:cNvPr>
          <p:cNvSpPr txBox="1"/>
          <p:nvPr/>
        </p:nvSpPr>
        <p:spPr>
          <a:xfrm>
            <a:off x="546410" y="6287998"/>
            <a:ext cx="874720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Weird = Western, Educated, Industrialized, Rich, and Democratic</a:t>
            </a:r>
          </a:p>
        </p:txBody>
      </p:sp>
    </p:spTree>
    <p:extLst>
      <p:ext uri="{BB962C8B-B14F-4D97-AF65-F5344CB8AC3E}">
        <p14:creationId xmlns:p14="http://schemas.microsoft.com/office/powerpoint/2010/main" val="3781432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diana Jones and the Temple of Doom - ">
            <a:extLst>
              <a:ext uri="{FF2B5EF4-FFF2-40B4-BE49-F238E27FC236}">
                <a16:creationId xmlns:a16="http://schemas.microsoft.com/office/drawing/2014/main" id="{7E810246-41B8-0D5A-796F-DF9EDD259E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962" y="2070882"/>
            <a:ext cx="7078171" cy="398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ABC717-DDE5-8FFE-47A3-5CD8782E6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Filter Bubbles (Colonialism)</a:t>
            </a:r>
            <a:br>
              <a:rPr lang="en-US" sz="4000" i="1" dirty="0"/>
            </a:br>
            <a:r>
              <a:rPr lang="en-US" sz="4000" i="1" dirty="0"/>
              <a:t>Move Fast and Break Things</a:t>
            </a:r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8062B5-95E5-F811-AC2B-329273C929A9}"/>
              </a:ext>
            </a:extLst>
          </p:cNvPr>
          <p:cNvSpPr txBox="1"/>
          <p:nvPr/>
        </p:nvSpPr>
        <p:spPr>
          <a:xfrm>
            <a:off x="4727219" y="6170937"/>
            <a:ext cx="2597058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Irresponsible AI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11DEB8-3748-6843-F0D7-4031C3331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7212" y="-39989"/>
            <a:ext cx="3307500" cy="6858000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BD1A1E58-22EA-079C-3C65-EF36F7778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78" y="2113314"/>
            <a:ext cx="2639439" cy="141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D905EF4E-6F3F-2822-CA12-7519D62A0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79" y="3611914"/>
            <a:ext cx="2683612" cy="161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F1AE0-798E-35C9-6122-5BB8E8EAD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5FC07-8AC9-317C-ECB1-42C673A6E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03C8-F240-AD4D-88C6-8C703D71C6A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2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3780</TotalTime>
  <Words>3052</Words>
  <Application>Microsoft Macintosh PowerPoint</Application>
  <PresentationFormat>Widescreen</PresentationFormat>
  <Paragraphs>789</Paragraphs>
  <Slides>76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4" baseType="lpstr">
      <vt:lpstr>Aptos</vt:lpstr>
      <vt:lpstr>Aptos Display</vt:lpstr>
      <vt:lpstr>Aptos Narrow</vt:lpstr>
      <vt:lpstr>Arial</vt:lpstr>
      <vt:lpstr>Cambria Math</vt:lpstr>
      <vt:lpstr>Noto Sans</vt:lpstr>
      <vt:lpstr>Wingdings</vt:lpstr>
      <vt:lpstr>Office Theme</vt:lpstr>
      <vt:lpstr>Comparable Corpora: Opportunities for New Research Directions</vt:lpstr>
      <vt:lpstr>Setting Expectations</vt:lpstr>
      <vt:lpstr>Agenda</vt:lpstr>
      <vt:lpstr>Current Status: Where are we now?</vt:lpstr>
      <vt:lpstr>https://www.chronicle.com/article/im-a-student-you-have-no-idea-how-much-were-using-chatgpt </vt:lpstr>
      <vt:lpstr>What’s wrong with pivoting via English?</vt:lpstr>
      <vt:lpstr>Criticism: ACL is too focused on English https://thegradient.pub/the-benderrule-on-naming-the-languages-we-study-and-why-it-matters/ </vt:lpstr>
      <vt:lpstr>PowerPoint Presentation</vt:lpstr>
      <vt:lpstr>Filter Bubbles (Colonialism) Move Fast and Break Things</vt:lpstr>
      <vt:lpstr>Truth, Justice and &lt;fill-mask&gt;</vt:lpstr>
      <vt:lpstr>Better to Engage Local Expertise</vt:lpstr>
      <vt:lpstr>Deadly Consequences</vt:lpstr>
      <vt:lpstr>Filter Bubble Hypothesis:  Anglophones don’t know how bad it is elsewhere</vt:lpstr>
      <vt:lpstr>Growth Languages</vt:lpstr>
      <vt:lpstr>Low Resources &amp; Growth Opportunities</vt:lpstr>
      <vt:lpstr>Good News: More resources than we had for English when we started EMNLP</vt:lpstr>
      <vt:lpstr>Agenda</vt:lpstr>
      <vt:lpstr>Agenda for Part 1: History</vt:lpstr>
      <vt:lpstr>Historical Background: Parallel Corpora</vt:lpstr>
      <vt:lpstr>Applications of Parallel Corpora</vt:lpstr>
      <vt:lpstr>Monolingual Senses ≠ Bilingual Senses</vt:lpstr>
      <vt:lpstr>What’s Wrong with Parallel Corpora?</vt:lpstr>
      <vt:lpstr>PowerPoint Presentation</vt:lpstr>
      <vt:lpstr>Agenda for Part 1: History</vt:lpstr>
      <vt:lpstr>Too Much Translation in Corpora/Resources (English is often used as a Pivot Language)</vt:lpstr>
      <vt:lpstr>XNLI: label ~ premise + hypothesis Translated English NLI task to 15 Languages cream skimming  la crème de la crème ??</vt:lpstr>
      <vt:lpstr>It is widely (and incorrectly) believed that  Wikipedia is Translation-Free</vt:lpstr>
      <vt:lpstr>How much translation is there in Wikipedia?  Answer: 90% of Hausa Pages</vt:lpstr>
      <vt:lpstr>PowerPoint Presentation</vt:lpstr>
      <vt:lpstr>Too Much Translation in Corpora/Resources (English is often used as a Pivot Language)</vt:lpstr>
      <vt:lpstr>PowerPoint Presentation</vt:lpstr>
      <vt:lpstr>Avoid Translation (Pivoting via English)</vt:lpstr>
      <vt:lpstr>Avoid Translation (Pivoting via English) NRC-VAD (Uses Google Translate)</vt:lpstr>
      <vt:lpstr>Agenda for Part 1: History</vt:lpstr>
      <vt:lpstr>BLI (Bilingual Lexicon Induction) MUSE Task:  An Application of Comparable Corpora</vt:lpstr>
      <vt:lpstr>MUSE Task</vt:lpstr>
      <vt:lpstr>MUSE Task ≠ Word Sense Disambiguation</vt:lpstr>
      <vt:lpstr>PowerPoint Presentation</vt:lpstr>
      <vt:lpstr>Agenda for Part 1: History</vt:lpstr>
      <vt:lpstr>Agenda</vt:lpstr>
      <vt:lpstr>Challenges for the Future</vt:lpstr>
      <vt:lpstr>BLI (Over)-Simplifies Lexicon</vt:lpstr>
      <vt:lpstr>Lexical Semantics</vt:lpstr>
      <vt:lpstr>Lexical Semantics Challenges</vt:lpstr>
      <vt:lpstr>Challenges for the Future</vt:lpstr>
      <vt:lpstr>Compare and Contrast Task</vt:lpstr>
      <vt:lpstr>Transfer Learning: Bootstrap LLMs to more languages</vt:lpstr>
      <vt:lpstr>Tasks:</vt:lpstr>
      <vt:lpstr>Snippet from Semantic Scholar</vt:lpstr>
      <vt:lpstr>Recommendations: Query: BERT paper</vt:lpstr>
      <vt:lpstr>Summaries of Two Papers</vt:lpstr>
      <vt:lpstr>What do I really want to ask this paper?</vt:lpstr>
      <vt:lpstr>How does BERT compare with TinyBERT?</vt:lpstr>
      <vt:lpstr>Multilingual Version: Please compare and contrast these two papers</vt:lpstr>
      <vt:lpstr>Multilingual Version (translation of previous slide) Please compare and contrast these two papers</vt:lpstr>
      <vt:lpstr>tldr: Better in English than Chinese</vt:lpstr>
      <vt:lpstr>Shameless Plug:  http://recommendpapers.xyz </vt:lpstr>
      <vt:lpstr>Challenges for the Future</vt:lpstr>
      <vt:lpstr>Multimodal Corpora:  Text, Audio, Pictures, Video, etc.</vt:lpstr>
      <vt:lpstr>Computational Linguistics &amp; Vision Words, Documents  Pictures, Audio, Video, etc.</vt:lpstr>
      <vt:lpstr>Pragmatics</vt:lpstr>
      <vt:lpstr>A More Modern View of Vision Research Task: End-to-End Image Captioning</vt:lpstr>
      <vt:lpstr>A Translation-Free Benchmark (To avoid Anglo-Centric Biases)</vt:lpstr>
      <vt:lpstr>Embrace Diversity &amp; Multiple Perspectives</vt:lpstr>
      <vt:lpstr>PowerPoint Presentation</vt:lpstr>
      <vt:lpstr>Vision: More than Pixels Communication (Shannon): Audience Matters</vt:lpstr>
      <vt:lpstr>Website: Benchmark, Code, Paper &amp;  Video</vt:lpstr>
      <vt:lpstr>Adding Perspective to Speech/Vision Research COCO (Objective)  ArtEmis (Subjective)</vt:lpstr>
      <vt:lpstr>Challenges for the Future</vt:lpstr>
      <vt:lpstr>Emerging trends: When can users trust GPT, and when should they intervene?</vt:lpstr>
      <vt:lpstr>PowerPoint Presentation</vt:lpstr>
      <vt:lpstr>Amazingly Good: Metaphor</vt:lpstr>
      <vt:lpstr>Amazingly Good: Metaphor</vt:lpstr>
      <vt:lpstr>Amazingly Bad: Anglo-Centric Biases</vt:lpstr>
      <vt:lpstr>Ambitious Goal for Bots</vt:lpstr>
      <vt:lpstr>Conclusions: Challenges for the Future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Kenneth Church</dc:creator>
  <cp:lastModifiedBy>Kenneth Church</cp:lastModifiedBy>
  <cp:revision>128</cp:revision>
  <dcterms:created xsi:type="dcterms:W3CDTF">2025-01-12T17:36:00Z</dcterms:created>
  <dcterms:modified xsi:type="dcterms:W3CDTF">2025-01-15T18:50:28Z</dcterms:modified>
</cp:coreProperties>
</file>