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044" r:id="rId3"/>
    <p:sldId id="258" r:id="rId4"/>
    <p:sldId id="1980" r:id="rId5"/>
    <p:sldId id="2054" r:id="rId6"/>
    <p:sldId id="2038" r:id="rId7"/>
    <p:sldId id="2039" r:id="rId8"/>
    <p:sldId id="1963" r:id="rId9"/>
    <p:sldId id="1993" r:id="rId10"/>
    <p:sldId id="1966" r:id="rId11"/>
    <p:sldId id="281" r:id="rId12"/>
    <p:sldId id="2029" r:id="rId13"/>
    <p:sldId id="2028" r:id="rId14"/>
    <p:sldId id="1972" r:id="rId15"/>
    <p:sldId id="1973" r:id="rId16"/>
    <p:sldId id="313" r:id="rId17"/>
    <p:sldId id="2024" r:id="rId18"/>
    <p:sldId id="2026" r:id="rId19"/>
    <p:sldId id="2027" r:id="rId20"/>
    <p:sldId id="284" r:id="rId21"/>
    <p:sldId id="1974" r:id="rId22"/>
    <p:sldId id="1968" r:id="rId23"/>
    <p:sldId id="2049" r:id="rId24"/>
    <p:sldId id="205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67DABD9-960E-B240-8A2B-931ACA86F8FE}">
          <p14:sldIdLst>
            <p14:sldId id="256"/>
            <p14:sldId id="2044"/>
            <p14:sldId id="258"/>
            <p14:sldId id="1980"/>
          </p14:sldIdLst>
        </p14:section>
        <p14:section name="Part 1: Current Status and Opportunities" id="{D91F8CF1-82E3-5D47-8566-C6CBAA8AC60D}">
          <p14:sldIdLst>
            <p14:sldId id="2054"/>
            <p14:sldId id="2038"/>
            <p14:sldId id="2039"/>
            <p14:sldId id="1963"/>
            <p14:sldId id="1993"/>
            <p14:sldId id="1966"/>
            <p14:sldId id="281"/>
            <p14:sldId id="2029"/>
          </p14:sldIdLst>
        </p14:section>
        <p14:section name="Growth languages" id="{89BF6504-1DB8-F340-BEF1-77C7BAAEE6AA}">
          <p14:sldIdLst>
            <p14:sldId id="2028"/>
            <p14:sldId id="1972"/>
            <p14:sldId id="1973"/>
          </p14:sldIdLst>
        </p14:section>
        <p14:section name="Vision" id="{D4774A08-E1A1-374F-9216-BA6769D7731C}">
          <p14:sldIdLst>
            <p14:sldId id="313"/>
            <p14:sldId id="2024"/>
            <p14:sldId id="2026"/>
            <p14:sldId id="2027"/>
            <p14:sldId id="284"/>
          </p14:sldIdLst>
        </p14:section>
        <p14:section name="Filter Bubbles" id="{F8BDE5F0-0423-034F-B18D-972104B0A265}">
          <p14:sldIdLst>
            <p14:sldId id="1974"/>
            <p14:sldId id="1968"/>
            <p14:sldId id="2049"/>
            <p14:sldId id="2055"/>
          </p14:sldIdLst>
        </p14:section>
        <p14:section name="Backup" id="{511362CB-D5DA-4E43-BCE5-C132C703882F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77"/>
    <p:restoredTop sz="94667"/>
  </p:normalViewPr>
  <p:slideViewPr>
    <p:cSldViewPr snapToGrid="0">
      <p:cViewPr varScale="1">
        <p:scale>
          <a:sx n="241" d="100"/>
          <a:sy n="241" d="100"/>
        </p:scale>
        <p:origin x="2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5" d="100"/>
        <a:sy n="15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3D8D35-BA8B-A247-9650-854041B00C0A}" type="datetimeFigureOut">
              <a:rPr lang="en-US" smtClean="0"/>
              <a:t>1/20/25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CEB43-0E5E-8D41-9FA8-3FD891617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551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CEB43-0E5E-8D41-9FA8-3FD891617D7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94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CEB43-0E5E-8D41-9FA8-3FD891617D7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57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1D049-FCE2-D6CF-4758-EAF05A073D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4B5E0E-9E71-1E75-5741-C7DF8B6496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B245B-3D82-F778-CC48-542EE00B1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205C0-D7A0-596D-B7B7-D5D758349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04204-356C-1B1F-BC89-459C6584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5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B9DAE-06D9-8744-982F-915BD5231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7E017D-05A7-DECC-9CB2-90D6912500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754EB-21AB-D474-6046-E15F8F7E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A2285-0A60-5110-9E86-F22AEC972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9ADE6-2488-F09C-3500-D3B866F66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89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FFFB11-393C-7382-CDF9-90EB7BB4A4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B31114-6127-3AF1-C931-57CE358CCB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80642-9B2B-B9C5-7DB6-DB1E56A22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B8EE16-0F32-F664-0E0A-C99104A0B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C2AD1-5CF3-E6A0-DE2E-81818254C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862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EF7D3-9F61-916C-B850-EBB123793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0E74A-89FD-0456-5C9B-9ADBBA99A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637F1-12C2-6BFE-9387-78184C167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DA7B6-7C5A-9633-77A5-257DCFAC5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8C17D-3003-7C11-1749-B86B65BE3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873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21CD3-E528-405C-F71A-92E8880CF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B03E5-1FEF-EFB0-5A95-9B07EB33A5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8725A-6A04-D825-D26F-A29628937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9CEA4-863E-FDB0-8B44-CF0AB9462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47956-AE30-3B85-E2B9-E85D51DD6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02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E790-5DA3-8ABB-D899-1F92D37C8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1B405-54A2-04A3-B06E-52D6A78119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A9C041-C500-52F8-2BCB-CB9C44962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C6F713-8C75-3ABC-7259-D20E6426B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4E0E6-601F-8C1C-9A06-56D5B1A59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460926-DA41-AA97-0F95-047A252CA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647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609A0-B359-537A-C02A-3784D8746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251D64-0E5C-B4AC-1EB7-2FF9B522A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E96162-B09F-5081-1EBC-C0ABCF1484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64B45B-4C57-38D3-7FBE-A11524E14F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46260E-13A2-142D-D3BA-13E172D1C6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347731-B278-DAA9-E60F-D1AB64826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823126-43CC-979E-8003-B9A5636CC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7DEAB-7EB7-7095-AB6E-D52A6FFB1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11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4EBF3-0D03-6DB7-69B5-7BAD09627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368725-372C-9D98-27DC-6D23E048C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DE6FB9-38D4-9091-4126-62E40BD30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4583CA-198D-C1A9-8964-7651D8227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34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50BC26-095C-56DF-BDF8-E0AEC4654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631263-8EA4-EA0A-15F8-AFBBA50C4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2C0D23-96F0-113F-F5E6-288C4790F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07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5D090-78AC-2660-B2A0-4AECEE925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F771E-2ACB-2CF2-5996-84E9D6FC4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092E9-6466-A40F-5931-289F315B9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3D806E-F8BF-5741-AC3D-CEE95E577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9194DD-71FD-8831-C052-40CAD2B43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FA072C-5612-FB45-C726-2F4D3F0B6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398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6C784-CADC-BD33-E658-AB0DB1079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72A552-A9A4-15F7-A359-89BBDE0715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FC2BAB-DF80-26DD-2752-19D24A7943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AD6F02-0D62-E371-F2F7-8D695A069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81866D-409E-D4E9-FD89-03D90CC76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4C5F01-F504-D792-2C8A-327F86F68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28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CF68EF-9F29-304A-B7FF-63DA8822A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7E63B5-794B-C490-F7E9-52D1584A2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6DA45-5C13-1E5E-54E1-EAE4CDF38A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1/20/25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D783A-46A6-EE91-D6EF-B29A658B30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BUCC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8CC82-D4E7-4D86-7B21-7AA31EF40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8303C8-F240-AD4D-88C6-8C703D71C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64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hyperlink" Target="https://kwchurch.github.io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st_of_languages_by_total_number_of_speakers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hyperlink" Target="https://en.wikipedia.org/wiki/Endangered_languag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chronicle.com/article/im-a-student-you-have-no-idea-how-much-were-using-chatgpt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thegradient.pub/the-benderrule-on-naming-the-languages-we-study-and-why-it-matter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hyperlink" Target="https://www.nytimes.com/2006/06/30/opinion/30iht-ederik.2093103.html?_r=0" TargetMode="Externa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6EA29-93BB-5D92-562E-FF456737EC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Shameless Plug for BUCC Talk</a:t>
            </a:r>
            <a:br>
              <a:rPr lang="en-US" sz="4000" dirty="0"/>
            </a:br>
            <a:r>
              <a:rPr lang="en-US" sz="4000" dirty="0"/>
              <a:t>on Comparable Corpora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811669-65C9-0EEA-D990-0D922BBC7C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Kenneth Church</a:t>
            </a:r>
          </a:p>
          <a:p>
            <a:r>
              <a:rPr lang="en-US" dirty="0">
                <a:hlinkClick r:id="rId2"/>
              </a:rPr>
              <a:t>https://kwchurch.github.io/</a:t>
            </a:r>
            <a:r>
              <a:rPr lang="en-US" dirty="0"/>
              <a:t> </a:t>
            </a:r>
          </a:p>
          <a:p>
            <a:r>
              <a:rPr lang="en-US" dirty="0"/>
              <a:t>Northeastern University</a:t>
            </a:r>
          </a:p>
          <a:p>
            <a:r>
              <a:rPr lang="en-US" dirty="0"/>
              <a:t>Jan 20, 2025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656BD34-983D-9AE5-D16A-D2E03D07F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29737" y="5257800"/>
            <a:ext cx="1526127" cy="152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5" descr="A close-up of a poster&#10;&#10;Description automatically generated">
            <a:extLst>
              <a:ext uri="{FF2B5EF4-FFF2-40B4-BE49-F238E27FC236}">
                <a16:creationId xmlns:a16="http://schemas.microsoft.com/office/drawing/2014/main" id="{51A82DBA-CC88-87FD-5A62-0DE72F5AF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5" y="4745380"/>
            <a:ext cx="4169945" cy="2068399"/>
          </a:xfrm>
          <a:prstGeom prst="rect">
            <a:avLst/>
          </a:prstGeom>
        </p:spPr>
      </p:pic>
      <p:pic>
        <p:nvPicPr>
          <p:cNvPr id="12" name="Content Placeholder 4" descr="A poster with text and images&#10;&#10;Description automatically generated with medium confidence">
            <a:extLst>
              <a:ext uri="{FF2B5EF4-FFF2-40B4-BE49-F238E27FC236}">
                <a16:creationId xmlns:a16="http://schemas.microsoft.com/office/drawing/2014/main" id="{D3B75D92-D448-9696-0741-C3D8E62002F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798" t="34761" r="48375" b="35773"/>
          <a:stretch/>
        </p:blipFill>
        <p:spPr>
          <a:xfrm>
            <a:off x="145716" y="-100854"/>
            <a:ext cx="4022321" cy="2146913"/>
          </a:xfrm>
          <a:prstGeom prst="rect">
            <a:avLst/>
          </a:prstGeom>
        </p:spPr>
      </p:pic>
      <p:pic>
        <p:nvPicPr>
          <p:cNvPr id="13" name="Picture 12" descr="A painting of a person in a suit&#10;&#10;Description automatically generated">
            <a:extLst>
              <a:ext uri="{FF2B5EF4-FFF2-40B4-BE49-F238E27FC236}">
                <a16:creationId xmlns:a16="http://schemas.microsoft.com/office/drawing/2014/main" id="{7F582655-D89C-0EE1-A995-7350BC5A30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65" y="2054361"/>
            <a:ext cx="1623131" cy="2135407"/>
          </a:xfrm>
          <a:prstGeom prst="rect">
            <a:avLst/>
          </a:prstGeom>
        </p:spPr>
      </p:pic>
      <p:pic>
        <p:nvPicPr>
          <p:cNvPr id="14" name="Picture 2" descr="Indiana Jones and the Temple of Doom - ">
            <a:extLst>
              <a:ext uri="{FF2B5EF4-FFF2-40B4-BE49-F238E27FC236}">
                <a16:creationId xmlns:a16="http://schemas.microsoft.com/office/drawing/2014/main" id="{30075D12-5217-AEE7-D42B-1D098FAB6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332" y="65333"/>
            <a:ext cx="3521292" cy="198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Content Placeholder 8" descr="A screenshot of a comic book&#10;&#10;Description automatically generated">
            <a:extLst>
              <a:ext uri="{FF2B5EF4-FFF2-40B4-BE49-F238E27FC236}">
                <a16:creationId xmlns:a16="http://schemas.microsoft.com/office/drawing/2014/main" id="{43B92FF1-5512-44DA-3A04-D9952055E3B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205" t="47543" r="6003" b="4780"/>
          <a:stretch/>
        </p:blipFill>
        <p:spPr>
          <a:xfrm>
            <a:off x="7769588" y="54310"/>
            <a:ext cx="3005707" cy="2002772"/>
          </a:xfrm>
          <a:prstGeom prst="rect">
            <a:avLst/>
          </a:prstGeom>
        </p:spPr>
      </p:pic>
      <p:pic>
        <p:nvPicPr>
          <p:cNvPr id="11" name="Picture 2" descr="Amazon.com: Superman 53 : Truth, Justice and the American Way: Ordway &amp;  Janke: Books">
            <a:extLst>
              <a:ext uri="{FF2B5EF4-FFF2-40B4-BE49-F238E27FC236}">
                <a16:creationId xmlns:a16="http://schemas.microsoft.com/office/drawing/2014/main" id="{F6CA85D1-C27B-4074-9052-6F26FAD21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/>
          <a:stretch/>
        </p:blipFill>
        <p:spPr bwMode="auto">
          <a:xfrm>
            <a:off x="10338408" y="42126"/>
            <a:ext cx="1787927" cy="268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7FD4722A-35EF-052B-016D-ACE0018D9A2C}"/>
              </a:ext>
            </a:extLst>
          </p:cNvPr>
          <p:cNvSpPr/>
          <p:nvPr/>
        </p:nvSpPr>
        <p:spPr>
          <a:xfrm>
            <a:off x="1281345" y="3351038"/>
            <a:ext cx="2111978" cy="1241180"/>
          </a:xfrm>
          <a:prstGeom prst="wedgeRoundRectCallout">
            <a:avLst>
              <a:gd name="adj1" fmla="val 88546"/>
              <a:gd name="adj2" fmla="val 10305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Including these slides</a:t>
            </a:r>
          </a:p>
          <a:p>
            <a:pPr algn="ctr"/>
            <a:r>
              <a:rPr lang="en-US" sz="2400" dirty="0"/>
              <a:t>(and video)</a:t>
            </a:r>
          </a:p>
        </p:txBody>
      </p:sp>
      <p:pic>
        <p:nvPicPr>
          <p:cNvPr id="16" name="Content Placeholder 7" descr="A person in uniform standing in front of a building with shoes&#10;&#10;Description automatically generated">
            <a:extLst>
              <a:ext uri="{FF2B5EF4-FFF2-40B4-BE49-F238E27FC236}">
                <a16:creationId xmlns:a16="http://schemas.microsoft.com/office/drawing/2014/main" id="{C4ADEA09-8B65-0470-F90B-9398DCC72C8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6838" t="41132" r="3627" b="10740"/>
          <a:stretch/>
        </p:blipFill>
        <p:spPr>
          <a:xfrm>
            <a:off x="7989911" y="4033860"/>
            <a:ext cx="4153234" cy="2750067"/>
          </a:xfrm>
          <a:prstGeom prst="rect">
            <a:avLst/>
          </a:prstGeom>
        </p:spPr>
      </p:pic>
      <p:pic>
        <p:nvPicPr>
          <p:cNvPr id="4" name="Content Placeholder 8" descr="A person playing with a frisbee&#10;&#10;Description automatically generated">
            <a:extLst>
              <a:ext uri="{FF2B5EF4-FFF2-40B4-BE49-F238E27FC236}">
                <a16:creationId xmlns:a16="http://schemas.microsoft.com/office/drawing/2014/main" id="{2764AC80-F430-D1F6-C63B-5EFB564838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13625" y="2041052"/>
            <a:ext cx="1729520" cy="247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9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7C47B-75A2-AB8F-2C64-683B3901C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270131" cy="1226283"/>
          </a:xfrm>
        </p:spPr>
        <p:txBody>
          <a:bodyPr>
            <a:normAutofit fontScale="90000"/>
          </a:bodyPr>
          <a:lstStyle/>
          <a:p>
            <a:r>
              <a:rPr lang="en-US" dirty="0"/>
              <a:t>Better to Engage Local Expertise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D190C-E13F-11DA-522B-F9783DB929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511" y="3739278"/>
            <a:ext cx="5181600" cy="305129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Quality control is relatively weak in 4 African Languages</a:t>
            </a:r>
          </a:p>
          <a:p>
            <a:pPr lvl="1"/>
            <a:r>
              <a:rPr lang="en-US" i="1" dirty="0"/>
              <a:t>“A significant part of the translations were suspected</a:t>
            </a:r>
          </a:p>
          <a:p>
            <a:pPr lvl="1"/>
            <a:r>
              <a:rPr lang="en-US" i="1" dirty="0"/>
              <a:t>to have been automatically generated”</a:t>
            </a:r>
          </a:p>
          <a:p>
            <a:r>
              <a:rPr lang="en-US" dirty="0"/>
              <a:t>“Unnatural” natural language</a:t>
            </a:r>
          </a:p>
          <a:p>
            <a:pPr lvl="1"/>
            <a:r>
              <a:rPr lang="en-US" dirty="0"/>
              <a:t>Not even grammatical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D04894D1-443C-E8AD-53CF-4672AE6185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79947" y="681037"/>
            <a:ext cx="6812053" cy="6000152"/>
          </a:xfrm>
        </p:spPr>
      </p:pic>
      <p:pic>
        <p:nvPicPr>
          <p:cNvPr id="8" name="Picture 7" descr="A close-up of a document&#10;&#10;Description automatically generated">
            <a:extLst>
              <a:ext uri="{FF2B5EF4-FFF2-40B4-BE49-F238E27FC236}">
                <a16:creationId xmlns:a16="http://schemas.microsoft.com/office/drawing/2014/main" id="{09E1FC1B-921A-98F9-4511-049ED5572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2" y="1970450"/>
            <a:ext cx="5323449" cy="1389786"/>
          </a:xfrm>
          <a:prstGeom prst="rect">
            <a:avLst/>
          </a:prstGeom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D6311D25-1F6C-56CB-9794-EEFA16D56283}"/>
              </a:ext>
            </a:extLst>
          </p:cNvPr>
          <p:cNvSpPr/>
          <p:nvPr/>
        </p:nvSpPr>
        <p:spPr>
          <a:xfrm>
            <a:off x="4282224" y="1235806"/>
            <a:ext cx="1212362" cy="545123"/>
          </a:xfrm>
          <a:prstGeom prst="wedgeRoundRectCallout">
            <a:avLst>
              <a:gd name="adj1" fmla="val -53965"/>
              <a:gd name="adj2" fmla="val 91244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NLLB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16510FD-4398-7774-5764-57096CC2FD59}"/>
              </a:ext>
            </a:extLst>
          </p:cNvPr>
          <p:cNvSpPr/>
          <p:nvPr/>
        </p:nvSpPr>
        <p:spPr>
          <a:xfrm>
            <a:off x="2744387" y="2497348"/>
            <a:ext cx="1431960" cy="228267"/>
          </a:xfrm>
          <a:prstGeom prst="roundRect">
            <a:avLst/>
          </a:prstGeom>
          <a:solidFill>
            <a:srgbClr val="FFFF00">
              <a:alpha val="20000"/>
            </a:srgb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E630264-89E4-762C-A8AD-F10210AA4F43}"/>
              </a:ext>
            </a:extLst>
          </p:cNvPr>
          <p:cNvSpPr/>
          <p:nvPr/>
        </p:nvSpPr>
        <p:spPr>
          <a:xfrm>
            <a:off x="1312426" y="3001132"/>
            <a:ext cx="1101062" cy="177287"/>
          </a:xfrm>
          <a:prstGeom prst="roundRect">
            <a:avLst/>
          </a:prstGeom>
          <a:solidFill>
            <a:srgbClr val="FFFF00">
              <a:alpha val="20000"/>
            </a:srgb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0780E25-1B0B-14B7-5ABE-898E977C0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9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11F9604-0C31-2838-7D46-0AFDD7041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Deadly</a:t>
            </a:r>
            <a:br>
              <a:rPr lang="en-US" dirty="0"/>
            </a:br>
            <a:r>
              <a:rPr lang="en-US" dirty="0"/>
              <a:t>Consequences</a:t>
            </a:r>
          </a:p>
        </p:txBody>
      </p:sp>
      <p:pic>
        <p:nvPicPr>
          <p:cNvPr id="8" name="Content Placeholder 7" descr="A person in uniform standing in front of a building with shoes&#10;&#10;Description automatically generated">
            <a:extLst>
              <a:ext uri="{FF2B5EF4-FFF2-40B4-BE49-F238E27FC236}">
                <a16:creationId xmlns:a16="http://schemas.microsoft.com/office/drawing/2014/main" id="{6948B553-7EED-4884-A43B-D34AFC3C99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6195" y="-250899"/>
            <a:ext cx="5770911" cy="7108899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61DBD4-F110-E279-F269-42DD2D842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4" y="3620275"/>
            <a:ext cx="3111500" cy="31115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FA3FE2-5A63-5085-0271-4530B86A5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E04603-8190-0261-98CF-0DB5C4009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8D21C-C261-C43E-F10B-CE76E8CDB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239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EEE7F-9BC9-0BB1-2643-A0E87634D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Filter Bubble Hypothesis: </a:t>
            </a:r>
            <a:br>
              <a:rPr lang="en-US" dirty="0"/>
            </a:br>
            <a:r>
              <a:rPr lang="en-US" dirty="0"/>
              <a:t>Anglophones don’t know how bad it is elsewhere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12673-4310-8640-2DD7-2B78FAEBD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Nigeria</a:t>
            </a:r>
          </a:p>
          <a:p>
            <a:pPr lvl="1"/>
            <a:r>
              <a:rPr lang="en-US" dirty="0"/>
              <a:t>Tweets are more toxic in Hausa</a:t>
            </a:r>
          </a:p>
          <a:p>
            <a:pPr lvl="1"/>
            <a:r>
              <a:rPr lang="en-US" dirty="0"/>
              <a:t>than in English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3DBA8-CE9E-8434-EAC1-BA2E60E7A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98DCEE-AE3D-EF19-7DEA-0359EED36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E490C-56ED-98B0-C846-DB98C858D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2" descr="Indiana Jones and the Temple of Doom - ">
            <a:extLst>
              <a:ext uri="{FF2B5EF4-FFF2-40B4-BE49-F238E27FC236}">
                <a16:creationId xmlns:a16="http://schemas.microsoft.com/office/drawing/2014/main" id="{7B619103-ABE5-492A-273B-B46ADB07C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529" y="2805903"/>
            <a:ext cx="7078171" cy="398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218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6B9CD-A83D-51FD-CD50-2C4B6BC53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4DC1E78-1B29-BE54-9C12-27BF552205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Growth Languages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4271D0E0-095B-9EBE-54C8-39C618A4E3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04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3DD8D-2C52-7CC9-427F-E34E3D7A5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Resources </a:t>
            </a:r>
            <a:r>
              <a:rPr lang="en-US" dirty="0">
                <a:sym typeface="Wingdings" pitchFamily="2" charset="2"/>
              </a:rPr>
              <a:t>&amp; Growth Opportunities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081009-A69A-DD26-94DF-BEE1DEC6F2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Endangered Languages</a:t>
            </a:r>
          </a:p>
        </p:txBody>
      </p:sp>
      <p:pic>
        <p:nvPicPr>
          <p:cNvPr id="9" name="Content Placeholder 8" descr="A map of the world&#10;&#10;Description automatically generated">
            <a:extLst>
              <a:ext uri="{FF2B5EF4-FFF2-40B4-BE49-F238E27FC236}">
                <a16:creationId xmlns:a16="http://schemas.microsoft.com/office/drawing/2014/main" id="{CC06D6AC-0C8A-18C5-C421-D9CC43D637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6611" y="2439878"/>
            <a:ext cx="4402653" cy="3715714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832B11-CF30-DE10-1531-9BD468468D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40 Million Speakers or more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6B81D19-A6BC-479E-16FA-B8203061024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English, Chinese, Hindi, Spanish, Arabic, French, Bengali, Portuguese, Russian, Urdu, Indonesian, German, Japanese, Nigerian Pidgin, Marathi, Telugu, Turkish, Hausa, Tamil, Swahili, Tagalog, Punjabi, Korean, Persian, Javanese, Italian, Gujarati, Thai, Amharic, Kannada, Bhojpuri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9128CA-7F56-AB18-7941-A0762CD1A79A}"/>
              </a:ext>
            </a:extLst>
          </p:cNvPr>
          <p:cNvSpPr txBox="1"/>
          <p:nvPr/>
        </p:nvSpPr>
        <p:spPr>
          <a:xfrm>
            <a:off x="5626305" y="1603617"/>
            <a:ext cx="62749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https://en.wikipedia.org/wiki/List_of_languages_by_total_number_of_speakers</a:t>
            </a:r>
            <a:r>
              <a:rPr lang="en-US" sz="14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1E6431-A7BB-8AD2-EEC8-3AEAAD7FD231}"/>
              </a:ext>
            </a:extLst>
          </p:cNvPr>
          <p:cNvSpPr txBox="1"/>
          <p:nvPr/>
        </p:nvSpPr>
        <p:spPr>
          <a:xfrm>
            <a:off x="222423" y="6211669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https://en.wikipedia.org/wiki/Endangered_language</a:t>
            </a:r>
            <a:r>
              <a:rPr lang="en-US" dirty="0"/>
              <a:t>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8DAB229-E4CF-B7FD-8F1D-99034B8F7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14</a:t>
            </a:fld>
            <a:endParaRPr lang="en-US"/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A4568BDB-06C5-C7ED-9084-562FA2ABACF4}"/>
              </a:ext>
            </a:extLst>
          </p:cNvPr>
          <p:cNvSpPr/>
          <p:nvPr/>
        </p:nvSpPr>
        <p:spPr>
          <a:xfrm>
            <a:off x="8763794" y="6108787"/>
            <a:ext cx="3173567" cy="624376"/>
          </a:xfrm>
          <a:prstGeom prst="wedgeRoundRectCallout">
            <a:avLst>
              <a:gd name="adj1" fmla="val -37416"/>
              <a:gd name="adj2" fmla="val -87582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Better Business Case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8A37B8E-3FCB-E451-A85C-85D548691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655" y="274798"/>
            <a:ext cx="1245476" cy="124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77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D3B20-AD81-A695-0C1D-F44F196A1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F03CF-24F4-2827-23EE-3B9DFBB71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8257" y="981906"/>
            <a:ext cx="4585372" cy="1021765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Good News: More resources than we had for English when we started EMNLP</a:t>
            </a:r>
            <a:endParaRPr lang="en-US" dirty="0"/>
          </a:p>
        </p:txBody>
      </p:sp>
      <p:pic>
        <p:nvPicPr>
          <p:cNvPr id="8" name="Content Placeholder 7" descr="A table of numbers and a number of speakers&#10;&#10;Description automatically generated with medium confidence">
            <a:extLst>
              <a:ext uri="{FF2B5EF4-FFF2-40B4-BE49-F238E27FC236}">
                <a16:creationId xmlns:a16="http://schemas.microsoft.com/office/drawing/2014/main" id="{E4A0D900-80E7-6EA7-E253-09F4BFF0A7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71169" y="174870"/>
            <a:ext cx="6929239" cy="6693410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6C9C0E0-27BA-8474-53C7-0B74DBEA38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59872" y="2804463"/>
            <a:ext cx="4242141" cy="3071631"/>
          </a:xfrm>
        </p:spPr>
        <p:txBody>
          <a:bodyPr/>
          <a:lstStyle/>
          <a:p>
            <a:r>
              <a:rPr lang="en-US" dirty="0"/>
              <a:t>Wikipedia</a:t>
            </a:r>
          </a:p>
          <a:p>
            <a:r>
              <a:rPr lang="en-US" dirty="0"/>
              <a:t>Joshi Classification</a:t>
            </a:r>
          </a:p>
          <a:p>
            <a:r>
              <a:rPr lang="en-US" dirty="0"/>
              <a:t>Semantic Scholar (S2)</a:t>
            </a:r>
          </a:p>
          <a:p>
            <a:r>
              <a:rPr lang="en-US" dirty="0"/>
              <a:t>ACL Anthology</a:t>
            </a:r>
          </a:p>
          <a:p>
            <a:r>
              <a:rPr lang="en-US" dirty="0" err="1"/>
              <a:t>HuggingFace</a:t>
            </a:r>
            <a:r>
              <a:rPr lang="en-US" dirty="0"/>
              <a:t> (HF)</a:t>
            </a:r>
          </a:p>
          <a:p>
            <a:r>
              <a:rPr lang="en-US" dirty="0"/>
              <a:t>Speakers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2A738-668A-E3AB-5208-B48959677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15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28970CA-E782-63D4-414F-DA8ABD9E8279}"/>
              </a:ext>
            </a:extLst>
          </p:cNvPr>
          <p:cNvSpPr/>
          <p:nvPr/>
        </p:nvSpPr>
        <p:spPr>
          <a:xfrm>
            <a:off x="6266792" y="536028"/>
            <a:ext cx="833615" cy="6185447"/>
          </a:xfrm>
          <a:prstGeom prst="roundRect">
            <a:avLst/>
          </a:prstGeom>
          <a:solidFill>
            <a:srgbClr val="FFFF00">
              <a:alpha val="20000"/>
            </a:srgb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047AA3D-4184-8573-22F5-6A4C08871129}"/>
              </a:ext>
            </a:extLst>
          </p:cNvPr>
          <p:cNvSpPr/>
          <p:nvPr/>
        </p:nvSpPr>
        <p:spPr>
          <a:xfrm>
            <a:off x="956440" y="536027"/>
            <a:ext cx="974836" cy="6185447"/>
          </a:xfrm>
          <a:prstGeom prst="roundRect">
            <a:avLst/>
          </a:prstGeom>
          <a:solidFill>
            <a:srgbClr val="FFFF00">
              <a:alpha val="20000"/>
            </a:srgb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CDD818A-F5AF-5929-DF30-EFC9286954CA}"/>
              </a:ext>
            </a:extLst>
          </p:cNvPr>
          <p:cNvSpPr/>
          <p:nvPr/>
        </p:nvSpPr>
        <p:spPr>
          <a:xfrm>
            <a:off x="1931276" y="536027"/>
            <a:ext cx="528146" cy="6185447"/>
          </a:xfrm>
          <a:prstGeom prst="roundRect">
            <a:avLst/>
          </a:prstGeom>
          <a:solidFill>
            <a:srgbClr val="FFFF00">
              <a:alpha val="20000"/>
            </a:srgb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494D51B-73BE-BEAB-AC5D-021B2535E93F}"/>
              </a:ext>
            </a:extLst>
          </p:cNvPr>
          <p:cNvSpPr/>
          <p:nvPr/>
        </p:nvSpPr>
        <p:spPr>
          <a:xfrm>
            <a:off x="2467306" y="536027"/>
            <a:ext cx="833616" cy="6185447"/>
          </a:xfrm>
          <a:prstGeom prst="roundRect">
            <a:avLst/>
          </a:prstGeom>
          <a:solidFill>
            <a:srgbClr val="FFFF00">
              <a:alpha val="20000"/>
            </a:srgb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75DD651-DC94-CB02-38DB-FB3196F98C03}"/>
              </a:ext>
            </a:extLst>
          </p:cNvPr>
          <p:cNvSpPr/>
          <p:nvPr/>
        </p:nvSpPr>
        <p:spPr>
          <a:xfrm>
            <a:off x="3293712" y="536027"/>
            <a:ext cx="833616" cy="6185447"/>
          </a:xfrm>
          <a:prstGeom prst="roundRect">
            <a:avLst/>
          </a:prstGeom>
          <a:solidFill>
            <a:srgbClr val="FFFF00">
              <a:alpha val="20000"/>
            </a:srgb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37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ACEF2-BC83-93D5-75D4-A3DEF27A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Translation-Free Benchmark</a:t>
            </a:r>
            <a:br>
              <a:rPr lang="en-US" dirty="0"/>
            </a:br>
            <a:r>
              <a:rPr lang="en-US" dirty="0"/>
              <a:t>(To avoid Anglo-Centric Biases)</a:t>
            </a:r>
          </a:p>
        </p:txBody>
      </p:sp>
      <p:pic>
        <p:nvPicPr>
          <p:cNvPr id="5" name="Content Placeholder 4" descr="A poster with text and images&#10;&#10;Description automatically generated with medium confidence">
            <a:extLst>
              <a:ext uri="{FF2B5EF4-FFF2-40B4-BE49-F238E27FC236}">
                <a16:creationId xmlns:a16="http://schemas.microsoft.com/office/drawing/2014/main" id="{AF147383-446C-7CB0-0465-023225A150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850612"/>
            <a:ext cx="5181600" cy="4301363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D3DDDC-3B25-3D55-25F6-E32DA97A41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Input: </a:t>
            </a:r>
          </a:p>
          <a:p>
            <a:pPr lvl="1"/>
            <a:r>
              <a:rPr lang="en-US" dirty="0"/>
              <a:t>Picture from </a:t>
            </a:r>
            <a:r>
              <a:rPr lang="en-US" dirty="0" err="1"/>
              <a:t>WikiArt</a:t>
            </a:r>
            <a:endParaRPr lang="en-US" dirty="0"/>
          </a:p>
          <a:p>
            <a:pPr lvl="1"/>
            <a:r>
              <a:rPr lang="en-US" dirty="0"/>
              <a:t>Language (one of 28 languages)</a:t>
            </a:r>
          </a:p>
          <a:p>
            <a:r>
              <a:rPr lang="en-US" dirty="0"/>
              <a:t>Output Annotations:</a:t>
            </a:r>
          </a:p>
          <a:p>
            <a:pPr lvl="1"/>
            <a:r>
              <a:rPr lang="en-US" dirty="0"/>
              <a:t>9 Emotion Labels</a:t>
            </a:r>
          </a:p>
          <a:p>
            <a:pPr lvl="2"/>
            <a:r>
              <a:rPr lang="en-US" dirty="0"/>
              <a:t>4 Positive: </a:t>
            </a:r>
          </a:p>
          <a:p>
            <a:pPr lvl="3"/>
            <a:r>
              <a:rPr lang="en-US" dirty="0"/>
              <a:t>Contentment, Awe, Excitement, Amusement </a:t>
            </a:r>
          </a:p>
          <a:p>
            <a:pPr lvl="2"/>
            <a:r>
              <a:rPr lang="en-US" dirty="0"/>
              <a:t>4 Negative: </a:t>
            </a:r>
          </a:p>
          <a:p>
            <a:pPr lvl="3"/>
            <a:r>
              <a:rPr lang="en-US" dirty="0"/>
              <a:t>Sadness, Anger, Fear, Disgust</a:t>
            </a:r>
          </a:p>
          <a:p>
            <a:pPr lvl="2"/>
            <a:r>
              <a:rPr lang="en-US" dirty="0"/>
              <a:t>1 Neutral</a:t>
            </a:r>
          </a:p>
          <a:p>
            <a:pPr lvl="1"/>
            <a:r>
              <a:rPr lang="en-US" dirty="0"/>
              <a:t>Caption (in your language)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370833-FE6D-BFD2-F0D9-3ABC03A79DD0}"/>
              </a:ext>
            </a:extLst>
          </p:cNvPr>
          <p:cNvSpPr txBox="1"/>
          <p:nvPr/>
        </p:nvSpPr>
        <p:spPr>
          <a:xfrm>
            <a:off x="2693125" y="6216161"/>
            <a:ext cx="1471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EMNLP-2024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A71194-E960-F04F-ECC1-BFD1AF6F2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DCC0512-7CC0-384E-3234-4F1C2C9AF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0E450EF-6220-7204-085F-4FD4131DD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16</a:t>
            </a:fld>
            <a:endParaRPr lang="en-US"/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14CEF075-116C-2466-22DC-D918264FC4D1}"/>
              </a:ext>
            </a:extLst>
          </p:cNvPr>
          <p:cNvSpPr/>
          <p:nvPr/>
        </p:nvSpPr>
        <p:spPr>
          <a:xfrm>
            <a:off x="8828051" y="643136"/>
            <a:ext cx="2937295" cy="834134"/>
          </a:xfrm>
          <a:prstGeom prst="wedgeRoundRectCallout">
            <a:avLst>
              <a:gd name="adj1" fmla="val -47455"/>
              <a:gd name="adj2" fmla="val 135789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No  Bounding Boxes</a:t>
            </a:r>
          </a:p>
        </p:txBody>
      </p:sp>
    </p:spTree>
    <p:extLst>
      <p:ext uri="{BB962C8B-B14F-4D97-AF65-F5344CB8AC3E}">
        <p14:creationId xmlns:p14="http://schemas.microsoft.com/office/powerpoint/2010/main" val="188411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A7202-4E18-E016-F6E8-92B2CFA81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CD457-D7E9-EDD9-516F-4BEC6F471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Embrace Diversity &amp; Multiple Perspectives</a:t>
            </a:r>
          </a:p>
        </p:txBody>
      </p:sp>
      <p:pic>
        <p:nvPicPr>
          <p:cNvPr id="5" name="Content Placeholder 4" descr="A poster with text and images&#10;&#10;Description automatically generated with medium confidence">
            <a:extLst>
              <a:ext uri="{FF2B5EF4-FFF2-40B4-BE49-F238E27FC236}">
                <a16:creationId xmlns:a16="http://schemas.microsoft.com/office/drawing/2014/main" id="{AE3D1B74-7D51-FA50-76B8-0442D47C40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798" t="34761" r="48375" b="35773"/>
          <a:stretch/>
        </p:blipFill>
        <p:spPr>
          <a:xfrm>
            <a:off x="89377" y="1611273"/>
            <a:ext cx="7290602" cy="3891357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42624B-4C64-FE5F-CD77-88BD65F61D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38334" y="1825625"/>
            <a:ext cx="3715466" cy="4351338"/>
          </a:xfrm>
        </p:spPr>
        <p:txBody>
          <a:bodyPr/>
          <a:lstStyle/>
          <a:p>
            <a:r>
              <a:rPr lang="en-US" dirty="0"/>
              <a:t>emotion labels: </a:t>
            </a:r>
          </a:p>
          <a:p>
            <a:pPr lvl="1"/>
            <a:r>
              <a:rPr lang="en-US" dirty="0"/>
              <a:t>disgust (Burmese)</a:t>
            </a:r>
          </a:p>
          <a:p>
            <a:pPr lvl="1"/>
            <a:r>
              <a:rPr lang="en-US" dirty="0"/>
              <a:t>awe (Malay) </a:t>
            </a:r>
          </a:p>
          <a:p>
            <a:r>
              <a:rPr lang="en-US" dirty="0"/>
              <a:t>captions focus  </a:t>
            </a:r>
          </a:p>
          <a:p>
            <a:pPr lvl="1"/>
            <a:r>
              <a:rPr lang="en-US" dirty="0"/>
              <a:t>on chest </a:t>
            </a:r>
          </a:p>
          <a:p>
            <a:pPr lvl="2"/>
            <a:r>
              <a:rPr lang="en-US" dirty="0"/>
              <a:t>Burmese &amp; Malay</a:t>
            </a:r>
          </a:p>
          <a:p>
            <a:pPr lvl="1"/>
            <a:r>
              <a:rPr lang="en-US" dirty="0"/>
              <a:t>on face and hair</a:t>
            </a:r>
          </a:p>
          <a:p>
            <a:pPr lvl="2"/>
            <a:r>
              <a:rPr lang="en-US" dirty="0"/>
              <a:t>Korean &amp; Setswana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FE32AA55-969F-0F7B-ED45-95EED2E48DB1}"/>
              </a:ext>
            </a:extLst>
          </p:cNvPr>
          <p:cNvSpPr/>
          <p:nvPr/>
        </p:nvSpPr>
        <p:spPr>
          <a:xfrm>
            <a:off x="7638334" y="5507026"/>
            <a:ext cx="2003696" cy="1209599"/>
          </a:xfrm>
          <a:prstGeom prst="wedgeRoundRectCallout">
            <a:avLst>
              <a:gd name="adj1" fmla="val -20898"/>
              <a:gd name="adj2" fmla="val -78732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Hypothesis:</a:t>
            </a:r>
          </a:p>
          <a:p>
            <a:pPr algn="ctr"/>
            <a:r>
              <a:rPr lang="en-US" sz="2400" dirty="0"/>
              <a:t>Predictable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050542-EBE0-CDE9-5E97-8B327C86EE6A}"/>
              </a:ext>
            </a:extLst>
          </p:cNvPr>
          <p:cNvSpPr txBox="1"/>
          <p:nvPr/>
        </p:nvSpPr>
        <p:spPr>
          <a:xfrm>
            <a:off x="2574264" y="5850215"/>
            <a:ext cx="2320828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Ethics Review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35A3A-7C8B-2E27-9D60-5FB1CD070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C3FA03-9B22-92B5-98FA-74D103CCC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9BD47D-9635-131B-6BBE-0F75737E1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E930679C-5FF6-182D-91EA-60054AA44D0A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b="32603"/>
          <a:stretch/>
        </p:blipFill>
        <p:spPr>
          <a:xfrm>
            <a:off x="3264196" y="0"/>
            <a:ext cx="8537944" cy="6296210"/>
          </a:xfrm>
        </p:spPr>
      </p:pic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8A2D9956-EC31-13DE-6483-56EDB55E5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99" y="4580304"/>
            <a:ext cx="6083300" cy="2273300"/>
          </a:xfrm>
          <a:prstGeom prst="rect">
            <a:avLst/>
          </a:prstGeom>
        </p:spPr>
      </p:pic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86DE5B28-DD52-24F6-46FF-65A505D4CA26}"/>
              </a:ext>
            </a:extLst>
          </p:cNvPr>
          <p:cNvSpPr/>
          <p:nvPr/>
        </p:nvSpPr>
        <p:spPr>
          <a:xfrm>
            <a:off x="2020050" y="301980"/>
            <a:ext cx="2003696" cy="1209599"/>
          </a:xfrm>
          <a:prstGeom prst="wedgeRoundRectCallout">
            <a:avLst>
              <a:gd name="adj1" fmla="val 84196"/>
              <a:gd name="adj2" fmla="val 35388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Evidence:</a:t>
            </a:r>
          </a:p>
          <a:p>
            <a:pPr algn="ctr"/>
            <a:r>
              <a:rPr lang="en-US" sz="2400" dirty="0"/>
              <a:t>Predictable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AB657C-AD49-5876-2CB5-29893AED5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4D04DC-B2D6-3793-99C4-F1D1943AC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FEFB5-9E23-31DB-1476-739E3220C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18</a:t>
            </a:fld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7D8D856-37BB-0BB2-BA58-E4B222C1F32C}"/>
              </a:ext>
            </a:extLst>
          </p:cNvPr>
          <p:cNvSpPr/>
          <p:nvPr/>
        </p:nvSpPr>
        <p:spPr>
          <a:xfrm>
            <a:off x="10042331" y="3641834"/>
            <a:ext cx="315614" cy="291663"/>
          </a:xfrm>
          <a:prstGeom prst="roundRect">
            <a:avLst/>
          </a:prstGeom>
          <a:solidFill>
            <a:srgbClr val="FFFF00">
              <a:alpha val="20000"/>
            </a:srgb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60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D4C91C5-1434-F3D1-002B-043C978EC7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b="32603"/>
          <a:stretch/>
        </p:blipFill>
        <p:spPr>
          <a:xfrm>
            <a:off x="176741" y="1690687"/>
            <a:ext cx="6123698" cy="4509097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DF90394-3B33-DB3A-45AD-7D72FE5F3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Vision: More than Pixels</a:t>
            </a:r>
            <a:br>
              <a:rPr lang="en-US" dirty="0"/>
            </a:br>
            <a:r>
              <a:rPr lang="en-US" dirty="0"/>
              <a:t>Communication (Shannon): Audience Matters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BBA308D-72F2-D0F3-36C8-FACF18C1B4E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Art is a form of communication</a:t>
            </a:r>
          </a:p>
          <a:p>
            <a:pPr lvl="1"/>
            <a:r>
              <a:rPr lang="en-US" dirty="0"/>
              <a:t>between artist and audience</a:t>
            </a:r>
          </a:p>
          <a:p>
            <a:r>
              <a:rPr lang="en-US" dirty="0"/>
              <a:t>Background matters</a:t>
            </a:r>
          </a:p>
          <a:p>
            <a:pPr lvl="1"/>
            <a:r>
              <a:rPr lang="en-US" dirty="0"/>
              <a:t>Language</a:t>
            </a:r>
          </a:p>
          <a:p>
            <a:pPr lvl="1"/>
            <a:r>
              <a:rPr lang="en-US" dirty="0"/>
              <a:t>Culture</a:t>
            </a:r>
          </a:p>
          <a:p>
            <a:r>
              <a:rPr lang="en-US" dirty="0"/>
              <a:t>Task: Art, Lang </a:t>
            </a:r>
            <a:r>
              <a:rPr lang="en-US" dirty="0">
                <a:sym typeface="Wingdings" pitchFamily="2" charset="2"/>
              </a:rPr>
              <a:t> Caption</a:t>
            </a:r>
          </a:p>
          <a:p>
            <a:pPr lvl="1"/>
            <a:r>
              <a:rPr lang="en-US" dirty="0">
                <a:sym typeface="Wingdings" pitchFamily="2" charset="2"/>
              </a:rPr>
              <a:t>English pivot baseline:</a:t>
            </a:r>
          </a:p>
          <a:p>
            <a:pPr lvl="2"/>
            <a:r>
              <a:rPr lang="en-US" dirty="0">
                <a:sym typeface="Wingdings" pitchFamily="2" charset="2"/>
              </a:rPr>
              <a:t>Translate caption from English</a:t>
            </a:r>
          </a:p>
          <a:p>
            <a:pPr lvl="1"/>
            <a:r>
              <a:rPr lang="en-US" dirty="0">
                <a:sym typeface="Wingdings" pitchFamily="2" charset="2"/>
              </a:rPr>
              <a:t>Can we beat that?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C42F1E-EDC4-F966-9B5B-8D7C319A9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CAEEDA-53E0-B1A9-5C0F-879E7D0D4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D1AF-0A06-8ED6-8F65-11FD35900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83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B9A-0EC4-5361-C95F-D4FA6D319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5003B-4050-FBAB-CCD4-955240EFAD3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b="1" dirty="0"/>
              <a:t>Part 1: Current Status &amp; Opportunities</a:t>
            </a:r>
          </a:p>
          <a:p>
            <a:r>
              <a:rPr lang="en-US" dirty="0"/>
              <a:t>Part 2: History</a:t>
            </a:r>
          </a:p>
          <a:p>
            <a:r>
              <a:rPr lang="en-US" dirty="0"/>
              <a:t>Part 3: Suggestions for future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21B0D56-4A96-2025-5163-A6FC7995C53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Simplifying Assumptions</a:t>
            </a:r>
          </a:p>
          <a:p>
            <a:pPr lvl="1"/>
            <a:r>
              <a:rPr lang="en-US" dirty="0"/>
              <a:t>Distributional Hypothesis</a:t>
            </a:r>
          </a:p>
          <a:p>
            <a:pPr lvl="1"/>
            <a:r>
              <a:rPr lang="en-US" dirty="0"/>
              <a:t>Compositionality</a:t>
            </a:r>
          </a:p>
          <a:p>
            <a:pPr lvl="1"/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ssociationism 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(not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Gestalt)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Word Associations (PMI)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Alignment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Aligned parallel corpora</a:t>
            </a:r>
          </a:p>
          <a:p>
            <a:pPr lvl="3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Translation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Aligned speech corpora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Bounding Boxes (Vision)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BA65E-47F5-75E1-9852-1FFE2771D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7EDD6-25F2-A635-B768-1E8A1E61B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29862-0B1A-797F-B3EE-3ECA9DE1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5E7FDEB-6BCB-F2C4-180C-045C0389768A}"/>
                  </a:ext>
                </a:extLst>
              </p:cNvPr>
              <p:cNvSpPr txBox="1"/>
              <p:nvPr/>
            </p:nvSpPr>
            <p:spPr>
              <a:xfrm>
                <a:off x="6019800" y="792915"/>
                <a:ext cx="5608066" cy="7634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𝑃𝑎𝑟𝑎𝑙𝑙𝑒𝑙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𝐶𝑜𝑟𝑝𝑜𝑟𝑎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𝐶𝑜𝑚𝑝𝑎𝑟𝑎𝑏𝑙𝑒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𝐶𝑜𝑟𝑝𝑜𝑟𝑎</m:t>
                          </m:r>
                        </m:den>
                      </m:f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𝐴𝑙𝑖𝑔𝑛𝑚𝑒𝑛𝑡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𝐺𝑒𝑠𝑡𝑎𝑙𝑡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5E7FDEB-6BCB-F2C4-180C-045C03897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792915"/>
                <a:ext cx="5608066" cy="763479"/>
              </a:xfrm>
              <a:prstGeom prst="rect">
                <a:avLst/>
              </a:prstGeom>
              <a:blipFill>
                <a:blip r:embed="rId2"/>
                <a:stretch>
                  <a:fillRect t="-8197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392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579A2-25ED-1F2B-2382-C985D2B28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Website: Benchmark, Code, Paper &amp;  Video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E02C12-ADA5-D9F6-8DA3-44C7E165DF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4629" y="1479937"/>
            <a:ext cx="7088015" cy="4847336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80C830-DB5A-3B7C-5B64-C00B86CD3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92" y="1690688"/>
            <a:ext cx="2620537" cy="262053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4BEEB6-670B-DBDC-40D2-19F7B435E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192D5-3730-97F8-63DF-BCC50FC94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335F27-6DF5-8396-B287-35FFA6DC9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90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737E5F-10AB-1D23-FE32-1A8EA82A1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0" dirty="0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Emerging trends: When can users trust GPT, and when should they intervene?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0F32F-6E1A-F584-6948-40C9BD7D33A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Usage of LLMs and chat bots will continue to grow, </a:t>
            </a:r>
          </a:p>
          <a:p>
            <a:pPr lvl="1"/>
            <a:r>
              <a:rPr lang="en-US" dirty="0"/>
              <a:t>since they are so easy to use, </a:t>
            </a:r>
          </a:p>
          <a:p>
            <a:pPr lvl="1"/>
            <a:r>
              <a:rPr lang="en-US" dirty="0"/>
              <a:t>and so (incredibly) credible. </a:t>
            </a:r>
          </a:p>
          <a:p>
            <a:r>
              <a:rPr lang="en-US" dirty="0"/>
              <a:t>This article describes a homework assignment, </a:t>
            </a:r>
          </a:p>
          <a:p>
            <a:pPr lvl="1"/>
            <a:r>
              <a:rPr lang="en-US" dirty="0"/>
              <a:t>where I asked my students to use bots to write essays. 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BC891C7-1180-7796-8965-FE2BAEE82B0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Student essays</a:t>
            </a:r>
          </a:p>
          <a:p>
            <a:pPr lvl="1"/>
            <a:r>
              <a:rPr lang="en-US" dirty="0"/>
              <a:t>should have been fact-checked. </a:t>
            </a:r>
          </a:p>
          <a:p>
            <a:r>
              <a:rPr lang="en-US" dirty="0"/>
              <a:t>But fact-checking is </a:t>
            </a:r>
          </a:p>
          <a:p>
            <a:pPr lvl="1"/>
            <a:r>
              <a:rPr lang="en-US" dirty="0"/>
              <a:t>too much trouble.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8C664804-B49A-71DB-A3D0-10B21A01A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6643" y="4545624"/>
            <a:ext cx="6303313" cy="199568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7905A9-FBFC-AABD-6695-51B60F4B6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409669D-1961-251D-0E79-8E2FD8BA6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E904175-AF4F-23B6-F298-BE03CE252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5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E2206-D69E-A216-F5F2-EC5DCCA2E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Amazingly Bad: Anglo-Centric Biases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909F8-A88D-2498-97F8-74B051F281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226201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Homework assignment</a:t>
            </a:r>
          </a:p>
          <a:p>
            <a:pPr lvl="1"/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Write essays on Opium Wars </a:t>
            </a:r>
          </a:p>
          <a:p>
            <a:pPr lvl="2"/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from six perspectives </a:t>
            </a:r>
          </a:p>
          <a:p>
            <a:pPr lvl="2"/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including East and West</a:t>
            </a: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Chatbots view everything</a:t>
            </a:r>
          </a:p>
          <a:p>
            <a:pPr lvl="1"/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from a single (American) perspective </a:t>
            </a: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Hope: international students would rewrite output from bots</a:t>
            </a:r>
          </a:p>
          <a:p>
            <a:pPr lvl="1"/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But that was too much work</a:t>
            </a:r>
          </a:p>
          <a:p>
            <a:pPr lvl="1"/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All essays reflect Western perspective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9AC5BB-2279-8E74-64FA-45769F9766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3491466"/>
            <a:ext cx="5181600" cy="1603375"/>
          </a:xfrm>
          <a:solidFill>
            <a:srgbClr val="FFFF00"/>
          </a:solidFill>
        </p:spPr>
        <p:txBody>
          <a:bodyPr>
            <a:normAutofit fontScale="7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100" dirty="0"/>
              <a:t>When bots over-simplify the truth</a:t>
            </a:r>
            <a:r>
              <a:rPr lang="en-US" sz="2400" dirty="0"/>
              <a:t>, </a:t>
            </a:r>
          </a:p>
          <a:p>
            <a:pPr marL="800100" lvl="1" indent="-342900"/>
            <a:r>
              <a:rPr lang="en-US" sz="2600" dirty="0"/>
              <a:t>and take our side of a conflict,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100" dirty="0"/>
              <a:t>that could be dangerous </a:t>
            </a:r>
          </a:p>
          <a:p>
            <a:pPr marL="800100" lvl="1" indent="-342900"/>
            <a:r>
              <a:rPr lang="en-US" sz="2700" dirty="0"/>
              <a:t>and could lead to a trade war, </a:t>
            </a:r>
          </a:p>
          <a:p>
            <a:pPr marL="800100" lvl="1" indent="-342900"/>
            <a:r>
              <a:rPr lang="en-US" sz="2600" dirty="0"/>
              <a:t>or worse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6C962-59F3-081A-9AD4-3C0905FF5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E7559-B125-9E1B-0376-95C76C0DF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7779FB-5CC2-B0E1-662F-2780C888B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22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171B34B-4D9F-422E-AD72-46C73A2CB04F}"/>
              </a:ext>
            </a:extLst>
          </p:cNvPr>
          <p:cNvSpPr txBox="1">
            <a:spLocks/>
          </p:cNvSpPr>
          <p:nvPr/>
        </p:nvSpPr>
        <p:spPr>
          <a:xfrm>
            <a:off x="6096000" y="1649206"/>
            <a:ext cx="5181600" cy="2143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Bots made in America </a:t>
            </a:r>
          </a:p>
          <a:p>
            <a:pPr lvl="1"/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do not mention</a:t>
            </a:r>
          </a:p>
          <a:p>
            <a:pPr lvl="1"/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“Century of Humiliation”</a:t>
            </a:r>
          </a:p>
          <a:p>
            <a:pPr lvl="1"/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A view that is motivating efforts </a:t>
            </a:r>
          </a:p>
          <a:p>
            <a:pPr lvl="2"/>
            <a:r>
              <a:rPr lang="en-US" sz="1800" dirty="0">
                <a:solidFill>
                  <a:srgbClr val="222222"/>
                </a:solidFill>
                <a:latin typeface="Arial" panose="020B0604020202020204" pitchFamily="34" charset="0"/>
              </a:rPr>
              <a:t>to compete with West in AI</a:t>
            </a:r>
          </a:p>
        </p:txBody>
      </p:sp>
    </p:spTree>
    <p:extLst>
      <p:ext uri="{BB962C8B-B14F-4D97-AF65-F5344CB8AC3E}">
        <p14:creationId xmlns:p14="http://schemas.microsoft.com/office/powerpoint/2010/main" val="281449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593EA-979E-1E88-E07B-356D3FF43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Ambitious Goal for Bots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5F5F8-899D-471F-2455-66D24E74CD5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Bots should be </a:t>
            </a:r>
          </a:p>
          <a:p>
            <a:pPr lvl="1"/>
            <a:r>
              <a:rPr lang="en-US" dirty="0"/>
              <a:t>competitive with historians</a:t>
            </a:r>
          </a:p>
          <a:p>
            <a:r>
              <a:rPr lang="en-US" dirty="0"/>
              <a:t>Appreciate history from multiple perspectives</a:t>
            </a:r>
          </a:p>
          <a:p>
            <a:pPr lvl="1"/>
            <a:r>
              <a:rPr lang="en-US" dirty="0"/>
              <a:t>as well as implications for contemporary audience</a:t>
            </a:r>
          </a:p>
          <a:p>
            <a:r>
              <a:rPr lang="en-US" dirty="0"/>
              <a:t>Blurb:</a:t>
            </a:r>
          </a:p>
          <a:p>
            <a:pPr lvl="1"/>
            <a:r>
              <a:rPr lang="en-US" dirty="0"/>
              <a:t>“but also for anyone </a:t>
            </a:r>
          </a:p>
          <a:p>
            <a:pPr lvl="2"/>
            <a:r>
              <a:rPr lang="en-US" dirty="0"/>
              <a:t>seeking to understand the explosive intersection </a:t>
            </a:r>
          </a:p>
          <a:p>
            <a:pPr lvl="2"/>
            <a:r>
              <a:rPr lang="en-US" dirty="0"/>
              <a:t>between trade and politics today”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6CBAFC-7447-2A44-90EA-D07755439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366B2A-4BA6-FF8E-670A-83A15E079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7534D-FCA1-798C-FA38-03A6B45B5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23</a:t>
            </a:fld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72DEC9C-1850-6F29-A2A6-3F24D87D4E4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817" y="189562"/>
            <a:ext cx="4191365" cy="649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53A0357-7891-A646-FADA-DCC7D73E619C}"/>
              </a:ext>
            </a:extLst>
          </p:cNvPr>
          <p:cNvSpPr/>
          <p:nvPr/>
        </p:nvSpPr>
        <p:spPr>
          <a:xfrm>
            <a:off x="7345826" y="230188"/>
            <a:ext cx="3556972" cy="797965"/>
          </a:xfrm>
          <a:prstGeom prst="roundRect">
            <a:avLst/>
          </a:prstGeom>
          <a:solidFill>
            <a:srgbClr val="FFFF00">
              <a:alpha val="20000"/>
            </a:srgb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38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B4F8-C72D-CF52-EE92-06AC0944C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18DCF-649C-8AC9-20D3-94BFD71764C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Too much English</a:t>
            </a:r>
          </a:p>
          <a:p>
            <a:pPr lvl="1"/>
            <a:r>
              <a:rPr lang="en-US" dirty="0"/>
              <a:t>Too much pivoting via English</a:t>
            </a:r>
          </a:p>
          <a:p>
            <a:pPr lvl="1"/>
            <a:r>
              <a:rPr lang="en-US" dirty="0"/>
              <a:t>Too much translation</a:t>
            </a:r>
          </a:p>
          <a:p>
            <a:r>
              <a:rPr lang="en-US" dirty="0"/>
              <a:t>Consequences</a:t>
            </a:r>
          </a:p>
          <a:p>
            <a:pPr lvl="1"/>
            <a:r>
              <a:rPr lang="en-US" dirty="0"/>
              <a:t>Anglocentric biases/WEIRD</a:t>
            </a:r>
          </a:p>
          <a:p>
            <a:pPr lvl="1"/>
            <a:r>
              <a:rPr lang="en-US" dirty="0"/>
              <a:t>Filter Bubbles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C240C0-328C-27F6-2D75-1696AB4E0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8166" y="1825625"/>
            <a:ext cx="5181600" cy="4486275"/>
          </a:xfrm>
        </p:spPr>
        <p:txBody>
          <a:bodyPr/>
          <a:lstStyle/>
          <a:p>
            <a:r>
              <a:rPr lang="en-US" dirty="0"/>
              <a:t>Do not impose our views on the rest of the world</a:t>
            </a:r>
          </a:p>
          <a:p>
            <a:pPr lvl="1"/>
            <a:r>
              <a:rPr lang="en-US" dirty="0"/>
              <a:t>Bots made in America</a:t>
            </a:r>
          </a:p>
          <a:p>
            <a:pPr lvl="2"/>
            <a:r>
              <a:rPr lang="en-US" dirty="0"/>
              <a:t>Live in an American Filter Bubble</a:t>
            </a:r>
          </a:p>
          <a:p>
            <a:pPr lvl="1"/>
            <a:r>
              <a:rPr lang="en-US" dirty="0"/>
              <a:t>Embracing diversity is better than de-biasing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C5766-262D-669B-A845-E288C900D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1DF019-03C6-16D2-0463-8AF6C1100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6AEA43-DC41-9CF1-9E89-1DB2A03CE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24</a:t>
            </a:fld>
            <a:endParaRPr lang="en-US"/>
          </a:p>
        </p:txBody>
      </p:sp>
      <p:pic>
        <p:nvPicPr>
          <p:cNvPr id="8" name="Content Placeholder 4" descr="A poster with text and images&#10;&#10;Description automatically generated with medium confidence">
            <a:extLst>
              <a:ext uri="{FF2B5EF4-FFF2-40B4-BE49-F238E27FC236}">
                <a16:creationId xmlns:a16="http://schemas.microsoft.com/office/drawing/2014/main" id="{1D1AFB49-78B2-67BA-3228-CE3C28B503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98" t="34761" r="48375" b="35773"/>
          <a:stretch/>
        </p:blipFill>
        <p:spPr>
          <a:xfrm>
            <a:off x="7161918" y="4153910"/>
            <a:ext cx="4943341" cy="2638506"/>
          </a:xfrm>
          <a:prstGeom prst="rect">
            <a:avLst/>
          </a:prstGeom>
        </p:spPr>
      </p:pic>
      <p:pic>
        <p:nvPicPr>
          <p:cNvPr id="9" name="Picture 2" descr="Indiana Jones and the Temple of Doom - ">
            <a:extLst>
              <a:ext uri="{FF2B5EF4-FFF2-40B4-BE49-F238E27FC236}">
                <a16:creationId xmlns:a16="http://schemas.microsoft.com/office/drawing/2014/main" id="{7DBDA109-BFD7-E441-AB6F-551839766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74" y="4386154"/>
            <a:ext cx="4277801" cy="240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9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08190C6-643D-3232-2183-8AA52C712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Status: Where are we 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5F4BE-CA5B-AC99-BE8A-C2C954827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success of chat bots in many languages demonstrates </a:t>
            </a:r>
          </a:p>
          <a:p>
            <a:pPr lvl="1"/>
            <a:r>
              <a:rPr lang="en-US" dirty="0"/>
              <a:t>the power of comparable corpora (CC) </a:t>
            </a:r>
          </a:p>
          <a:p>
            <a:pPr lvl="1"/>
            <a:r>
              <a:rPr lang="en-US" dirty="0"/>
              <a:t>and pivoting via English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85F325-2A24-C00D-23B8-2C74607203DE}"/>
              </a:ext>
            </a:extLst>
          </p:cNvPr>
          <p:cNvSpPr txBox="1"/>
          <p:nvPr/>
        </p:nvSpPr>
        <p:spPr>
          <a:xfrm>
            <a:off x="1160586" y="272121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👎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C52365-26C8-C384-AFDF-E30EFC99C04F}"/>
              </a:ext>
            </a:extLst>
          </p:cNvPr>
          <p:cNvSpPr txBox="1"/>
          <p:nvPr/>
        </p:nvSpPr>
        <p:spPr>
          <a:xfrm>
            <a:off x="1182566" y="2307091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👍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61980F-8564-DAD6-A4B3-D94D83B42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070E70-16CD-E761-F9F6-FB0DDBEB7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DB76DE-042E-BFC4-BCD1-2BDA76042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4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507CAD1-248C-1288-F83B-2545455FA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9400"/>
            <a:ext cx="10515600" cy="479425"/>
          </a:xfrm>
        </p:spPr>
        <p:txBody>
          <a:bodyPr>
            <a:normAutofit/>
          </a:bodyPr>
          <a:lstStyle/>
          <a:p>
            <a:r>
              <a:rPr lang="en-US" sz="2000" dirty="0">
                <a:hlinkClick r:id="rId2"/>
              </a:rPr>
              <a:t>https://www.chronicle.com/article/im-a-student-you-have-no-idea-how-much-were-using-chatgpt</a:t>
            </a:r>
            <a:r>
              <a:rPr lang="en-US" sz="2000" dirty="0"/>
              <a:t> </a:t>
            </a:r>
          </a:p>
        </p:txBody>
      </p:sp>
      <p:pic>
        <p:nvPicPr>
          <p:cNvPr id="6" name="Content Placeholder 5" descr="A close-up of a poster&#10;&#10;Description automatically generated">
            <a:extLst>
              <a:ext uri="{FF2B5EF4-FFF2-40B4-BE49-F238E27FC236}">
                <a16:creationId xmlns:a16="http://schemas.microsoft.com/office/drawing/2014/main" id="{2DA5D2D6-4F1E-E6A7-4914-02A85E5B0A12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209550" y="914400"/>
            <a:ext cx="11982450" cy="5943600"/>
          </a:xfr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829B18A-5CC6-AE9F-4E67-50330D619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150" y="487680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DDE261-7EA4-54B6-BBD7-951C626EE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38CB3E-09A8-6554-055D-1718B7B8C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A61C3F-3BA3-3214-6637-A130CD619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88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2DC60-474E-63DC-FBE1-1C98A551C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4622C2B-4201-B35C-F99A-E71D9AB47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Status: Where are we 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B5B98-715D-9059-2CE5-B7E20EE2A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success of chat bots in many languages demonstrates 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the power of comparable corpora (CC)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and </a:t>
            </a:r>
            <a:r>
              <a:rPr lang="en-US" b="1" dirty="0"/>
              <a:t>pivoting via English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374BC7-61A2-FF4B-DA37-DC1FCE095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438BDA-8C4D-892A-5457-D0FE73E7E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3B85A6-2BEA-F19A-B34E-733F12DFB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5</a:t>
            </a:fld>
            <a:endParaRPr lang="en-US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1436B3A9-0D49-EF3C-588E-6E8F2FE0EA9C}"/>
              </a:ext>
            </a:extLst>
          </p:cNvPr>
          <p:cNvSpPr txBox="1">
            <a:spLocks/>
          </p:cNvSpPr>
          <p:nvPr/>
        </p:nvSpPr>
        <p:spPr>
          <a:xfrm>
            <a:off x="1095375" y="4314824"/>
            <a:ext cx="9144000" cy="139541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What’s wrong with pivoting via English?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18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B9BB693-AF42-DB0C-1012-97902E2BD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Criticism: ACL is too focused on English</a:t>
            </a:r>
            <a:br>
              <a:rPr lang="en-US" dirty="0"/>
            </a:br>
            <a:r>
              <a:rPr lang="en-US" sz="2000" dirty="0">
                <a:hlinkClick r:id="rId2"/>
              </a:rPr>
              <a:t>https://thegradient.pub/the-benderrule-on-naming-the-languages-we-study-and-why-it-matters/</a:t>
            </a:r>
            <a:r>
              <a:rPr lang="en-US" sz="2000" dirty="0"/>
              <a:t> 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63AF227-D2AF-DA49-3DFA-0B5599AA3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379" y="4172605"/>
            <a:ext cx="2433145" cy="243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9" descr="A screenshot of a phone&#10;&#10;Description automatically generated">
            <a:extLst>
              <a:ext uri="{FF2B5EF4-FFF2-40B4-BE49-F238E27FC236}">
                <a16:creationId xmlns:a16="http://schemas.microsoft.com/office/drawing/2014/main" id="{285D1A5F-540E-FECD-C1B6-90D1B26A3B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693640" y="1703608"/>
            <a:ext cx="3856338" cy="4937994"/>
          </a:xfrm>
        </p:spPr>
      </p:pic>
    </p:spTree>
    <p:extLst>
      <p:ext uri="{BB962C8B-B14F-4D97-AF65-F5344CB8AC3E}">
        <p14:creationId xmlns:p14="http://schemas.microsoft.com/office/powerpoint/2010/main" val="2384730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text&#10;&#10;Description automatically generated">
            <a:extLst>
              <a:ext uri="{FF2B5EF4-FFF2-40B4-BE49-F238E27FC236}">
                <a16:creationId xmlns:a16="http://schemas.microsoft.com/office/drawing/2014/main" id="{0D89B772-E193-C9D5-288A-588DF9FC3B6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9858"/>
          <a:stretch/>
        </p:blipFill>
        <p:spPr>
          <a:xfrm>
            <a:off x="461926" y="149147"/>
            <a:ext cx="11268147" cy="620325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9AA14-E9E2-153D-BE7E-A4DFFA1D8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2348" y="5178348"/>
            <a:ext cx="1679652" cy="16796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E82AF0-BE6C-D6C2-A4B7-19405A9089C7}"/>
              </a:ext>
            </a:extLst>
          </p:cNvPr>
          <p:cNvSpPr txBox="1"/>
          <p:nvPr/>
        </p:nvSpPr>
        <p:spPr>
          <a:xfrm>
            <a:off x="546410" y="6287998"/>
            <a:ext cx="874720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Weird = Western, Educated, Industrialized, Rich, and Democratic</a:t>
            </a:r>
          </a:p>
        </p:txBody>
      </p:sp>
    </p:spTree>
    <p:extLst>
      <p:ext uri="{BB962C8B-B14F-4D97-AF65-F5344CB8AC3E}">
        <p14:creationId xmlns:p14="http://schemas.microsoft.com/office/powerpoint/2010/main" val="3781432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diana Jones and the Temple of Doom - ">
            <a:extLst>
              <a:ext uri="{FF2B5EF4-FFF2-40B4-BE49-F238E27FC236}">
                <a16:creationId xmlns:a16="http://schemas.microsoft.com/office/drawing/2014/main" id="{7E810246-41B8-0D5A-796F-DF9EDD259E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962" y="2070882"/>
            <a:ext cx="7078171" cy="398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ABC717-DDE5-8FFE-47A3-5CD8782E6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Filter Bubbles (Colonialism)</a:t>
            </a:r>
            <a:br>
              <a:rPr lang="en-US" sz="4000" i="1" dirty="0"/>
            </a:br>
            <a:r>
              <a:rPr lang="en-US" sz="4000" i="1" dirty="0"/>
              <a:t>Move Fast and Break Things</a:t>
            </a:r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8062B5-95E5-F811-AC2B-329273C929A9}"/>
              </a:ext>
            </a:extLst>
          </p:cNvPr>
          <p:cNvSpPr txBox="1"/>
          <p:nvPr/>
        </p:nvSpPr>
        <p:spPr>
          <a:xfrm>
            <a:off x="4727219" y="6170937"/>
            <a:ext cx="2597058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Irresponsible AI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11DEB8-3748-6843-F0D7-4031C3331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7212" y="-39989"/>
            <a:ext cx="3307500" cy="6858000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BD1A1E58-22EA-079C-3C65-EF36F7778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78" y="2113314"/>
            <a:ext cx="2639439" cy="141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D905EF4E-6F3F-2822-CA12-7519D62A0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79" y="3611914"/>
            <a:ext cx="2683612" cy="161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F1AE0-798E-35C9-6122-5BB8E8EAD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5FC07-8AC9-317C-ECB1-42C673A6E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2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E7591B-EDFC-7FAF-E8DE-AC3A4AD42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Truth, Justice and &lt;fill-mask&gt;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B356AA-5749-7900-AB90-8F3560057B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WW II</a:t>
            </a:r>
          </a:p>
        </p:txBody>
      </p:sp>
      <p:pic>
        <p:nvPicPr>
          <p:cNvPr id="3074" name="Picture 2" descr="Amazon.com: Superman 53 : Truth, Justice and the American Way: Ordway &amp;  Janke: Books">
            <a:extLst>
              <a:ext uri="{FF2B5EF4-FFF2-40B4-BE49-F238E27FC236}">
                <a16:creationId xmlns:a16="http://schemas.microsoft.com/office/drawing/2014/main" id="{F6A307EF-8B99-0A8F-1D61-F3FBC6879CF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4300" y="2469905"/>
            <a:ext cx="3150500" cy="420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FBAB2C-C480-3F8B-B2E2-8CF929CFFC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2021</a:t>
            </a:r>
          </a:p>
        </p:txBody>
      </p:sp>
      <p:pic>
        <p:nvPicPr>
          <p:cNvPr id="9" name="Content Placeholder 8" descr="A screenshot of a comic book&#10;&#10;Description automatically generated">
            <a:extLst>
              <a:ext uri="{FF2B5EF4-FFF2-40B4-BE49-F238E27FC236}">
                <a16:creationId xmlns:a16="http://schemas.microsoft.com/office/drawing/2014/main" id="{B8236684-E45F-3A45-25F3-F22D6C50288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194427" y="2469948"/>
            <a:ext cx="3347372" cy="4200624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5EC92E-7495-FE1C-7D7B-DB86F9E1C4FF}"/>
              </a:ext>
            </a:extLst>
          </p:cNvPr>
          <p:cNvSpPr txBox="1"/>
          <p:nvPr/>
        </p:nvSpPr>
        <p:spPr>
          <a:xfrm>
            <a:off x="892420" y="1266093"/>
            <a:ext cx="8077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https://www.nytimes.com/2006/06/30/opinion/30iht-ederik.2093103.html?_r=0</a:t>
            </a:r>
            <a:r>
              <a:rPr lang="en-US" dirty="0"/>
              <a:t>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C6495F-CD9E-FD5A-7078-444F9EFE6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561D5C-EC12-3F70-331B-4046001BC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CDEA1E-7D7F-7B9B-6F09-2D31AB397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9</a:t>
            </a:fld>
            <a:endParaRPr lang="en-US"/>
          </a:p>
        </p:txBody>
      </p:sp>
      <p:pic>
        <p:nvPicPr>
          <p:cNvPr id="6145" name="Picture 1">
            <a:extLst>
              <a:ext uri="{FF2B5EF4-FFF2-40B4-BE49-F238E27FC236}">
                <a16:creationId xmlns:a16="http://schemas.microsoft.com/office/drawing/2014/main" id="{5D963CC1-6774-CE15-0D0A-E989CA5A3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103544"/>
            <a:ext cx="2113183" cy="211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42E4F5B6-06AF-F865-39FE-1B14CD418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AF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4694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9658</TotalTime>
  <Words>914</Words>
  <Application>Microsoft Macintosh PowerPoint</Application>
  <PresentationFormat>Widescreen</PresentationFormat>
  <Paragraphs>214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Aptos</vt:lpstr>
      <vt:lpstr>Aptos Display</vt:lpstr>
      <vt:lpstr>Arial</vt:lpstr>
      <vt:lpstr>Cambria Math</vt:lpstr>
      <vt:lpstr>Noto Sans</vt:lpstr>
      <vt:lpstr>Wingdings</vt:lpstr>
      <vt:lpstr>Office Theme</vt:lpstr>
      <vt:lpstr>Shameless Plug for BUCC Talk on Comparable Corpora</vt:lpstr>
      <vt:lpstr>Agenda</vt:lpstr>
      <vt:lpstr>Current Status: Where are we now?</vt:lpstr>
      <vt:lpstr>https://www.chronicle.com/article/im-a-student-you-have-no-idea-how-much-were-using-chatgpt </vt:lpstr>
      <vt:lpstr>Current Status: Where are we now?</vt:lpstr>
      <vt:lpstr>Criticism: ACL is too focused on English https://thegradient.pub/the-benderrule-on-naming-the-languages-we-study-and-why-it-matters/ </vt:lpstr>
      <vt:lpstr>PowerPoint Presentation</vt:lpstr>
      <vt:lpstr>Filter Bubbles (Colonialism) Move Fast and Break Things</vt:lpstr>
      <vt:lpstr>Truth, Justice and &lt;fill-mask&gt;</vt:lpstr>
      <vt:lpstr>Better to Engage Local Expertise</vt:lpstr>
      <vt:lpstr>Deadly Consequences</vt:lpstr>
      <vt:lpstr>Filter Bubble Hypothesis:  Anglophones don’t know how bad it is elsewhere</vt:lpstr>
      <vt:lpstr>Growth Languages</vt:lpstr>
      <vt:lpstr>Low Resources &amp; Growth Opportunities</vt:lpstr>
      <vt:lpstr>Good News: More resources than we had for English when we started EMNLP</vt:lpstr>
      <vt:lpstr>A Translation-Free Benchmark (To avoid Anglo-Centric Biases)</vt:lpstr>
      <vt:lpstr>Embrace Diversity &amp; Multiple Perspectives</vt:lpstr>
      <vt:lpstr>PowerPoint Presentation</vt:lpstr>
      <vt:lpstr>Vision: More than Pixels Communication (Shannon): Audience Matters</vt:lpstr>
      <vt:lpstr>Website: Benchmark, Code, Paper &amp;  Video</vt:lpstr>
      <vt:lpstr>Emerging trends: When can users trust GPT, and when should they intervene?</vt:lpstr>
      <vt:lpstr>Amazingly Bad: Anglo-Centric Biases</vt:lpstr>
      <vt:lpstr>Ambitious Goal for Bots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Kenneth Church</dc:creator>
  <cp:lastModifiedBy>Kenneth Church</cp:lastModifiedBy>
  <cp:revision>164</cp:revision>
  <dcterms:created xsi:type="dcterms:W3CDTF">2025-01-12T17:36:00Z</dcterms:created>
  <dcterms:modified xsi:type="dcterms:W3CDTF">2025-01-22T14:39:11Z</dcterms:modified>
</cp:coreProperties>
</file>